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70" r:id="rId2"/>
    <p:sldId id="348" r:id="rId3"/>
    <p:sldId id="266" r:id="rId4"/>
    <p:sldId id="337" r:id="rId5"/>
    <p:sldId id="269" r:id="rId6"/>
    <p:sldId id="338" r:id="rId7"/>
    <p:sldId id="339" r:id="rId8"/>
    <p:sldId id="340" r:id="rId9"/>
    <p:sldId id="341" r:id="rId10"/>
    <p:sldId id="342" r:id="rId11"/>
    <p:sldId id="343" r:id="rId12"/>
    <p:sldId id="315" r:id="rId13"/>
    <p:sldId id="316" r:id="rId14"/>
    <p:sldId id="344" r:id="rId15"/>
    <p:sldId id="322" r:id="rId16"/>
    <p:sldId id="323" r:id="rId17"/>
    <p:sldId id="324" r:id="rId18"/>
    <p:sldId id="262" r:id="rId19"/>
    <p:sldId id="345" r:id="rId20"/>
    <p:sldId id="346" r:id="rId21"/>
    <p:sldId id="272" r:id="rId22"/>
    <p:sldId id="334" r:id="rId23"/>
    <p:sldId id="335" r:id="rId24"/>
    <p:sldId id="336" r:id="rId25"/>
    <p:sldId id="326" r:id="rId26"/>
    <p:sldId id="327" r:id="rId27"/>
    <p:sldId id="328" r:id="rId28"/>
    <p:sldId id="329" r:id="rId29"/>
    <p:sldId id="330" r:id="rId30"/>
    <p:sldId id="333" r:id="rId31"/>
    <p:sldId id="332" r:id="rId32"/>
    <p:sldId id="271" r:id="rId33"/>
    <p:sldId id="260" r:id="rId34"/>
    <p:sldId id="317" r:id="rId35"/>
    <p:sldId id="267" r:id="rId36"/>
    <p:sldId id="294" r:id="rId37"/>
    <p:sldId id="295" r:id="rId38"/>
    <p:sldId id="296" r:id="rId39"/>
    <p:sldId id="297" r:id="rId40"/>
    <p:sldId id="298" r:id="rId41"/>
    <p:sldId id="299" r:id="rId42"/>
    <p:sldId id="300" r:id="rId43"/>
    <p:sldId id="301" r:id="rId44"/>
    <p:sldId id="302" r:id="rId45"/>
    <p:sldId id="304" r:id="rId46"/>
    <p:sldId id="319" r:id="rId47"/>
    <p:sldId id="303" r:id="rId48"/>
    <p:sldId id="305" r:id="rId49"/>
    <p:sldId id="306" r:id="rId50"/>
    <p:sldId id="307" r:id="rId51"/>
    <p:sldId id="308" r:id="rId52"/>
    <p:sldId id="282" r:id="rId53"/>
    <p:sldId id="283" r:id="rId54"/>
    <p:sldId id="284" r:id="rId55"/>
    <p:sldId id="285" r:id="rId56"/>
    <p:sldId id="286" r:id="rId57"/>
    <p:sldId id="287" r:id="rId58"/>
    <p:sldId id="288" r:id="rId59"/>
    <p:sldId id="289" r:id="rId60"/>
    <p:sldId id="290" r:id="rId61"/>
    <p:sldId id="291" r:id="rId62"/>
    <p:sldId id="292" r:id="rId63"/>
    <p:sldId id="309" r:id="rId64"/>
    <p:sldId id="310" r:id="rId65"/>
    <p:sldId id="347" r:id="rId66"/>
    <p:sldId id="314" r:id="rId6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4" autoAdjust="0"/>
    <p:restoredTop sz="94666"/>
  </p:normalViewPr>
  <p:slideViewPr>
    <p:cSldViewPr>
      <p:cViewPr varScale="1">
        <p:scale>
          <a:sx n="98" d="100"/>
          <a:sy n="98" d="100"/>
        </p:scale>
        <p:origin x="1448"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C8B8F-0220-4697-8AE7-3604098FB7E3}" type="doc">
      <dgm:prSet loTypeId="urn:microsoft.com/office/officeart/2005/8/layout/vList3" loCatId="list" qsTypeId="urn:microsoft.com/office/officeart/2005/8/quickstyle/simple1" qsCatId="simple" csTypeId="urn:microsoft.com/office/officeart/2005/8/colors/accent1_2" csCatId="accent1" phldr="1"/>
      <dgm:spPr/>
    </dgm:pt>
    <dgm:pt modelId="{2355E894-EDC6-4EC6-B494-2C88A23B2B74}">
      <dgm:prSet/>
      <dgm:spPr/>
      <dgm:t>
        <a:bodyPr/>
        <a:lstStyle/>
        <a:p>
          <a:r>
            <a:rPr kumimoji="1" lang="en-US" altLang="en-US" dirty="0"/>
            <a:t>Speed</a:t>
          </a:r>
          <a:r>
            <a:rPr kumimoji="1" lang="ja-JP" altLang="en-US" dirty="0" err="1"/>
            <a:t>、</a:t>
          </a:r>
          <a:r>
            <a:rPr kumimoji="1" lang="ja-JP" altLang="en-US" dirty="0"/>
            <a:t>機敏性を重視</a:t>
          </a:r>
          <a:endParaRPr kumimoji="1" lang="en-US" altLang="ja-JP" dirty="0"/>
        </a:p>
        <a:p>
          <a:r>
            <a:rPr kumimoji="1" lang="ja-JP" altLang="en-US" dirty="0"/>
            <a:t>（トヨタ型）</a:t>
          </a:r>
        </a:p>
      </dgm:t>
    </dgm:pt>
    <dgm:pt modelId="{8C316E0E-0766-427F-96F4-B61127BA8816}" type="parTrans" cxnId="{E34AD5A9-3D23-4580-B15F-C8B093383E86}">
      <dgm:prSet/>
      <dgm:spPr/>
      <dgm:t>
        <a:bodyPr/>
        <a:lstStyle/>
        <a:p>
          <a:endParaRPr kumimoji="1" lang="ja-JP" altLang="en-US"/>
        </a:p>
      </dgm:t>
    </dgm:pt>
    <dgm:pt modelId="{97D67628-81F1-436A-9BFD-8513BFC74CEA}" type="sibTrans" cxnId="{E34AD5A9-3D23-4580-B15F-C8B093383E86}">
      <dgm:prSet/>
      <dgm:spPr/>
      <dgm:t>
        <a:bodyPr/>
        <a:lstStyle/>
        <a:p>
          <a:endParaRPr kumimoji="1" lang="ja-JP" altLang="en-US"/>
        </a:p>
      </dgm:t>
    </dgm:pt>
    <dgm:pt modelId="{05293A41-8DAB-45FF-BE1C-51341222A096}">
      <dgm:prSet/>
      <dgm:spPr/>
      <dgm:t>
        <a:bodyPr/>
        <a:lstStyle/>
        <a:p>
          <a:r>
            <a:rPr kumimoji="1" lang="ja-JP" altLang="en-US" dirty="0"/>
            <a:t>イノベーションを重視</a:t>
          </a:r>
          <a:endParaRPr kumimoji="1" lang="en-US" altLang="ja-JP" dirty="0"/>
        </a:p>
        <a:p>
          <a:r>
            <a:rPr kumimoji="1" lang="ja-JP" altLang="en-US" dirty="0"/>
            <a:t>（アップル型）</a:t>
          </a:r>
        </a:p>
      </dgm:t>
    </dgm:pt>
    <dgm:pt modelId="{6F032B03-DAD2-4E8A-B9C7-FB511E72FB6E}" type="parTrans" cxnId="{FF461C13-55CA-45EC-B478-FF9DEE7571E2}">
      <dgm:prSet/>
      <dgm:spPr/>
      <dgm:t>
        <a:bodyPr/>
        <a:lstStyle/>
        <a:p>
          <a:endParaRPr kumimoji="1" lang="ja-JP" altLang="en-US"/>
        </a:p>
      </dgm:t>
    </dgm:pt>
    <dgm:pt modelId="{201F46C0-1975-4216-987B-536FB4C75445}" type="sibTrans" cxnId="{FF461C13-55CA-45EC-B478-FF9DEE7571E2}">
      <dgm:prSet/>
      <dgm:spPr/>
      <dgm:t>
        <a:bodyPr/>
        <a:lstStyle/>
        <a:p>
          <a:endParaRPr kumimoji="1" lang="ja-JP" altLang="en-US"/>
        </a:p>
      </dgm:t>
    </dgm:pt>
    <dgm:pt modelId="{86FAED3A-0612-4A1B-9C3F-9C5102828FBB}">
      <dgm:prSet/>
      <dgm:spPr/>
      <dgm:t>
        <a:bodyPr/>
        <a:lstStyle/>
        <a:p>
          <a:r>
            <a:rPr kumimoji="1" lang="ja-JP" altLang="en-US" dirty="0"/>
            <a:t>あらゆるモノをサービス化</a:t>
          </a:r>
          <a:endParaRPr kumimoji="1" lang="en-US" altLang="ja-JP" dirty="0"/>
        </a:p>
        <a:p>
          <a:r>
            <a:rPr kumimoji="1" lang="ja-JP" altLang="en-US" dirty="0"/>
            <a:t>（アマゾン型）</a:t>
          </a:r>
        </a:p>
      </dgm:t>
    </dgm:pt>
    <dgm:pt modelId="{36AB195A-7E27-41A4-B404-F99A5E9CE857}" type="parTrans" cxnId="{A0696C94-7B7F-40E5-9305-98094ACF87EC}">
      <dgm:prSet/>
      <dgm:spPr/>
      <dgm:t>
        <a:bodyPr/>
        <a:lstStyle/>
        <a:p>
          <a:endParaRPr kumimoji="1" lang="ja-JP" altLang="en-US"/>
        </a:p>
      </dgm:t>
    </dgm:pt>
    <dgm:pt modelId="{3BC8A446-1E0A-430C-91D1-23420441ED81}" type="sibTrans" cxnId="{A0696C94-7B7F-40E5-9305-98094ACF87EC}">
      <dgm:prSet/>
      <dgm:spPr/>
      <dgm:t>
        <a:bodyPr/>
        <a:lstStyle/>
        <a:p>
          <a:endParaRPr kumimoji="1" lang="ja-JP" altLang="en-US"/>
        </a:p>
      </dgm:t>
    </dgm:pt>
    <dgm:pt modelId="{2A54C03A-BA04-4FD8-8F21-1766AFB7A3C6}" type="pres">
      <dgm:prSet presAssocID="{226C8B8F-0220-4697-8AE7-3604098FB7E3}" presName="linearFlow" presStyleCnt="0">
        <dgm:presLayoutVars>
          <dgm:dir/>
          <dgm:resizeHandles val="exact"/>
        </dgm:presLayoutVars>
      </dgm:prSet>
      <dgm:spPr/>
    </dgm:pt>
    <dgm:pt modelId="{6EB248A2-1AB4-48E2-B25F-B4C136478E17}" type="pres">
      <dgm:prSet presAssocID="{2355E894-EDC6-4EC6-B494-2C88A23B2B74}" presName="composite" presStyleCnt="0"/>
      <dgm:spPr/>
    </dgm:pt>
    <dgm:pt modelId="{E1FD96A2-132F-4924-9C16-A216E6709F3A}" type="pres">
      <dgm:prSet presAssocID="{2355E894-EDC6-4EC6-B494-2C88A23B2B74}" presName="imgShp" presStyleLbl="fgImgPlace1" presStyleIdx="0" presStyleCnt="3"/>
      <dgm:spPr/>
    </dgm:pt>
    <dgm:pt modelId="{9C563ADA-FD66-420B-B756-E48EB6C8D25B}" type="pres">
      <dgm:prSet presAssocID="{2355E894-EDC6-4EC6-B494-2C88A23B2B74}" presName="txShp" presStyleLbl="node1" presStyleIdx="0" presStyleCnt="3">
        <dgm:presLayoutVars>
          <dgm:bulletEnabled val="1"/>
        </dgm:presLayoutVars>
      </dgm:prSet>
      <dgm:spPr/>
    </dgm:pt>
    <dgm:pt modelId="{B955053F-BACC-49BA-9538-222951BEBEE0}" type="pres">
      <dgm:prSet presAssocID="{97D67628-81F1-436A-9BFD-8513BFC74CEA}" presName="spacing" presStyleCnt="0"/>
      <dgm:spPr/>
    </dgm:pt>
    <dgm:pt modelId="{0DFB2E37-662B-45F8-BC8D-F66CA370F473}" type="pres">
      <dgm:prSet presAssocID="{05293A41-8DAB-45FF-BE1C-51341222A096}" presName="composite" presStyleCnt="0"/>
      <dgm:spPr/>
    </dgm:pt>
    <dgm:pt modelId="{380AE282-E3C9-46AE-B315-DA85AEDB25D7}" type="pres">
      <dgm:prSet presAssocID="{05293A41-8DAB-45FF-BE1C-51341222A096}" presName="imgShp" presStyleLbl="fgImgPlace1" presStyleIdx="1" presStyleCnt="3"/>
      <dgm:spPr/>
    </dgm:pt>
    <dgm:pt modelId="{57C553F8-1142-499F-B640-5A3024AE7E04}" type="pres">
      <dgm:prSet presAssocID="{05293A41-8DAB-45FF-BE1C-51341222A096}" presName="txShp" presStyleLbl="node1" presStyleIdx="1" presStyleCnt="3">
        <dgm:presLayoutVars>
          <dgm:bulletEnabled val="1"/>
        </dgm:presLayoutVars>
      </dgm:prSet>
      <dgm:spPr/>
    </dgm:pt>
    <dgm:pt modelId="{5FEA12E7-3125-4839-AE2C-9B3C795F0189}" type="pres">
      <dgm:prSet presAssocID="{201F46C0-1975-4216-987B-536FB4C75445}" presName="spacing" presStyleCnt="0"/>
      <dgm:spPr/>
    </dgm:pt>
    <dgm:pt modelId="{DA5FA2B4-8859-403D-B275-14B16E9ACA3C}" type="pres">
      <dgm:prSet presAssocID="{86FAED3A-0612-4A1B-9C3F-9C5102828FBB}" presName="composite" presStyleCnt="0"/>
      <dgm:spPr/>
    </dgm:pt>
    <dgm:pt modelId="{29EABFBD-481B-4F58-B16C-A9CE25964EC1}" type="pres">
      <dgm:prSet presAssocID="{86FAED3A-0612-4A1B-9C3F-9C5102828FBB}" presName="imgShp" presStyleLbl="fgImgPlace1" presStyleIdx="2" presStyleCnt="3"/>
      <dgm:spPr/>
    </dgm:pt>
    <dgm:pt modelId="{88A633F3-94BF-40B3-8396-0B1753231906}" type="pres">
      <dgm:prSet presAssocID="{86FAED3A-0612-4A1B-9C3F-9C5102828FBB}" presName="txShp" presStyleLbl="node1" presStyleIdx="2" presStyleCnt="3">
        <dgm:presLayoutVars>
          <dgm:bulletEnabled val="1"/>
        </dgm:presLayoutVars>
      </dgm:prSet>
      <dgm:spPr/>
    </dgm:pt>
  </dgm:ptLst>
  <dgm:cxnLst>
    <dgm:cxn modelId="{FF461C13-55CA-45EC-B478-FF9DEE7571E2}" srcId="{226C8B8F-0220-4697-8AE7-3604098FB7E3}" destId="{05293A41-8DAB-45FF-BE1C-51341222A096}" srcOrd="1" destOrd="0" parTransId="{6F032B03-DAD2-4E8A-B9C7-FB511E72FB6E}" sibTransId="{201F46C0-1975-4216-987B-536FB4C75445}"/>
    <dgm:cxn modelId="{D1F2C715-24E5-4243-9E10-FBF9A5D99C7C}" type="presOf" srcId="{226C8B8F-0220-4697-8AE7-3604098FB7E3}" destId="{2A54C03A-BA04-4FD8-8F21-1766AFB7A3C6}" srcOrd="0" destOrd="0" presId="urn:microsoft.com/office/officeart/2005/8/layout/vList3"/>
    <dgm:cxn modelId="{279E224C-86FB-457E-996C-200805AA085C}" type="presOf" srcId="{2355E894-EDC6-4EC6-B494-2C88A23B2B74}" destId="{9C563ADA-FD66-420B-B756-E48EB6C8D25B}" srcOrd="0" destOrd="0" presId="urn:microsoft.com/office/officeart/2005/8/layout/vList3"/>
    <dgm:cxn modelId="{73021C8A-9E45-487B-9D5B-6358BFB29815}" type="presOf" srcId="{86FAED3A-0612-4A1B-9C3F-9C5102828FBB}" destId="{88A633F3-94BF-40B3-8396-0B1753231906}" srcOrd="0" destOrd="0" presId="urn:microsoft.com/office/officeart/2005/8/layout/vList3"/>
    <dgm:cxn modelId="{A0696C94-7B7F-40E5-9305-98094ACF87EC}" srcId="{226C8B8F-0220-4697-8AE7-3604098FB7E3}" destId="{86FAED3A-0612-4A1B-9C3F-9C5102828FBB}" srcOrd="2" destOrd="0" parTransId="{36AB195A-7E27-41A4-B404-F99A5E9CE857}" sibTransId="{3BC8A446-1E0A-430C-91D1-23420441ED81}"/>
    <dgm:cxn modelId="{E34AD5A9-3D23-4580-B15F-C8B093383E86}" srcId="{226C8B8F-0220-4697-8AE7-3604098FB7E3}" destId="{2355E894-EDC6-4EC6-B494-2C88A23B2B74}" srcOrd="0" destOrd="0" parTransId="{8C316E0E-0766-427F-96F4-B61127BA8816}" sibTransId="{97D67628-81F1-436A-9BFD-8513BFC74CEA}"/>
    <dgm:cxn modelId="{A8E851EC-E15A-4566-AF1D-48F660E97446}" type="presOf" srcId="{05293A41-8DAB-45FF-BE1C-51341222A096}" destId="{57C553F8-1142-499F-B640-5A3024AE7E04}" srcOrd="0" destOrd="0" presId="urn:microsoft.com/office/officeart/2005/8/layout/vList3"/>
    <dgm:cxn modelId="{85A8574F-B76C-46B6-890B-C9FCD3E223AE}" type="presParOf" srcId="{2A54C03A-BA04-4FD8-8F21-1766AFB7A3C6}" destId="{6EB248A2-1AB4-48E2-B25F-B4C136478E17}" srcOrd="0" destOrd="0" presId="urn:microsoft.com/office/officeart/2005/8/layout/vList3"/>
    <dgm:cxn modelId="{6920B9C1-DC30-4C29-884E-36C9B3DF06E4}" type="presParOf" srcId="{6EB248A2-1AB4-48E2-B25F-B4C136478E17}" destId="{E1FD96A2-132F-4924-9C16-A216E6709F3A}" srcOrd="0" destOrd="0" presId="urn:microsoft.com/office/officeart/2005/8/layout/vList3"/>
    <dgm:cxn modelId="{66C674F4-551F-403A-AE31-9C2C5478FC62}" type="presParOf" srcId="{6EB248A2-1AB4-48E2-B25F-B4C136478E17}" destId="{9C563ADA-FD66-420B-B756-E48EB6C8D25B}" srcOrd="1" destOrd="0" presId="urn:microsoft.com/office/officeart/2005/8/layout/vList3"/>
    <dgm:cxn modelId="{19C1A0FD-B58E-4EF8-956B-37256928C9B4}" type="presParOf" srcId="{2A54C03A-BA04-4FD8-8F21-1766AFB7A3C6}" destId="{B955053F-BACC-49BA-9538-222951BEBEE0}" srcOrd="1" destOrd="0" presId="urn:microsoft.com/office/officeart/2005/8/layout/vList3"/>
    <dgm:cxn modelId="{B411DCA9-0AED-4FEA-A9F4-7E534CF969B1}" type="presParOf" srcId="{2A54C03A-BA04-4FD8-8F21-1766AFB7A3C6}" destId="{0DFB2E37-662B-45F8-BC8D-F66CA370F473}" srcOrd="2" destOrd="0" presId="urn:microsoft.com/office/officeart/2005/8/layout/vList3"/>
    <dgm:cxn modelId="{0239FA63-18F1-4B75-B070-8C3A375EA0EB}" type="presParOf" srcId="{0DFB2E37-662B-45F8-BC8D-F66CA370F473}" destId="{380AE282-E3C9-46AE-B315-DA85AEDB25D7}" srcOrd="0" destOrd="0" presId="urn:microsoft.com/office/officeart/2005/8/layout/vList3"/>
    <dgm:cxn modelId="{684CF77C-C626-4A63-BBD9-A0F5642E6FCC}" type="presParOf" srcId="{0DFB2E37-662B-45F8-BC8D-F66CA370F473}" destId="{57C553F8-1142-499F-B640-5A3024AE7E04}" srcOrd="1" destOrd="0" presId="urn:microsoft.com/office/officeart/2005/8/layout/vList3"/>
    <dgm:cxn modelId="{94F505A7-21F1-45DD-AD19-CF7265125A9C}" type="presParOf" srcId="{2A54C03A-BA04-4FD8-8F21-1766AFB7A3C6}" destId="{5FEA12E7-3125-4839-AE2C-9B3C795F0189}" srcOrd="3" destOrd="0" presId="urn:microsoft.com/office/officeart/2005/8/layout/vList3"/>
    <dgm:cxn modelId="{BF6E128B-FAC8-4238-B158-16D6C033EC16}" type="presParOf" srcId="{2A54C03A-BA04-4FD8-8F21-1766AFB7A3C6}" destId="{DA5FA2B4-8859-403D-B275-14B16E9ACA3C}" srcOrd="4" destOrd="0" presId="urn:microsoft.com/office/officeart/2005/8/layout/vList3"/>
    <dgm:cxn modelId="{A206BCC7-0B3F-478A-A482-41B64ACCC9DE}" type="presParOf" srcId="{DA5FA2B4-8859-403D-B275-14B16E9ACA3C}" destId="{29EABFBD-481B-4F58-B16C-A9CE25964EC1}" srcOrd="0" destOrd="0" presId="urn:microsoft.com/office/officeart/2005/8/layout/vList3"/>
    <dgm:cxn modelId="{05CAD76A-7FF2-4E2B-BBA0-7C4D9C2803DF}" type="presParOf" srcId="{DA5FA2B4-8859-403D-B275-14B16E9ACA3C}" destId="{88A633F3-94BF-40B3-8396-0B175323190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63ADA-FD66-420B-B756-E48EB6C8D25B}">
      <dsp:nvSpPr>
        <dsp:cNvPr id="0" name=""/>
        <dsp:cNvSpPr/>
      </dsp:nvSpPr>
      <dsp:spPr>
        <a:xfrm rot="10800000">
          <a:off x="1643355" y="2238"/>
          <a:ext cx="5404206" cy="11285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673" tIns="99060" rIns="184912" bIns="99060" numCol="1" spcCol="1270" anchor="ctr" anchorCtr="0">
          <a:noAutofit/>
        </a:bodyPr>
        <a:lstStyle/>
        <a:p>
          <a:pPr marL="0" lvl="0" indent="0" algn="ctr" defTabSz="1155700">
            <a:lnSpc>
              <a:spcPct val="90000"/>
            </a:lnSpc>
            <a:spcBef>
              <a:spcPct val="0"/>
            </a:spcBef>
            <a:spcAft>
              <a:spcPct val="35000"/>
            </a:spcAft>
            <a:buNone/>
          </a:pPr>
          <a:r>
            <a:rPr kumimoji="1" lang="en-US" altLang="en-US" sz="2600" kern="1200" dirty="0"/>
            <a:t>Speed</a:t>
          </a:r>
          <a:r>
            <a:rPr kumimoji="1" lang="ja-JP" altLang="en-US" sz="2600" kern="1200" dirty="0" err="1"/>
            <a:t>、</a:t>
          </a:r>
          <a:r>
            <a:rPr kumimoji="1" lang="ja-JP" altLang="en-US" sz="2600" kern="1200" dirty="0"/>
            <a:t>機敏性を重視</a:t>
          </a:r>
          <a:endParaRPr kumimoji="1" lang="en-US" altLang="ja-JP" sz="2600" kern="1200" dirty="0"/>
        </a:p>
        <a:p>
          <a:pPr marL="0" lvl="0" indent="0" algn="ctr" defTabSz="1155700">
            <a:lnSpc>
              <a:spcPct val="90000"/>
            </a:lnSpc>
            <a:spcBef>
              <a:spcPct val="0"/>
            </a:spcBef>
            <a:spcAft>
              <a:spcPct val="35000"/>
            </a:spcAft>
            <a:buNone/>
          </a:pPr>
          <a:r>
            <a:rPr kumimoji="1" lang="ja-JP" altLang="en-US" sz="2600" kern="1200" dirty="0"/>
            <a:t>（トヨタ型）</a:t>
          </a:r>
        </a:p>
      </dsp:txBody>
      <dsp:txXfrm rot="10800000">
        <a:off x="1925500" y="2238"/>
        <a:ext cx="5122061" cy="1128581"/>
      </dsp:txXfrm>
    </dsp:sp>
    <dsp:sp modelId="{E1FD96A2-132F-4924-9C16-A216E6709F3A}">
      <dsp:nvSpPr>
        <dsp:cNvPr id="0" name=""/>
        <dsp:cNvSpPr/>
      </dsp:nvSpPr>
      <dsp:spPr>
        <a:xfrm>
          <a:off x="1079064" y="2238"/>
          <a:ext cx="1128581" cy="112858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C553F8-1142-499F-B640-5A3024AE7E04}">
      <dsp:nvSpPr>
        <dsp:cNvPr id="0" name=""/>
        <dsp:cNvSpPr/>
      </dsp:nvSpPr>
      <dsp:spPr>
        <a:xfrm rot="10800000">
          <a:off x="1643355" y="1467709"/>
          <a:ext cx="5404206" cy="11285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673" tIns="99060" rIns="184912" bIns="99060" numCol="1" spcCol="1270" anchor="ctr" anchorCtr="0">
          <a:noAutofit/>
        </a:bodyPr>
        <a:lstStyle/>
        <a:p>
          <a:pPr marL="0" lvl="0" indent="0" algn="ctr" defTabSz="1155700">
            <a:lnSpc>
              <a:spcPct val="90000"/>
            </a:lnSpc>
            <a:spcBef>
              <a:spcPct val="0"/>
            </a:spcBef>
            <a:spcAft>
              <a:spcPct val="35000"/>
            </a:spcAft>
            <a:buNone/>
          </a:pPr>
          <a:r>
            <a:rPr kumimoji="1" lang="ja-JP" altLang="en-US" sz="2600" kern="1200" dirty="0"/>
            <a:t>イノベーションを重視</a:t>
          </a:r>
          <a:endParaRPr kumimoji="1" lang="en-US" altLang="ja-JP" sz="2600" kern="1200" dirty="0"/>
        </a:p>
        <a:p>
          <a:pPr marL="0" lvl="0" indent="0" algn="ctr" defTabSz="1155700">
            <a:lnSpc>
              <a:spcPct val="90000"/>
            </a:lnSpc>
            <a:spcBef>
              <a:spcPct val="0"/>
            </a:spcBef>
            <a:spcAft>
              <a:spcPct val="35000"/>
            </a:spcAft>
            <a:buNone/>
          </a:pPr>
          <a:r>
            <a:rPr kumimoji="1" lang="ja-JP" altLang="en-US" sz="2600" kern="1200" dirty="0"/>
            <a:t>（アップル型）</a:t>
          </a:r>
        </a:p>
      </dsp:txBody>
      <dsp:txXfrm rot="10800000">
        <a:off x="1925500" y="1467709"/>
        <a:ext cx="5122061" cy="1128581"/>
      </dsp:txXfrm>
    </dsp:sp>
    <dsp:sp modelId="{380AE282-E3C9-46AE-B315-DA85AEDB25D7}">
      <dsp:nvSpPr>
        <dsp:cNvPr id="0" name=""/>
        <dsp:cNvSpPr/>
      </dsp:nvSpPr>
      <dsp:spPr>
        <a:xfrm>
          <a:off x="1079064" y="1467709"/>
          <a:ext cx="1128581" cy="112858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633F3-94BF-40B3-8396-0B1753231906}">
      <dsp:nvSpPr>
        <dsp:cNvPr id="0" name=""/>
        <dsp:cNvSpPr/>
      </dsp:nvSpPr>
      <dsp:spPr>
        <a:xfrm rot="10800000">
          <a:off x="1643355" y="2933180"/>
          <a:ext cx="5404206" cy="11285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673" tIns="99060" rIns="184912" bIns="99060" numCol="1" spcCol="1270" anchor="ctr" anchorCtr="0">
          <a:noAutofit/>
        </a:bodyPr>
        <a:lstStyle/>
        <a:p>
          <a:pPr marL="0" lvl="0" indent="0" algn="ctr" defTabSz="1155700">
            <a:lnSpc>
              <a:spcPct val="90000"/>
            </a:lnSpc>
            <a:spcBef>
              <a:spcPct val="0"/>
            </a:spcBef>
            <a:spcAft>
              <a:spcPct val="35000"/>
            </a:spcAft>
            <a:buNone/>
          </a:pPr>
          <a:r>
            <a:rPr kumimoji="1" lang="ja-JP" altLang="en-US" sz="2600" kern="1200" dirty="0"/>
            <a:t>あらゆるモノをサービス化</a:t>
          </a:r>
          <a:endParaRPr kumimoji="1" lang="en-US" altLang="ja-JP" sz="2600" kern="1200" dirty="0"/>
        </a:p>
        <a:p>
          <a:pPr marL="0" lvl="0" indent="0" algn="ctr" defTabSz="1155700">
            <a:lnSpc>
              <a:spcPct val="90000"/>
            </a:lnSpc>
            <a:spcBef>
              <a:spcPct val="0"/>
            </a:spcBef>
            <a:spcAft>
              <a:spcPct val="35000"/>
            </a:spcAft>
            <a:buNone/>
          </a:pPr>
          <a:r>
            <a:rPr kumimoji="1" lang="ja-JP" altLang="en-US" sz="2600" kern="1200" dirty="0"/>
            <a:t>（アマゾン型）</a:t>
          </a:r>
        </a:p>
      </dsp:txBody>
      <dsp:txXfrm rot="10800000">
        <a:off x="1925500" y="2933180"/>
        <a:ext cx="5122061" cy="1128581"/>
      </dsp:txXfrm>
    </dsp:sp>
    <dsp:sp modelId="{29EABFBD-481B-4F58-B16C-A9CE25964EC1}">
      <dsp:nvSpPr>
        <dsp:cNvPr id="0" name=""/>
        <dsp:cNvSpPr/>
      </dsp:nvSpPr>
      <dsp:spPr>
        <a:xfrm>
          <a:off x="1079064" y="2933180"/>
          <a:ext cx="1128581" cy="112858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058DED-FBFA-4F5A-B557-7957540D1066}" type="datetimeFigureOut">
              <a:rPr kumimoji="1" lang="ja-JP" altLang="en-US" smtClean="0"/>
              <a:t>2018/4/12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44AA91-1107-44C6-98D6-C0EA719FC82B}" type="slidenum">
              <a:rPr kumimoji="1" lang="ja-JP" altLang="en-US" smtClean="0"/>
              <a:t>‹#›</a:t>
            </a:fld>
            <a:endParaRPr kumimoji="1" lang="ja-JP" altLang="en-US"/>
          </a:p>
        </p:txBody>
      </p:sp>
    </p:spTree>
    <p:extLst>
      <p:ext uri="{BB962C8B-B14F-4D97-AF65-F5344CB8AC3E}">
        <p14:creationId xmlns:p14="http://schemas.microsoft.com/office/powerpoint/2010/main" val="12732362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8BAE8C-5174-40BF-B5D3-A46D184BFA3D}"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3581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8BAE8C-5174-40BF-B5D3-A46D184BFA3D}"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135816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新しい酒は新しい樽に入れろ</a:t>
            </a:r>
            <a:r>
              <a:rPr kumimoji="1" lang="en-US" altLang="ja-JP" dirty="0"/>
              <a:t>』</a:t>
            </a:r>
            <a:r>
              <a:rPr kumimoji="1" lang="ja-JP" altLang="en-US" dirty="0"/>
              <a:t>と同様に、新しい手法はその新しい考え方に沿った行動習慣が成功の基本です。</a:t>
            </a:r>
          </a:p>
        </p:txBody>
      </p:sp>
      <p:sp>
        <p:nvSpPr>
          <p:cNvPr id="4" name="スライド番号プレースホルダー 3"/>
          <p:cNvSpPr>
            <a:spLocks noGrp="1"/>
          </p:cNvSpPr>
          <p:nvPr>
            <p:ph type="sldNum" sz="quarter" idx="10"/>
          </p:nvPr>
        </p:nvSpPr>
        <p:spPr/>
        <p:txBody>
          <a:bodyPr/>
          <a:lstStyle/>
          <a:p>
            <a:fld id="{22A81D3A-67A4-4241-A216-4156F4888431}" type="slidenum">
              <a:rPr kumimoji="1" lang="ja-JP" altLang="en-US" smtClean="0"/>
              <a:t>35</a:t>
            </a:fld>
            <a:endParaRPr kumimoji="1" lang="ja-JP" altLang="en-US"/>
          </a:p>
        </p:txBody>
      </p:sp>
    </p:spTree>
    <p:extLst>
      <p:ext uri="{BB962C8B-B14F-4D97-AF65-F5344CB8AC3E}">
        <p14:creationId xmlns:p14="http://schemas.microsoft.com/office/powerpoint/2010/main" val="3494030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仮に要求仕様をしっかりと定義できてもその要求自体が変質しています。</a:t>
            </a:r>
          </a:p>
        </p:txBody>
      </p:sp>
      <p:sp>
        <p:nvSpPr>
          <p:cNvPr id="4" name="スライド番号プレースホルダー 3"/>
          <p:cNvSpPr>
            <a:spLocks noGrp="1"/>
          </p:cNvSpPr>
          <p:nvPr>
            <p:ph type="sldNum" sz="quarter" idx="10"/>
          </p:nvPr>
        </p:nvSpPr>
        <p:spPr/>
        <p:txBody>
          <a:bodyPr/>
          <a:lstStyle/>
          <a:p>
            <a:fld id="{FD450BCB-AC5B-4FDB-93C4-EED27A10A6E0}" type="slidenum">
              <a:rPr kumimoji="1" lang="ja-JP" altLang="en-US" smtClean="0"/>
              <a:t>37</a:t>
            </a:fld>
            <a:endParaRPr kumimoji="1" lang="ja-JP" altLang="en-US"/>
          </a:p>
        </p:txBody>
      </p:sp>
    </p:spTree>
    <p:extLst>
      <p:ext uri="{BB962C8B-B14F-4D97-AF65-F5344CB8AC3E}">
        <p14:creationId xmlns:p14="http://schemas.microsoft.com/office/powerpoint/2010/main" val="114100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9F7769E-D431-41DA-B5D0-9351E907E73A}" type="slidenum">
              <a:rPr lang="en-US" altLang="ja-JP" smtClean="0">
                <a:solidFill>
                  <a:srgbClr val="000000"/>
                </a:solidFill>
              </a:rPr>
              <a:pPr eaLnBrk="1" hangingPunct="1"/>
              <a:t>40</a:t>
            </a:fld>
            <a:endParaRPr lang="en-US" altLang="ja-JP">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これ以降は、アジャイル開発の代表的なプラクティスであるスクラムと</a:t>
            </a:r>
            <a:r>
              <a:rPr kumimoji="1" lang="en-US" altLang="ja-JP" dirty="0"/>
              <a:t>XP</a:t>
            </a:r>
            <a:r>
              <a:rPr kumimoji="1" lang="ja-JP" altLang="en-US" dirty="0"/>
              <a:t>について説明していきます。</a:t>
            </a:r>
            <a:endParaRPr kumimoji="1" lang="en-US" altLang="ja-JP" dirty="0"/>
          </a:p>
          <a:p>
            <a:r>
              <a:rPr kumimoji="1" lang="ja-JP" altLang="en-US" dirty="0"/>
              <a:t>まずスクラムです。</a:t>
            </a:r>
          </a:p>
        </p:txBody>
      </p:sp>
      <p:sp>
        <p:nvSpPr>
          <p:cNvPr id="4" name="スライド番号プレースホルダー 3"/>
          <p:cNvSpPr>
            <a:spLocks noGrp="1"/>
          </p:cNvSpPr>
          <p:nvPr>
            <p:ph type="sldNum" sz="quarter" idx="10"/>
          </p:nvPr>
        </p:nvSpPr>
        <p:spPr/>
        <p:txBody>
          <a:bodyPr/>
          <a:lstStyle/>
          <a:p>
            <a:fld id="{22A81D3A-67A4-4241-A216-4156F4888431}" type="slidenum">
              <a:rPr kumimoji="1" lang="ja-JP" altLang="en-US" smtClean="0"/>
              <a:t>46</a:t>
            </a:fld>
            <a:endParaRPr kumimoji="1" lang="ja-JP" altLang="en-US"/>
          </a:p>
        </p:txBody>
      </p:sp>
    </p:spTree>
    <p:extLst>
      <p:ext uri="{BB962C8B-B14F-4D97-AF65-F5344CB8AC3E}">
        <p14:creationId xmlns:p14="http://schemas.microsoft.com/office/powerpoint/2010/main" val="3619253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開発と顧客の間の障害に対応する</a:t>
            </a:r>
            <a:endParaRPr lang="en-US" altLang="ja-JP"/>
          </a:p>
          <a:p>
            <a:pPr eaLnBrk="1" hangingPunct="1"/>
            <a:r>
              <a:rPr lang="ja-JP" altLang="en-US"/>
              <a:t>チームと顧客のコミュニケーションパスを短くする</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この開発作業チームが作業開始前に予め作業完了の基準（定義）を決めて、その通りに作業ができたか自身でチェックできる仕組みです。この考え方の基本はトヨタ（</a:t>
            </a:r>
            <a:r>
              <a:rPr kumimoji="1" lang="en-US" altLang="ja-JP" dirty="0"/>
              <a:t>TPS)</a:t>
            </a:r>
            <a:r>
              <a:rPr kumimoji="1" lang="ja-JP" altLang="en-US" dirty="0"/>
              <a:t>の自工程完結の思想に基づいています。</a:t>
            </a:r>
            <a:endParaRPr kumimoji="1" lang="en-US" altLang="ja-JP" dirty="0"/>
          </a:p>
          <a:p>
            <a:r>
              <a:rPr kumimoji="1" lang="ja-JP" altLang="en-US" dirty="0"/>
              <a:t>自工程完結とは、</a:t>
            </a:r>
            <a:r>
              <a:rPr kumimoji="1" lang="en-US" altLang="ja-JP" dirty="0"/>
              <a:t>『</a:t>
            </a:r>
            <a:r>
              <a:rPr kumimoji="1" lang="ja-JP" altLang="en-US" dirty="0"/>
              <a:t>不良作業をしない。不良を受け取らない。不良を流さない。</a:t>
            </a:r>
            <a:r>
              <a:rPr kumimoji="1" lang="en-US" altLang="ja-JP" dirty="0"/>
              <a:t>』</a:t>
            </a:r>
            <a:r>
              <a:rPr kumimoji="1" lang="ja-JP" altLang="en-US" dirty="0"/>
              <a:t>という仕事に臨む際の基本姿勢です。</a:t>
            </a:r>
          </a:p>
        </p:txBody>
      </p:sp>
      <p:sp>
        <p:nvSpPr>
          <p:cNvPr id="4" name="スライド番号プレースホルダー 3"/>
          <p:cNvSpPr>
            <a:spLocks noGrp="1"/>
          </p:cNvSpPr>
          <p:nvPr>
            <p:ph type="sldNum" sz="quarter" idx="10"/>
          </p:nvPr>
        </p:nvSpPr>
        <p:spPr/>
        <p:txBody>
          <a:bodyPr/>
          <a:lstStyle/>
          <a:p>
            <a:fld id="{22A81D3A-67A4-4241-A216-4156F4888431}" type="slidenum">
              <a:rPr kumimoji="1" lang="ja-JP" altLang="en-US" smtClean="0"/>
              <a:t>52</a:t>
            </a:fld>
            <a:endParaRPr kumimoji="1" lang="ja-JP" altLang="en-US"/>
          </a:p>
        </p:txBody>
      </p:sp>
    </p:spTree>
    <p:extLst>
      <p:ext uri="{BB962C8B-B14F-4D97-AF65-F5344CB8AC3E}">
        <p14:creationId xmlns:p14="http://schemas.microsoft.com/office/powerpoint/2010/main" val="16874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ジャイル開発では、毎日その日に新たに作成したプログラム（コード）を昨日まで作成完了してきた全てのプログラム（コード）と統合化（結合）して、そこまでのスルーテストを必ず毎日実行します。この手法を継続的インテグレーションと呼びます。したがって作成されたプログラム（コード）は毎日テストされ、バグの発生を防止できます。</a:t>
            </a:r>
          </a:p>
        </p:txBody>
      </p:sp>
      <p:sp>
        <p:nvSpPr>
          <p:cNvPr id="4" name="スライド番号プレースホルダー 3"/>
          <p:cNvSpPr>
            <a:spLocks noGrp="1"/>
          </p:cNvSpPr>
          <p:nvPr>
            <p:ph type="sldNum" sz="quarter" idx="10"/>
          </p:nvPr>
        </p:nvSpPr>
        <p:spPr/>
        <p:txBody>
          <a:bodyPr/>
          <a:lstStyle/>
          <a:p>
            <a:fld id="{22A81D3A-67A4-4241-A216-4156F4888431}" type="slidenum">
              <a:rPr kumimoji="1" lang="ja-JP" altLang="en-US" smtClean="0"/>
              <a:t>53</a:t>
            </a:fld>
            <a:endParaRPr kumimoji="1" lang="ja-JP" altLang="en-US"/>
          </a:p>
        </p:txBody>
      </p:sp>
    </p:spTree>
    <p:extLst>
      <p:ext uri="{BB962C8B-B14F-4D97-AF65-F5344CB8AC3E}">
        <p14:creationId xmlns:p14="http://schemas.microsoft.com/office/powerpoint/2010/main" val="7206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この手法も自工程完結の思想が埋め込まれたプログラム開発手法です。</a:t>
            </a:r>
          </a:p>
        </p:txBody>
      </p:sp>
      <p:sp>
        <p:nvSpPr>
          <p:cNvPr id="4" name="スライド番号プレースホルダー 3"/>
          <p:cNvSpPr>
            <a:spLocks noGrp="1"/>
          </p:cNvSpPr>
          <p:nvPr>
            <p:ph type="sldNum" sz="quarter" idx="10"/>
          </p:nvPr>
        </p:nvSpPr>
        <p:spPr/>
        <p:txBody>
          <a:bodyPr/>
          <a:lstStyle/>
          <a:p>
            <a:fld id="{22A81D3A-67A4-4241-A216-4156F4888431}" type="slidenum">
              <a:rPr kumimoji="1" lang="ja-JP" altLang="en-US" smtClean="0"/>
              <a:t>55</a:t>
            </a:fld>
            <a:endParaRPr kumimoji="1" lang="ja-JP" altLang="en-US"/>
          </a:p>
        </p:txBody>
      </p:sp>
    </p:spTree>
    <p:extLst>
      <p:ext uri="{BB962C8B-B14F-4D97-AF65-F5344CB8AC3E}">
        <p14:creationId xmlns:p14="http://schemas.microsoft.com/office/powerpoint/2010/main" val="72359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デジタルトランスフォーメーション（</a:t>
            </a:r>
            <a:r>
              <a:rPr kumimoji="1" lang="en-US" altLang="ja-JP" dirty="0"/>
              <a:t>Digital transformation</a:t>
            </a:r>
            <a:r>
              <a:rPr kumimoji="1" lang="ja-JP" altLang="en-US" dirty="0"/>
              <a:t>）とは、「</a:t>
            </a:r>
            <a:r>
              <a:rPr kumimoji="1" lang="en-US" altLang="ja-JP" dirty="0"/>
              <a:t>IT</a:t>
            </a:r>
            <a:r>
              <a:rPr kumimoji="1" lang="ja-JP" altLang="en-US" dirty="0"/>
              <a:t>の浸透が、人々の生活をあらゆる面でより良い方向に変化させる」という概念である。</a:t>
            </a:r>
            <a:r>
              <a:rPr kumimoji="1" lang="en-US" altLang="ja-JP" dirty="0"/>
              <a:t>2004</a:t>
            </a:r>
            <a:r>
              <a:rPr kumimoji="1" lang="ja-JP" altLang="en-US" dirty="0"/>
              <a:t>年にスウェーデンのウメオ大学のエリック・ストルターマン教授が提唱したとされる</a:t>
            </a:r>
            <a:r>
              <a:rPr kumimoji="1" lang="en-US" altLang="ja-JP" dirty="0"/>
              <a:t>[1]</a:t>
            </a:r>
            <a:r>
              <a:rPr kumimoji="1" lang="ja-JP" altLang="en-US" dirty="0" err="1"/>
              <a:t>。</a:t>
            </a:r>
            <a:r>
              <a:rPr kumimoji="1" lang="ja-JP" altLang="en-US" dirty="0"/>
              <a:t>デジタル化の第</a:t>
            </a:r>
            <a:r>
              <a:rPr kumimoji="1" lang="en-US" altLang="ja-JP" dirty="0"/>
              <a:t>1</a:t>
            </a:r>
            <a:r>
              <a:rPr kumimoji="1" lang="ja-JP" altLang="en-US" dirty="0"/>
              <a:t>フェーズは</a:t>
            </a:r>
            <a:r>
              <a:rPr kumimoji="1" lang="en-US" altLang="ja-JP" dirty="0"/>
              <a:t>IT</a:t>
            </a:r>
            <a:r>
              <a:rPr kumimoji="1" lang="ja-JP" altLang="en-US" dirty="0"/>
              <a:t>利用による業務プロセスの強化、第</a:t>
            </a:r>
            <a:r>
              <a:rPr kumimoji="1" lang="en-US" altLang="ja-JP" dirty="0"/>
              <a:t>2</a:t>
            </a:r>
            <a:r>
              <a:rPr kumimoji="1" lang="ja-JP" altLang="en-US" dirty="0"/>
              <a:t>フェーズは</a:t>
            </a:r>
            <a:r>
              <a:rPr kumimoji="1" lang="en-US" altLang="ja-JP" dirty="0"/>
              <a:t>IT</a:t>
            </a:r>
            <a:r>
              <a:rPr kumimoji="1" lang="ja-JP" altLang="en-US" dirty="0"/>
              <a:t>による業務の置き換え、そして第</a:t>
            </a:r>
            <a:r>
              <a:rPr kumimoji="1" lang="en-US" altLang="ja-JP" dirty="0"/>
              <a:t>3</a:t>
            </a:r>
            <a:r>
              <a:rPr kumimoji="1" lang="ja-JP" altLang="en-US" dirty="0"/>
              <a:t>フェーズは業務が</a:t>
            </a:r>
            <a:r>
              <a:rPr kumimoji="1" lang="en-US" altLang="ja-JP" dirty="0"/>
              <a:t>IT</a:t>
            </a:r>
            <a:r>
              <a:rPr kumimoji="1" lang="ja-JP" altLang="en-US" dirty="0"/>
              <a:t>へ、</a:t>
            </a:r>
            <a:r>
              <a:rPr kumimoji="1" lang="en-US" altLang="ja-JP" dirty="0"/>
              <a:t>IT</a:t>
            </a:r>
            <a:r>
              <a:rPr kumimoji="1" lang="ja-JP" altLang="en-US" dirty="0"/>
              <a:t>が業務へとシームレスに変換される状態である。従来は</a:t>
            </a:r>
            <a:r>
              <a:rPr kumimoji="1" lang="en-US" altLang="ja-JP" dirty="0"/>
              <a:t>SF(</a:t>
            </a:r>
            <a:r>
              <a:rPr kumimoji="1" lang="ja-JP" altLang="en-US" dirty="0"/>
              <a:t>サイエンス・フィクション</a:t>
            </a:r>
            <a:r>
              <a:rPr kumimoji="1" lang="en-US" altLang="ja-JP" dirty="0"/>
              <a:t>)</a:t>
            </a:r>
            <a:r>
              <a:rPr kumimoji="1" lang="ja-JP" altLang="en-US" dirty="0"/>
              <a:t>の世界であった仕組みが人工知能やロボティクス等の</a:t>
            </a:r>
            <a:r>
              <a:rPr kumimoji="1" lang="en-US" altLang="ja-JP" dirty="0"/>
              <a:t>IT</a:t>
            </a:r>
            <a:r>
              <a:rPr kumimoji="1" lang="ja-JP" altLang="en-US" dirty="0"/>
              <a:t>技術の革新により部分的に実現されるようになり、現実世界と仮想世界が区別なく存在する社会へと発展するようになった。このような新しい時代を迎えるにあたり、企業のデジタル化におけるデジタルトランスフォーメーションが注目されるようになった。</a:t>
            </a:r>
          </a:p>
          <a:p>
            <a:endParaRPr kumimoji="1" lang="en-US" altLang="ja-JP" dirty="0"/>
          </a:p>
          <a:p>
            <a:r>
              <a:rPr kumimoji="1" lang="ja-JP" altLang="en-US" dirty="0"/>
              <a:t>デジタルトランスフォーメーションした企業は欧米の</a:t>
            </a:r>
            <a:r>
              <a:rPr kumimoji="1" lang="en-US" altLang="ja-JP" dirty="0"/>
              <a:t>IT</a:t>
            </a:r>
            <a:r>
              <a:rPr kumimoji="1" lang="ja-JP" altLang="en-US" dirty="0"/>
              <a:t>企業と競合するが、それはデジタルトランスフォーメーションが本質的に</a:t>
            </a:r>
            <a:r>
              <a:rPr kumimoji="1" lang="en-US" altLang="ja-JP" dirty="0"/>
              <a:t>IT</a:t>
            </a:r>
            <a:r>
              <a:rPr kumimoji="1" lang="ja-JP" altLang="en-US" dirty="0"/>
              <a:t>企業になることと同じ意味となるからである。一方、デジタルトランスフォーメーションしない選択をした場合、デジタル・ディスラプションの影響を受けることになる。（これはデジタルの波に呑まれて産業構造が破壊される意味である。）その結果、全ての企業は</a:t>
            </a:r>
            <a:r>
              <a:rPr kumimoji="1" lang="en-US" altLang="ja-JP" dirty="0"/>
              <a:t>IT</a:t>
            </a:r>
            <a:r>
              <a:rPr kumimoji="1" lang="ja-JP" altLang="en-US" dirty="0"/>
              <a:t>を中心とした組織に変革しなければならないと考えられる。また、</a:t>
            </a:r>
            <a:r>
              <a:rPr kumimoji="1" lang="en-US" altLang="ja-JP" dirty="0"/>
              <a:t>IT</a:t>
            </a:r>
            <a:r>
              <a:rPr kumimoji="1" lang="ja-JP" altLang="en-US" dirty="0"/>
              <a:t>（情報技術）が一般化すると優位性はデータを保有する側に移る。</a:t>
            </a:r>
          </a:p>
          <a:p>
            <a:endParaRPr kumimoji="1" lang="ja-JP" altLang="en-US" dirty="0"/>
          </a:p>
        </p:txBody>
      </p:sp>
      <p:sp>
        <p:nvSpPr>
          <p:cNvPr id="4" name="スライド番号プレースホルダー 3"/>
          <p:cNvSpPr>
            <a:spLocks noGrp="1"/>
          </p:cNvSpPr>
          <p:nvPr>
            <p:ph type="sldNum" sz="quarter" idx="10"/>
          </p:nvPr>
        </p:nvSpPr>
        <p:spPr/>
        <p:txBody>
          <a:bodyPr/>
          <a:lstStyle/>
          <a:p>
            <a:fld id="{AA508C2A-6D05-4787-A704-2C873E56687E}" type="slidenum">
              <a:rPr kumimoji="1" lang="ja-JP" altLang="en-US" smtClean="0"/>
              <a:t>3</a:t>
            </a:fld>
            <a:endParaRPr kumimoji="1" lang="ja-JP" altLang="en-US"/>
          </a:p>
        </p:txBody>
      </p:sp>
    </p:spTree>
    <p:extLst>
      <p:ext uri="{BB962C8B-B14F-4D97-AF65-F5344CB8AC3E}">
        <p14:creationId xmlns:p14="http://schemas.microsoft.com/office/powerpoint/2010/main" val="512249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リファクタリングと次のペアプロはプログラム（コード）から属人性を排除するための手法です。だれだれさんでなければ保守できない言ったプログラム（コード）から誰でも保守できるプログラム（コード）を作成し、メンテナンス効率を高めます。</a:t>
            </a:r>
          </a:p>
        </p:txBody>
      </p:sp>
      <p:sp>
        <p:nvSpPr>
          <p:cNvPr id="4" name="スライド番号プレースホルダー 3"/>
          <p:cNvSpPr>
            <a:spLocks noGrp="1"/>
          </p:cNvSpPr>
          <p:nvPr>
            <p:ph type="sldNum" sz="quarter" idx="10"/>
          </p:nvPr>
        </p:nvSpPr>
        <p:spPr/>
        <p:txBody>
          <a:bodyPr/>
          <a:lstStyle/>
          <a:p>
            <a:fld id="{22A81D3A-67A4-4241-A216-4156F4888431}" type="slidenum">
              <a:rPr kumimoji="1" lang="ja-JP" altLang="en-US" smtClean="0"/>
              <a:t>56</a:t>
            </a:fld>
            <a:endParaRPr kumimoji="1" lang="ja-JP" altLang="en-US"/>
          </a:p>
        </p:txBody>
      </p:sp>
    </p:spTree>
    <p:extLst>
      <p:ext uri="{BB962C8B-B14F-4D97-AF65-F5344CB8AC3E}">
        <p14:creationId xmlns:p14="http://schemas.microsoft.com/office/powerpoint/2010/main" val="3863117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開発者が品質を高めるためには、開発者に多種多様な情報のフィードバックが需要にン</a:t>
            </a:r>
            <a:r>
              <a:rPr kumimoji="1" lang="ja-JP" altLang="en-US" dirty="0" err="1"/>
              <a:t>まり</a:t>
            </a:r>
            <a:r>
              <a:rPr kumimoji="1" lang="ja-JP" altLang="en-US" dirty="0"/>
              <a:t>ます。アジャイル開発では、この様に開発者に対して多種、多様なフィードバックの仕組みを提供できます。この結果開発者はユーザーの要求に適した、品質を作りこむことが可能になります。</a:t>
            </a:r>
          </a:p>
        </p:txBody>
      </p:sp>
      <p:sp>
        <p:nvSpPr>
          <p:cNvPr id="4" name="スライド番号プレースホルダー 3"/>
          <p:cNvSpPr>
            <a:spLocks noGrp="1"/>
          </p:cNvSpPr>
          <p:nvPr>
            <p:ph type="sldNum" sz="quarter" idx="10"/>
          </p:nvPr>
        </p:nvSpPr>
        <p:spPr/>
        <p:txBody>
          <a:bodyPr/>
          <a:lstStyle/>
          <a:p>
            <a:fld id="{22A81D3A-67A4-4241-A216-4156F4888431}" type="slidenum">
              <a:rPr kumimoji="1" lang="ja-JP" altLang="en-US" smtClean="0"/>
              <a:t>58</a:t>
            </a:fld>
            <a:endParaRPr kumimoji="1" lang="ja-JP" altLang="en-US"/>
          </a:p>
        </p:txBody>
      </p:sp>
    </p:spTree>
    <p:extLst>
      <p:ext uri="{BB962C8B-B14F-4D97-AF65-F5344CB8AC3E}">
        <p14:creationId xmlns:p14="http://schemas.microsoft.com/office/powerpoint/2010/main" val="161674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ja-JP" dirty="0">
              <a:ea typeface="ＭＳ Ｐ明朝" pitchFamily="18"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0795E21-C4A4-4CF1-9586-DF3F6E46E9E0}" type="slidenum">
              <a:rPr lang="en-US" altLang="ja-JP"/>
              <a:pPr/>
              <a:t>63</a:t>
            </a:fld>
            <a:endParaRPr lang="en-US" altLang="ja-JP"/>
          </a:p>
        </p:txBody>
      </p:sp>
      <p:sp>
        <p:nvSpPr>
          <p:cNvPr id="102402" name="Rectangle 7"/>
          <p:cNvSpPr txBox="1">
            <a:spLocks noGrp="1" noChangeArrowheads="1"/>
          </p:cNvSpPr>
          <p:nvPr/>
        </p:nvSpPr>
        <p:spPr bwMode="auto">
          <a:xfrm>
            <a:off x="3884613" y="8685705"/>
            <a:ext cx="2970212" cy="45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6" rIns="89991" bIns="46796" anchor="b"/>
          <a:lstStyle>
            <a:lvl1pPr defTabSz="414338">
              <a:tabLst>
                <a:tab pos="722313" algn="l"/>
                <a:tab pos="1446213" algn="l"/>
                <a:tab pos="2170113" algn="l"/>
                <a:tab pos="2894013" algn="l"/>
              </a:tabLst>
              <a:defRPr kumimoji="1">
                <a:solidFill>
                  <a:schemeClr val="tx1"/>
                </a:solidFill>
                <a:latin typeface="Arial" charset="0"/>
                <a:ea typeface="ＭＳ Ｐゴシック" charset="-128"/>
              </a:defRPr>
            </a:lvl1pPr>
            <a:lvl2pPr marL="742950" indent="-285750" defTabSz="414338">
              <a:tabLst>
                <a:tab pos="722313" algn="l"/>
                <a:tab pos="1446213" algn="l"/>
                <a:tab pos="2170113" algn="l"/>
                <a:tab pos="2894013" algn="l"/>
              </a:tabLst>
              <a:defRPr kumimoji="1">
                <a:solidFill>
                  <a:schemeClr val="tx1"/>
                </a:solidFill>
                <a:latin typeface="Arial" charset="0"/>
                <a:ea typeface="ＭＳ Ｐゴシック" charset="-128"/>
              </a:defRPr>
            </a:lvl2pPr>
            <a:lvl3pPr marL="11430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3pPr>
            <a:lvl4pPr marL="16002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4pPr>
            <a:lvl5pPr marL="20574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5pPr>
            <a:lvl6pPr marL="25146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6pPr>
            <a:lvl7pPr marL="29718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7pPr>
            <a:lvl8pPr marL="34290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8pPr>
            <a:lvl9pPr marL="38862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9pPr>
          </a:lstStyle>
          <a:p>
            <a:pPr algn="r">
              <a:buClr>
                <a:srgbClr val="000000"/>
              </a:buClr>
              <a:buSzPct val="45000"/>
              <a:buFont typeface="Wingdings" pitchFamily="2" charset="2"/>
              <a:buNone/>
            </a:pPr>
            <a:fld id="{8DAA3472-B93C-4BB6-A3BD-C63C8D656ABA}" type="slidenum">
              <a:rPr kumimoji="0" lang="en-GB" altLang="ja-JP" sz="1200">
                <a:solidFill>
                  <a:srgbClr val="000000"/>
                </a:solidFill>
                <a:latin typeface="Times New Roman" pitchFamily="18" charset="0"/>
                <a:ea typeface="HG 明朝L Sun" charset="-128"/>
              </a:rPr>
              <a:pPr algn="r">
                <a:buClr>
                  <a:srgbClr val="000000"/>
                </a:buClr>
                <a:buSzPct val="45000"/>
                <a:buFont typeface="Wingdings" pitchFamily="2" charset="2"/>
                <a:buNone/>
              </a:pPr>
              <a:t>63</a:t>
            </a:fld>
            <a:endParaRPr kumimoji="0" lang="en-GB" altLang="ja-JP" sz="1200">
              <a:solidFill>
                <a:srgbClr val="000000"/>
              </a:solidFill>
              <a:latin typeface="Times New Roman" pitchFamily="18" charset="0"/>
              <a:ea typeface="HG 明朝L Sun" charset="-128"/>
            </a:endParaRPr>
          </a:p>
        </p:txBody>
      </p:sp>
      <p:sp>
        <p:nvSpPr>
          <p:cNvPr id="102403" name="Rectangle 2"/>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02404" name="Rectangle 3"/>
          <p:cNvSpPr>
            <a:spLocks noGrp="1" noChangeArrowheads="1"/>
          </p:cNvSpPr>
          <p:nvPr>
            <p:ph type="body" idx="1"/>
          </p:nvPr>
        </p:nvSpPr>
        <p:spPr/>
        <p:txBody>
          <a:bodyPr lIns="89991" tIns="46796" rIns="89991" bIns="46796"/>
          <a:lstStyle/>
          <a:p>
            <a:endParaRPr lang="ja-JP"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0B29E3-5BA9-403D-9CE7-132AD8C291B3}" type="slidenum">
              <a:rPr lang="en-US" altLang="ja-JP"/>
              <a:pPr/>
              <a:t>64</a:t>
            </a:fld>
            <a:endParaRPr lang="en-US" altLang="ja-JP"/>
          </a:p>
        </p:txBody>
      </p:sp>
      <p:sp>
        <p:nvSpPr>
          <p:cNvPr id="104450" name="Rectangle 7"/>
          <p:cNvSpPr txBox="1">
            <a:spLocks noGrp="1" noChangeArrowheads="1"/>
          </p:cNvSpPr>
          <p:nvPr/>
        </p:nvSpPr>
        <p:spPr bwMode="auto">
          <a:xfrm>
            <a:off x="3884613" y="8685705"/>
            <a:ext cx="2970212" cy="45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6" rIns="89991" bIns="46796" anchor="b"/>
          <a:lstStyle>
            <a:lvl1pPr defTabSz="414338">
              <a:tabLst>
                <a:tab pos="722313" algn="l"/>
                <a:tab pos="1446213" algn="l"/>
                <a:tab pos="2170113" algn="l"/>
                <a:tab pos="2894013" algn="l"/>
              </a:tabLst>
              <a:defRPr kumimoji="1">
                <a:solidFill>
                  <a:schemeClr val="tx1"/>
                </a:solidFill>
                <a:latin typeface="Arial" charset="0"/>
                <a:ea typeface="ＭＳ Ｐゴシック" charset="-128"/>
              </a:defRPr>
            </a:lvl1pPr>
            <a:lvl2pPr marL="742950" indent="-285750" defTabSz="414338">
              <a:tabLst>
                <a:tab pos="722313" algn="l"/>
                <a:tab pos="1446213" algn="l"/>
                <a:tab pos="2170113" algn="l"/>
                <a:tab pos="2894013" algn="l"/>
              </a:tabLst>
              <a:defRPr kumimoji="1">
                <a:solidFill>
                  <a:schemeClr val="tx1"/>
                </a:solidFill>
                <a:latin typeface="Arial" charset="0"/>
                <a:ea typeface="ＭＳ Ｐゴシック" charset="-128"/>
              </a:defRPr>
            </a:lvl2pPr>
            <a:lvl3pPr marL="11430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3pPr>
            <a:lvl4pPr marL="16002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4pPr>
            <a:lvl5pPr marL="20574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5pPr>
            <a:lvl6pPr marL="25146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6pPr>
            <a:lvl7pPr marL="29718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7pPr>
            <a:lvl8pPr marL="34290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8pPr>
            <a:lvl9pPr marL="38862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9pPr>
          </a:lstStyle>
          <a:p>
            <a:pPr algn="r">
              <a:buClr>
                <a:srgbClr val="000000"/>
              </a:buClr>
              <a:buSzPct val="45000"/>
              <a:buFont typeface="Wingdings" pitchFamily="2" charset="2"/>
              <a:buNone/>
            </a:pPr>
            <a:fld id="{01528F61-7835-4EC5-96C7-A8F7858F9B38}" type="slidenum">
              <a:rPr kumimoji="0" lang="en-GB" altLang="ja-JP" sz="1200">
                <a:solidFill>
                  <a:srgbClr val="000000"/>
                </a:solidFill>
                <a:latin typeface="Times New Roman" pitchFamily="18" charset="0"/>
                <a:ea typeface="HG 明朝L Sun" charset="-128"/>
              </a:rPr>
              <a:pPr algn="r">
                <a:buClr>
                  <a:srgbClr val="000000"/>
                </a:buClr>
                <a:buSzPct val="45000"/>
                <a:buFont typeface="Wingdings" pitchFamily="2" charset="2"/>
                <a:buNone/>
              </a:pPr>
              <a:t>64</a:t>
            </a:fld>
            <a:endParaRPr kumimoji="0" lang="en-GB" altLang="ja-JP" sz="1200">
              <a:solidFill>
                <a:srgbClr val="000000"/>
              </a:solidFill>
              <a:latin typeface="Times New Roman" pitchFamily="18" charset="0"/>
              <a:ea typeface="HG 明朝L Sun" charset="-128"/>
            </a:endParaRPr>
          </a:p>
        </p:txBody>
      </p:sp>
      <p:sp>
        <p:nvSpPr>
          <p:cNvPr id="104451" name="Rectangle 2"/>
          <p:cNvSpPr>
            <a:spLocks noGrp="1" noRot="1" noChangeAspect="1" noChangeArrowheads="1" noTextEdit="1"/>
          </p:cNvSpPr>
          <p:nvPr>
            <p:ph type="sldImg"/>
          </p:nvPr>
        </p:nvSpPr>
        <p:spPr>
          <a:xfrm>
            <a:off x="1143000" y="685800"/>
            <a:ext cx="4570413" cy="3427413"/>
          </a:xfrm>
          <a:ln/>
          <a:extLst>
            <a:ext uri="{909E8E84-426E-40DD-AFC4-6F175D3DCCD1}">
              <a14:hiddenFill xmlns:a14="http://schemas.microsoft.com/office/drawing/2010/main">
                <a:noFill/>
              </a14:hiddenFill>
            </a:ext>
          </a:extLst>
        </p:spPr>
      </p:sp>
      <p:sp>
        <p:nvSpPr>
          <p:cNvPr id="104452" name="Rectangle 3"/>
          <p:cNvSpPr>
            <a:spLocks noGrp="1" noChangeArrowheads="1"/>
          </p:cNvSpPr>
          <p:nvPr>
            <p:ph type="body" idx="1"/>
          </p:nvPr>
        </p:nvSpPr>
        <p:spPr>
          <a:xfrm>
            <a:off x="685801" y="4343583"/>
            <a:ext cx="5484813" cy="4112975"/>
          </a:xfrm>
        </p:spPr>
        <p:txBody>
          <a:bodyPr lIns="89991" tIns="46796" rIns="89991" bIns="46796"/>
          <a:lstStyle/>
          <a:p>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Change is difficult....but what happens if we don’t move with the times? </a:t>
            </a:r>
          </a:p>
          <a:p>
            <a:r>
              <a:rPr lang="nl-NL" dirty="0"/>
              <a:t>It</a:t>
            </a:r>
            <a:r>
              <a:rPr lang="nl-NL" baseline="0" dirty="0"/>
              <a:t> is not a choice any more...it is a necessity in order for your organization to survive. Kodak was not able to adapt and as such, it perished.</a:t>
            </a:r>
            <a:endParaRPr lang="en-US" dirty="0"/>
          </a:p>
        </p:txBody>
      </p:sp>
      <p:sp>
        <p:nvSpPr>
          <p:cNvPr id="4" name="Slide Number Placeholder 3"/>
          <p:cNvSpPr>
            <a:spLocks noGrp="1"/>
          </p:cNvSpPr>
          <p:nvPr>
            <p:ph type="sldNum" sz="quarter" idx="10"/>
          </p:nvPr>
        </p:nvSpPr>
        <p:spPr/>
        <p:txBody>
          <a:bodyPr/>
          <a:lstStyle/>
          <a:p>
            <a:fld id="{A11299F7-6CB6-4D97-8506-9D2BA16DCB1C}" type="slidenum">
              <a:rPr lang="nl-NL" smtClean="0"/>
              <a:t>6</a:t>
            </a:fld>
            <a:endParaRPr lang="nl-NL"/>
          </a:p>
        </p:txBody>
      </p:sp>
    </p:spTree>
    <p:extLst>
      <p:ext uri="{BB962C8B-B14F-4D97-AF65-F5344CB8AC3E}">
        <p14:creationId xmlns:p14="http://schemas.microsoft.com/office/powerpoint/2010/main" val="196785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From</a:t>
            </a:r>
            <a:r>
              <a:rPr lang="nl-NL" baseline="0" dirty="0"/>
              <a:t> a business perspective, t</a:t>
            </a:r>
            <a:r>
              <a:rPr lang="nl-NL" dirty="0"/>
              <a:t>o see how dramtically the world</a:t>
            </a:r>
            <a:r>
              <a:rPr lang="nl-NL" baseline="0" dirty="0"/>
              <a:t> has changed in recent times, we need to look no further than how some of the biggest companies in the world conduct their business making use of technology. The commercial opportunities offered by the digital transformation are for the taking – but this means adapting to the digital age and not getting left behind.</a:t>
            </a:r>
            <a:endParaRPr lang="en-US" dirty="0"/>
          </a:p>
        </p:txBody>
      </p:sp>
      <p:sp>
        <p:nvSpPr>
          <p:cNvPr id="4" name="Slide Number Placeholder 3"/>
          <p:cNvSpPr>
            <a:spLocks noGrp="1"/>
          </p:cNvSpPr>
          <p:nvPr>
            <p:ph type="sldNum" sz="quarter" idx="10"/>
          </p:nvPr>
        </p:nvSpPr>
        <p:spPr/>
        <p:txBody>
          <a:bodyPr/>
          <a:lstStyle/>
          <a:p>
            <a:fld id="{A11299F7-6CB6-4D97-8506-9D2BA16DCB1C}" type="slidenum">
              <a:rPr lang="nl-NL" smtClean="0"/>
              <a:t>7</a:t>
            </a:fld>
            <a:endParaRPr lang="nl-NL"/>
          </a:p>
        </p:txBody>
      </p:sp>
    </p:spTree>
    <p:extLst>
      <p:ext uri="{BB962C8B-B14F-4D97-AF65-F5344CB8AC3E}">
        <p14:creationId xmlns:p14="http://schemas.microsoft.com/office/powerpoint/2010/main" val="28216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42950" indent="-285750">
              <a:defRPr>
                <a:solidFill>
                  <a:schemeClr val="tx1"/>
                </a:solidFill>
                <a:latin typeface="Gill Sans MT" panose="020B0502020104020203" pitchFamily="34" charset="0"/>
                <a:ea typeface="MS PGothic" panose="020B0600070205080204" pitchFamily="34" charset="-128"/>
              </a:defRPr>
            </a:lvl2pPr>
            <a:lvl3pPr marL="1143000" indent="-228600">
              <a:defRPr>
                <a:solidFill>
                  <a:schemeClr val="tx1"/>
                </a:solidFill>
                <a:latin typeface="Gill Sans MT" panose="020B0502020104020203" pitchFamily="34" charset="0"/>
                <a:ea typeface="MS PGothic" panose="020B0600070205080204" pitchFamily="34" charset="-128"/>
              </a:defRPr>
            </a:lvl3pPr>
            <a:lvl4pPr marL="1600200" indent="-228600">
              <a:defRPr>
                <a:solidFill>
                  <a:schemeClr val="tx1"/>
                </a:solidFill>
                <a:latin typeface="Gill Sans MT" panose="020B0502020104020203" pitchFamily="34" charset="0"/>
                <a:ea typeface="MS PGothic" panose="020B0600070205080204" pitchFamily="34" charset="-128"/>
              </a:defRPr>
            </a:lvl4pPr>
            <a:lvl5pPr marL="2057400" indent="-228600">
              <a:defRPr>
                <a:solidFill>
                  <a:schemeClr val="tx1"/>
                </a:solidFill>
                <a:latin typeface="Gill Sans MT" panose="020B0502020104020203"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77900678-87CE-430D-94C7-A737746BAEFF}" type="slidenum">
              <a:rPr lang="nl-NL" altLang="en-US" smtClean="0">
                <a:latin typeface="Calibri" panose="020F0502020204030204" pitchFamily="34" charset="0"/>
              </a:rPr>
              <a:pPr/>
              <a:t>10</a:t>
            </a:fld>
            <a:endParaRPr lang="nl-NL" altLang="en-US">
              <a:latin typeface="Calibri" panose="020F0502020204030204" pitchFamily="34" charset="0"/>
            </a:endParaRPr>
          </a:p>
        </p:txBody>
      </p:sp>
    </p:spTree>
    <p:extLst>
      <p:ext uri="{BB962C8B-B14F-4D97-AF65-F5344CB8AC3E}">
        <p14:creationId xmlns:p14="http://schemas.microsoft.com/office/powerpoint/2010/main" val="369122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In the model, governance overarches every activity, keeping a strong focus on value and the organization’s goals.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Service management principles are then defined for the organization.  These act as guardrails, to make sure that all products and services are aligned with the needs of the organization.  Principles will be defined for areas including security, risk, quality and use of assets, and then communicated to all of the staff who are involved with the development and operation of products and services.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unique element of the </a:t>
            </a:r>
            <a:r>
              <a:rPr lang="en-GB" sz="1200" kern="1200" dirty="0" err="1">
                <a:solidFill>
                  <a:schemeClr val="tx1"/>
                </a:solidFill>
                <a:effectLst/>
                <a:latin typeface="+mn-lt"/>
                <a:ea typeface="+mn-ea"/>
                <a:cs typeface="+mn-cs"/>
              </a:rPr>
              <a:t>VeriSM</a:t>
            </a:r>
            <a:r>
              <a:rPr lang="en-GB" sz="1200" kern="1200" dirty="0">
                <a:solidFill>
                  <a:schemeClr val="tx1"/>
                </a:solidFill>
                <a:effectLst/>
                <a:latin typeface="+mn-lt"/>
                <a:ea typeface="+mn-ea"/>
                <a:cs typeface="+mn-cs"/>
              </a:rPr>
              <a:t>™ model is the management mesh.  This provides a flexible approach that can be adapted depending on the requirements for a particular product or service.  The mesh includes: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Resources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Environment</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Technical advances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Management practices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each product or service, these areas are considered and the mesh is flexed where necessary.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Let’s take an example.  A bank wants to create a mobile application that will let users send money to their friends with just one click.  The mesh for this product could include agile development practices to get rapid feedback about the new product.  The bank can use its capabilities and work in innovative ways, provided they are within the service stabilizers  for security and risk.</a:t>
            </a:r>
            <a:endParaRPr lang="en-US" sz="1200" kern="1200" dirty="0">
              <a:solidFill>
                <a:schemeClr val="tx1"/>
              </a:solidFill>
              <a:effectLst/>
              <a:latin typeface="+mn-lt"/>
              <a:ea typeface="+mn-ea"/>
              <a:cs typeface="+mn-cs"/>
            </a:endParaRPr>
          </a:p>
          <a:p>
            <a:endParaRPr lang="en-US" dirty="0"/>
          </a:p>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42950" indent="-285750">
              <a:defRPr>
                <a:solidFill>
                  <a:schemeClr val="tx1"/>
                </a:solidFill>
                <a:latin typeface="Gill Sans MT" panose="020B0502020104020203" pitchFamily="34" charset="0"/>
                <a:ea typeface="MS PGothic" panose="020B0600070205080204" pitchFamily="34" charset="-128"/>
              </a:defRPr>
            </a:lvl2pPr>
            <a:lvl3pPr marL="1143000" indent="-228600">
              <a:defRPr>
                <a:solidFill>
                  <a:schemeClr val="tx1"/>
                </a:solidFill>
                <a:latin typeface="Gill Sans MT" panose="020B0502020104020203" pitchFamily="34" charset="0"/>
                <a:ea typeface="MS PGothic" panose="020B0600070205080204" pitchFamily="34" charset="-128"/>
              </a:defRPr>
            </a:lvl3pPr>
            <a:lvl4pPr marL="1600200" indent="-228600">
              <a:defRPr>
                <a:solidFill>
                  <a:schemeClr val="tx1"/>
                </a:solidFill>
                <a:latin typeface="Gill Sans MT" panose="020B0502020104020203" pitchFamily="34" charset="0"/>
                <a:ea typeface="MS PGothic" panose="020B0600070205080204" pitchFamily="34" charset="-128"/>
              </a:defRPr>
            </a:lvl4pPr>
            <a:lvl5pPr marL="2057400" indent="-228600">
              <a:defRPr>
                <a:solidFill>
                  <a:schemeClr val="tx1"/>
                </a:solidFill>
                <a:latin typeface="Gill Sans MT" panose="020B0502020104020203"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77900678-87CE-430D-94C7-A737746BAEFF}" type="slidenum">
              <a:rPr lang="nl-NL" altLang="en-US" smtClean="0">
                <a:latin typeface="Calibri" panose="020F0502020204030204" pitchFamily="34" charset="0"/>
              </a:rPr>
              <a:pPr/>
              <a:t>18</a:t>
            </a:fld>
            <a:endParaRPr lang="nl-NL" altLang="en-US">
              <a:latin typeface="Calibri" panose="020F0502020204030204" pitchFamily="34" charset="0"/>
            </a:endParaRPr>
          </a:p>
        </p:txBody>
      </p:sp>
    </p:spTree>
    <p:extLst>
      <p:ext uri="{BB962C8B-B14F-4D97-AF65-F5344CB8AC3E}">
        <p14:creationId xmlns:p14="http://schemas.microsoft.com/office/powerpoint/2010/main" val="130416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8BAE8C-5174-40BF-B5D3-A46D184BFA3D}"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13581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開発段階から運用に渡されるべき情報の例は、</a:t>
            </a:r>
            <a:r>
              <a:rPr kumimoji="1" lang="en-US" altLang="ja-JP" dirty="0"/>
              <a:t>ISO20001</a:t>
            </a:r>
            <a:r>
              <a:rPr kumimoji="1" lang="ja-JP" altLang="en-US" dirty="0"/>
              <a:t>の要求事項では下記のように定義されています。</a:t>
            </a:r>
          </a:p>
          <a:p>
            <a:r>
              <a:rPr kumimoji="1" lang="en-US" altLang="ja-JP" dirty="0"/>
              <a:t>――――――――――――――――</a:t>
            </a:r>
          </a:p>
          <a:p>
            <a:r>
              <a:rPr kumimoji="1" lang="ja-JP" altLang="en-US" dirty="0"/>
              <a:t>新規サービス又はサービス変更の設計及び開発 新規サービス又はサービス変更は，少なくとも次の事項を含めて設計し，文書化しなければならない。 </a:t>
            </a:r>
          </a:p>
          <a:p>
            <a:r>
              <a:rPr kumimoji="1" lang="en-US" altLang="ja-JP" dirty="0"/>
              <a:t>a) </a:t>
            </a:r>
            <a:r>
              <a:rPr kumimoji="1" lang="ja-JP" altLang="en-US" dirty="0"/>
              <a:t>新規サービス又はサービス変更の提供についての権限及び責任 </a:t>
            </a:r>
          </a:p>
          <a:p>
            <a:r>
              <a:rPr kumimoji="1" lang="en-US" altLang="ja-JP" dirty="0"/>
              <a:t>b) </a:t>
            </a:r>
            <a:r>
              <a:rPr kumimoji="1" lang="ja-JP" altLang="en-US" dirty="0"/>
              <a:t>新規サービス又はサービス変更の提供のために，サービス提供者，顧客，及び他の関係者が実施する活動 </a:t>
            </a:r>
          </a:p>
          <a:p>
            <a:r>
              <a:rPr kumimoji="1" lang="en-US" altLang="ja-JP" dirty="0"/>
              <a:t>c) </a:t>
            </a:r>
            <a:r>
              <a:rPr kumimoji="1" lang="ja-JP" altLang="en-US" dirty="0"/>
              <a:t>適切な教育，訓練，技能及び経験に対する要求事項を含む，人的資源に関する新規又は変更された要求事項 </a:t>
            </a:r>
          </a:p>
          <a:p>
            <a:r>
              <a:rPr kumimoji="1" lang="en-US" altLang="ja-JP" dirty="0"/>
              <a:t>d) </a:t>
            </a:r>
            <a:r>
              <a:rPr kumimoji="1" lang="ja-JP" altLang="en-US" dirty="0"/>
              <a:t>新規サービス又はサービス変更の提供に関する財務資源の要求事項 </a:t>
            </a:r>
          </a:p>
          <a:p>
            <a:r>
              <a:rPr kumimoji="1" lang="en-US" altLang="ja-JP" dirty="0"/>
              <a:t>e) </a:t>
            </a:r>
            <a:r>
              <a:rPr kumimoji="1" lang="ja-JP" altLang="en-US" dirty="0"/>
              <a:t>新規サービス又はサービス変更の提供を支援するための，新規の技術又は変更された技術 </a:t>
            </a:r>
          </a:p>
          <a:p>
            <a:r>
              <a:rPr kumimoji="1" lang="en-US" altLang="ja-JP" dirty="0"/>
              <a:t>f) </a:t>
            </a:r>
            <a:r>
              <a:rPr kumimoji="1" lang="ja-JP" altLang="en-US" dirty="0"/>
              <a:t>この規格の要求に従った，新規又は変更された計画及び方針 </a:t>
            </a:r>
          </a:p>
          <a:p>
            <a:r>
              <a:rPr kumimoji="1" lang="en-US" altLang="ja-JP" dirty="0"/>
              <a:t>g) </a:t>
            </a:r>
            <a:r>
              <a:rPr kumimoji="1" lang="ja-JP" altLang="en-US" dirty="0"/>
              <a:t>サービスの要求事項の変更に整合した，新規又は変更された契約及び他の合意文書</a:t>
            </a:r>
          </a:p>
          <a:p>
            <a:r>
              <a:rPr kumimoji="1" lang="en-US" altLang="ja-JP" dirty="0"/>
              <a:t>h) SMS </a:t>
            </a:r>
            <a:r>
              <a:rPr kumimoji="1" lang="ja-JP" altLang="en-US" dirty="0"/>
              <a:t>の変更 </a:t>
            </a:r>
          </a:p>
          <a:p>
            <a:r>
              <a:rPr kumimoji="1" lang="en-US" altLang="ja-JP" dirty="0" err="1"/>
              <a:t>i</a:t>
            </a:r>
            <a:r>
              <a:rPr kumimoji="1" lang="en-US" altLang="ja-JP" dirty="0"/>
              <a:t>) </a:t>
            </a:r>
            <a:r>
              <a:rPr kumimoji="1" lang="ja-JP" altLang="en-US" dirty="0"/>
              <a:t>新規又は変更された </a:t>
            </a:r>
            <a:r>
              <a:rPr kumimoji="1" lang="en-US" altLang="ja-JP" dirty="0"/>
              <a:t>SLA </a:t>
            </a:r>
          </a:p>
          <a:p>
            <a:r>
              <a:rPr kumimoji="1" lang="en-US" altLang="ja-JP" dirty="0"/>
              <a:t>j) </a:t>
            </a:r>
            <a:r>
              <a:rPr kumimoji="1" lang="ja-JP" altLang="en-US" dirty="0"/>
              <a:t>サービスカタログの更新</a:t>
            </a:r>
          </a:p>
          <a:p>
            <a:r>
              <a:rPr kumimoji="1" lang="en-US" altLang="ja-JP" dirty="0"/>
              <a:t>k) </a:t>
            </a:r>
            <a:r>
              <a:rPr kumimoji="1" lang="ja-JP" altLang="en-US" dirty="0"/>
              <a:t>新規サービス又はサービス変更の提供のために使用する手順，尺度及び情報</a:t>
            </a:r>
          </a:p>
          <a:p>
            <a:endParaRPr kumimoji="1" lang="ja-JP" altLang="en-US" dirty="0"/>
          </a:p>
        </p:txBody>
      </p:sp>
      <p:sp>
        <p:nvSpPr>
          <p:cNvPr id="4" name="スライド番号プレースホルダー 3"/>
          <p:cNvSpPr>
            <a:spLocks noGrp="1"/>
          </p:cNvSpPr>
          <p:nvPr>
            <p:ph type="sldNum" sz="quarter" idx="10"/>
          </p:nvPr>
        </p:nvSpPr>
        <p:spPr/>
        <p:txBody>
          <a:bodyPr/>
          <a:lstStyle/>
          <a:p>
            <a:fld id="{0FB18C33-70D9-42A8-839E-92C9CD384C4E}"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170617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56CE79-3EE2-4AD8-AD0E-6080B05853EB}" type="slidenum">
              <a:rPr kumimoji="1" lang="ja-JP" altLang="en-US" smtClean="0"/>
              <a:t>27</a:t>
            </a:fld>
            <a:endParaRPr kumimoji="1" lang="ja-JP" altLang="en-US"/>
          </a:p>
        </p:txBody>
      </p:sp>
    </p:spTree>
    <p:extLst>
      <p:ext uri="{BB962C8B-B14F-4D97-AF65-F5344CB8AC3E}">
        <p14:creationId xmlns:p14="http://schemas.microsoft.com/office/powerpoint/2010/main" val="2916482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D131B55-158D-47F3-8C0E-DA2C3B9A3C51}" type="datetimeFigureOut">
              <a:rPr kumimoji="1" lang="ja-JP" altLang="en-US" smtClean="0"/>
              <a:t>2018/4/12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476427-C01A-4BF1-9F96-E3E0E26E82C4}" type="slidenum">
              <a:rPr kumimoji="1" lang="ja-JP" altLang="en-US" smtClean="0"/>
              <a:t>‹#›</a:t>
            </a:fld>
            <a:endParaRPr kumimoji="1" lang="ja-JP" altLang="en-US"/>
          </a:p>
        </p:txBody>
      </p:sp>
    </p:spTree>
    <p:extLst>
      <p:ext uri="{BB962C8B-B14F-4D97-AF65-F5344CB8AC3E}">
        <p14:creationId xmlns:p14="http://schemas.microsoft.com/office/powerpoint/2010/main" val="52438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131B55-158D-47F3-8C0E-DA2C3B9A3C51}" type="datetimeFigureOut">
              <a:rPr kumimoji="1" lang="ja-JP" altLang="en-US" smtClean="0"/>
              <a:t>2018/4/12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476427-C01A-4BF1-9F96-E3E0E26E82C4}" type="slidenum">
              <a:rPr kumimoji="1" lang="ja-JP" altLang="en-US" smtClean="0"/>
              <a:t>‹#›</a:t>
            </a:fld>
            <a:endParaRPr kumimoji="1" lang="ja-JP" altLang="en-US"/>
          </a:p>
        </p:txBody>
      </p:sp>
    </p:spTree>
    <p:extLst>
      <p:ext uri="{BB962C8B-B14F-4D97-AF65-F5344CB8AC3E}">
        <p14:creationId xmlns:p14="http://schemas.microsoft.com/office/powerpoint/2010/main" val="100199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131B55-158D-47F3-8C0E-DA2C3B9A3C51}" type="datetimeFigureOut">
              <a:rPr kumimoji="1" lang="ja-JP" altLang="en-US" smtClean="0"/>
              <a:t>2018/4/12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476427-C01A-4BF1-9F96-E3E0E26E82C4}" type="slidenum">
              <a:rPr kumimoji="1" lang="ja-JP" altLang="en-US" smtClean="0"/>
              <a:t>‹#›</a:t>
            </a:fld>
            <a:endParaRPr kumimoji="1" lang="ja-JP" altLang="en-US"/>
          </a:p>
        </p:txBody>
      </p:sp>
    </p:spTree>
    <p:extLst>
      <p:ext uri="{BB962C8B-B14F-4D97-AF65-F5344CB8AC3E}">
        <p14:creationId xmlns:p14="http://schemas.microsoft.com/office/powerpoint/2010/main" val="113561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a:t>
            </a:r>
            <a:endParaRPr lang="nl-NL" dirty="0"/>
          </a:p>
        </p:txBody>
      </p:sp>
      <p:sp>
        <p:nvSpPr>
          <p:cNvPr id="7" name="Text Placeholder 6"/>
          <p:cNvSpPr>
            <a:spLocks noGrp="1"/>
          </p:cNvSpPr>
          <p:nvPr>
            <p:ph type="body" sz="quarter" idx="13"/>
          </p:nvPr>
        </p:nvSpPr>
        <p:spPr>
          <a:xfrm>
            <a:off x="468315" y="1628777"/>
            <a:ext cx="8207375" cy="4392613"/>
          </a:xfrm>
        </p:spPr>
        <p:txBody>
          <a:bodyPr/>
          <a:lstStyle>
            <a:lvl1pPr marL="342892" indent="-342892">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20478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131B55-158D-47F3-8C0E-DA2C3B9A3C51}" type="datetimeFigureOut">
              <a:rPr kumimoji="1" lang="ja-JP" altLang="en-US" smtClean="0"/>
              <a:t>2018/4/12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476427-C01A-4BF1-9F96-E3E0E26E82C4}" type="slidenum">
              <a:rPr kumimoji="1" lang="ja-JP" altLang="en-US" smtClean="0"/>
              <a:t>‹#›</a:t>
            </a:fld>
            <a:endParaRPr kumimoji="1" lang="ja-JP" altLang="en-US"/>
          </a:p>
        </p:txBody>
      </p:sp>
    </p:spTree>
    <p:extLst>
      <p:ext uri="{BB962C8B-B14F-4D97-AF65-F5344CB8AC3E}">
        <p14:creationId xmlns:p14="http://schemas.microsoft.com/office/powerpoint/2010/main" val="27203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D131B55-158D-47F3-8C0E-DA2C3B9A3C51}" type="datetimeFigureOut">
              <a:rPr kumimoji="1" lang="ja-JP" altLang="en-US" smtClean="0"/>
              <a:t>2018/4/12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476427-C01A-4BF1-9F96-E3E0E26E82C4}" type="slidenum">
              <a:rPr kumimoji="1" lang="ja-JP" altLang="en-US" smtClean="0"/>
              <a:t>‹#›</a:t>
            </a:fld>
            <a:endParaRPr kumimoji="1" lang="ja-JP" altLang="en-US"/>
          </a:p>
        </p:txBody>
      </p:sp>
    </p:spTree>
    <p:extLst>
      <p:ext uri="{BB962C8B-B14F-4D97-AF65-F5344CB8AC3E}">
        <p14:creationId xmlns:p14="http://schemas.microsoft.com/office/powerpoint/2010/main" val="211455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D131B55-158D-47F3-8C0E-DA2C3B9A3C51}" type="datetimeFigureOut">
              <a:rPr kumimoji="1" lang="ja-JP" altLang="en-US" smtClean="0"/>
              <a:t>2018/4/12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476427-C01A-4BF1-9F96-E3E0E26E82C4}" type="slidenum">
              <a:rPr kumimoji="1" lang="ja-JP" altLang="en-US" smtClean="0"/>
              <a:t>‹#›</a:t>
            </a:fld>
            <a:endParaRPr kumimoji="1" lang="ja-JP" altLang="en-US"/>
          </a:p>
        </p:txBody>
      </p:sp>
    </p:spTree>
    <p:extLst>
      <p:ext uri="{BB962C8B-B14F-4D97-AF65-F5344CB8AC3E}">
        <p14:creationId xmlns:p14="http://schemas.microsoft.com/office/powerpoint/2010/main" val="65948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D131B55-158D-47F3-8C0E-DA2C3B9A3C51}" type="datetimeFigureOut">
              <a:rPr kumimoji="1" lang="ja-JP" altLang="en-US" smtClean="0"/>
              <a:t>2018/4/12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B476427-C01A-4BF1-9F96-E3E0E26E82C4}" type="slidenum">
              <a:rPr kumimoji="1" lang="ja-JP" altLang="en-US" smtClean="0"/>
              <a:t>‹#›</a:t>
            </a:fld>
            <a:endParaRPr kumimoji="1" lang="ja-JP" altLang="en-US"/>
          </a:p>
        </p:txBody>
      </p:sp>
    </p:spTree>
    <p:extLst>
      <p:ext uri="{BB962C8B-B14F-4D97-AF65-F5344CB8AC3E}">
        <p14:creationId xmlns:p14="http://schemas.microsoft.com/office/powerpoint/2010/main" val="354447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D131B55-158D-47F3-8C0E-DA2C3B9A3C51}" type="datetimeFigureOut">
              <a:rPr kumimoji="1" lang="ja-JP" altLang="en-US" smtClean="0"/>
              <a:t>2018/4/12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B476427-C01A-4BF1-9F96-E3E0E26E82C4}" type="slidenum">
              <a:rPr kumimoji="1" lang="ja-JP" altLang="en-US" smtClean="0"/>
              <a:t>‹#›</a:t>
            </a:fld>
            <a:endParaRPr kumimoji="1" lang="ja-JP" altLang="en-US"/>
          </a:p>
        </p:txBody>
      </p:sp>
    </p:spTree>
    <p:extLst>
      <p:ext uri="{BB962C8B-B14F-4D97-AF65-F5344CB8AC3E}">
        <p14:creationId xmlns:p14="http://schemas.microsoft.com/office/powerpoint/2010/main" val="216986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D131B55-158D-47F3-8C0E-DA2C3B9A3C51}" type="datetimeFigureOut">
              <a:rPr kumimoji="1" lang="ja-JP" altLang="en-US" smtClean="0"/>
              <a:t>2018/4/12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B476427-C01A-4BF1-9F96-E3E0E26E82C4}" type="slidenum">
              <a:rPr kumimoji="1" lang="ja-JP" altLang="en-US" smtClean="0"/>
              <a:t>‹#›</a:t>
            </a:fld>
            <a:endParaRPr kumimoji="1" lang="ja-JP" altLang="en-US"/>
          </a:p>
        </p:txBody>
      </p:sp>
    </p:spTree>
    <p:extLst>
      <p:ext uri="{BB962C8B-B14F-4D97-AF65-F5344CB8AC3E}">
        <p14:creationId xmlns:p14="http://schemas.microsoft.com/office/powerpoint/2010/main" val="304951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D131B55-158D-47F3-8C0E-DA2C3B9A3C51}" type="datetimeFigureOut">
              <a:rPr kumimoji="1" lang="ja-JP" altLang="en-US" smtClean="0"/>
              <a:t>2018/4/12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476427-C01A-4BF1-9F96-E3E0E26E82C4}" type="slidenum">
              <a:rPr kumimoji="1" lang="ja-JP" altLang="en-US" smtClean="0"/>
              <a:t>‹#›</a:t>
            </a:fld>
            <a:endParaRPr kumimoji="1" lang="ja-JP" altLang="en-US"/>
          </a:p>
        </p:txBody>
      </p:sp>
    </p:spTree>
    <p:extLst>
      <p:ext uri="{BB962C8B-B14F-4D97-AF65-F5344CB8AC3E}">
        <p14:creationId xmlns:p14="http://schemas.microsoft.com/office/powerpoint/2010/main" val="265128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D131B55-158D-47F3-8C0E-DA2C3B9A3C51}" type="datetimeFigureOut">
              <a:rPr kumimoji="1" lang="ja-JP" altLang="en-US" smtClean="0"/>
              <a:t>2018/4/12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476427-C01A-4BF1-9F96-E3E0E26E82C4}" type="slidenum">
              <a:rPr kumimoji="1" lang="ja-JP" altLang="en-US" smtClean="0"/>
              <a:t>‹#›</a:t>
            </a:fld>
            <a:endParaRPr kumimoji="1" lang="ja-JP" altLang="en-US"/>
          </a:p>
        </p:txBody>
      </p:sp>
    </p:spTree>
    <p:extLst>
      <p:ext uri="{BB962C8B-B14F-4D97-AF65-F5344CB8AC3E}">
        <p14:creationId xmlns:p14="http://schemas.microsoft.com/office/powerpoint/2010/main" val="263855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31B55-158D-47F3-8C0E-DA2C3B9A3C51}" type="datetimeFigureOut">
              <a:rPr kumimoji="1" lang="ja-JP" altLang="en-US" smtClean="0"/>
              <a:t>2018/4/12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76427-C01A-4BF1-9F96-E3E0E26E82C4}" type="slidenum">
              <a:rPr kumimoji="1" lang="ja-JP" altLang="en-US" smtClean="0"/>
              <a:t>‹#›</a:t>
            </a:fld>
            <a:endParaRPr kumimoji="1" lang="ja-JP" altLang="en-US"/>
          </a:p>
        </p:txBody>
      </p:sp>
    </p:spTree>
    <p:extLst>
      <p:ext uri="{BB962C8B-B14F-4D97-AF65-F5344CB8AC3E}">
        <p14:creationId xmlns:p14="http://schemas.microsoft.com/office/powerpoint/2010/main" val="3671797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3" Type="http://schemas.openxmlformats.org/officeDocument/2006/relationships/image" Target="../media/image54.jpeg"/><Relationship Id="rId7" Type="http://schemas.openxmlformats.org/officeDocument/2006/relationships/image" Target="../media/image58.png"/><Relationship Id="rId12" Type="http://schemas.openxmlformats.org/officeDocument/2006/relationships/image" Target="../media/image63.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jpeg"/><Relationship Id="rId15" Type="http://schemas.openxmlformats.org/officeDocument/2006/relationships/image" Target="../media/image6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image.itmedia.co.jp/business/articles/1803/12/an_gartner_02.jpg" TargetMode="Externa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hyperlink" Target="http://image.itmedia.co.jp/business/articles/1803/12/an_gartner_0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9376"/>
            <a:ext cx="9144001" cy="6941428"/>
          </a:xfrm>
          <a:prstGeom prst="rect">
            <a:avLst/>
          </a:prstGeom>
        </p:spPr>
      </p:pic>
      <p:sp>
        <p:nvSpPr>
          <p:cNvPr id="2" name="タイトル 1"/>
          <p:cNvSpPr>
            <a:spLocks noGrp="1"/>
          </p:cNvSpPr>
          <p:nvPr>
            <p:ph type="title"/>
          </p:nvPr>
        </p:nvSpPr>
        <p:spPr>
          <a:xfrm>
            <a:off x="3124200" y="1289861"/>
            <a:ext cx="5464412" cy="490066"/>
          </a:xfrm>
        </p:spPr>
        <p:txBody>
          <a:bodyPr>
            <a:normAutofit fontScale="90000"/>
          </a:bodyPr>
          <a:lstStyle/>
          <a:p>
            <a:r>
              <a:rPr lang="en-US" altLang="ja-JP" sz="3200" dirty="0">
                <a:solidFill>
                  <a:schemeClr val="accent6">
                    <a:lumMod val="20000"/>
                    <a:lumOff val="80000"/>
                  </a:schemeClr>
                </a:solidFill>
              </a:rPr>
              <a:t>Agile, DevOps then </a:t>
            </a:r>
            <a:r>
              <a:rPr lang="en-US" altLang="ja-JP" sz="3200" dirty="0" err="1">
                <a:solidFill>
                  <a:schemeClr val="accent6">
                    <a:lumMod val="20000"/>
                    <a:lumOff val="80000"/>
                  </a:schemeClr>
                </a:solidFill>
              </a:rPr>
              <a:t>VeriSM</a:t>
            </a:r>
            <a:r>
              <a:rPr lang="en-US" altLang="ja-JP" sz="3200" dirty="0">
                <a:solidFill>
                  <a:schemeClr val="accent6">
                    <a:lumMod val="20000"/>
                    <a:lumOff val="80000"/>
                  </a:schemeClr>
                </a:solidFill>
              </a:rPr>
              <a:t> </a:t>
            </a:r>
            <a:endParaRPr kumimoji="1" lang="ja-JP" altLang="en-US" sz="3200" dirty="0">
              <a:solidFill>
                <a:schemeClr val="accent6">
                  <a:lumMod val="20000"/>
                  <a:lumOff val="80000"/>
                </a:schemeClr>
              </a:solidFill>
            </a:endParaRPr>
          </a:p>
        </p:txBody>
      </p:sp>
      <p:sp>
        <p:nvSpPr>
          <p:cNvPr id="4" name="サブタイトル 2"/>
          <p:cNvSpPr txBox="1">
            <a:spLocks/>
          </p:cNvSpPr>
          <p:nvPr/>
        </p:nvSpPr>
        <p:spPr>
          <a:xfrm>
            <a:off x="5076056" y="4725144"/>
            <a:ext cx="4067944" cy="17526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000" dirty="0">
                <a:solidFill>
                  <a:schemeClr val="bg1">
                    <a:lumMod val="85000"/>
                  </a:schemeClr>
                </a:solidFill>
              </a:rPr>
              <a:t>平成</a:t>
            </a:r>
            <a:r>
              <a:rPr lang="en-US" altLang="ja-JP" sz="2000" dirty="0">
                <a:solidFill>
                  <a:schemeClr val="bg1">
                    <a:lumMod val="85000"/>
                  </a:schemeClr>
                </a:solidFill>
              </a:rPr>
              <a:t>30</a:t>
            </a:r>
            <a:r>
              <a:rPr lang="ja-JP" altLang="en-US" sz="2000" dirty="0">
                <a:solidFill>
                  <a:schemeClr val="bg1">
                    <a:lumMod val="85000"/>
                  </a:schemeClr>
                </a:solidFill>
              </a:rPr>
              <a:t>年</a:t>
            </a:r>
            <a:r>
              <a:rPr lang="en-US" altLang="ja-JP" sz="2000" dirty="0">
                <a:solidFill>
                  <a:schemeClr val="bg1">
                    <a:lumMod val="85000"/>
                  </a:schemeClr>
                </a:solidFill>
              </a:rPr>
              <a:t>4</a:t>
            </a:r>
            <a:r>
              <a:rPr lang="ja-JP" altLang="en-US" sz="2000" dirty="0">
                <a:solidFill>
                  <a:schemeClr val="bg1">
                    <a:lumMod val="85000"/>
                  </a:schemeClr>
                </a:solidFill>
              </a:rPr>
              <a:t>月</a:t>
            </a:r>
            <a:r>
              <a:rPr lang="en-US" altLang="ja-JP" sz="2000" dirty="0">
                <a:solidFill>
                  <a:schemeClr val="bg1">
                    <a:lumMod val="85000"/>
                  </a:schemeClr>
                </a:solidFill>
              </a:rPr>
              <a:t>11</a:t>
            </a:r>
            <a:r>
              <a:rPr lang="ja-JP" altLang="en-US" sz="2000" dirty="0">
                <a:solidFill>
                  <a:schemeClr val="bg1">
                    <a:lumMod val="85000"/>
                  </a:schemeClr>
                </a:solidFill>
              </a:rPr>
              <a:t>日</a:t>
            </a:r>
            <a:endParaRPr lang="en-US" altLang="ja-JP" sz="2000" dirty="0">
              <a:solidFill>
                <a:schemeClr val="bg1">
                  <a:lumMod val="85000"/>
                </a:schemeClr>
              </a:solidFill>
            </a:endParaRPr>
          </a:p>
          <a:p>
            <a:pPr marL="0" indent="0">
              <a:buNone/>
            </a:pPr>
            <a:endParaRPr lang="en-US" altLang="ja-JP" sz="2000" dirty="0">
              <a:solidFill>
                <a:schemeClr val="bg1">
                  <a:lumMod val="85000"/>
                </a:schemeClr>
              </a:solidFill>
            </a:endParaRPr>
          </a:p>
          <a:p>
            <a:pPr marL="0" indent="0">
              <a:buNone/>
            </a:pPr>
            <a:r>
              <a:rPr lang="ja-JP" altLang="en-US" sz="2000" dirty="0">
                <a:solidFill>
                  <a:schemeClr val="bg1">
                    <a:lumMod val="85000"/>
                  </a:schemeClr>
                </a:solidFill>
              </a:rPr>
              <a:t>戸田　孝一郎</a:t>
            </a:r>
            <a:endParaRPr lang="en-US" altLang="ja-JP" sz="2000" dirty="0">
              <a:solidFill>
                <a:schemeClr val="bg1">
                  <a:lumMod val="85000"/>
                </a:schemeClr>
              </a:solidFill>
            </a:endParaRPr>
          </a:p>
          <a:p>
            <a:pPr marL="0" indent="0">
              <a:buNone/>
            </a:pPr>
            <a:r>
              <a:rPr lang="ja-JP" altLang="en-US" sz="2000" dirty="0">
                <a:solidFill>
                  <a:schemeClr val="bg1">
                    <a:lumMod val="85000"/>
                  </a:schemeClr>
                </a:solidFill>
              </a:rPr>
              <a:t>株式会社戦略スタッフ・サービス</a:t>
            </a:r>
            <a:endParaRPr lang="en-US" altLang="ja-JP" sz="2000" dirty="0">
              <a:solidFill>
                <a:schemeClr val="bg1">
                  <a:lumMod val="85000"/>
                </a:schemeClr>
              </a:solidFill>
            </a:endParaRPr>
          </a:p>
          <a:p>
            <a:pPr marL="0" indent="0">
              <a:buNone/>
            </a:pPr>
            <a:r>
              <a:rPr lang="ja-JP" altLang="en-US" sz="2000" dirty="0">
                <a:solidFill>
                  <a:schemeClr val="bg1">
                    <a:lumMod val="85000"/>
                  </a:schemeClr>
                </a:solidFill>
              </a:rPr>
              <a:t>社団法人</a:t>
            </a:r>
            <a:r>
              <a:rPr lang="en-US" altLang="ja-JP" sz="2200" dirty="0">
                <a:solidFill>
                  <a:schemeClr val="bg1">
                    <a:lumMod val="85000"/>
                  </a:schemeClr>
                </a:solidFill>
                <a:latin typeface="+mj-ea"/>
                <a:ea typeface="+mj-ea"/>
              </a:rPr>
              <a:t>TMS</a:t>
            </a:r>
            <a:r>
              <a:rPr lang="en-US" altLang="ja-JP" sz="2000" dirty="0">
                <a:solidFill>
                  <a:schemeClr val="bg1">
                    <a:lumMod val="85000"/>
                  </a:schemeClr>
                </a:solidFill>
              </a:rPr>
              <a:t>&amp;</a:t>
            </a:r>
            <a:r>
              <a:rPr lang="ja-JP" altLang="en-US" sz="2000" dirty="0">
                <a:solidFill>
                  <a:schemeClr val="bg1">
                    <a:lumMod val="85000"/>
                  </a:schemeClr>
                </a:solidFill>
              </a:rPr>
              <a:t>ＴＰＳ検定協会　理事</a:t>
            </a:r>
          </a:p>
        </p:txBody>
      </p:sp>
      <p:sp>
        <p:nvSpPr>
          <p:cNvPr id="5" name="タイトル 1"/>
          <p:cNvSpPr txBox="1">
            <a:spLocks/>
          </p:cNvSpPr>
          <p:nvPr/>
        </p:nvSpPr>
        <p:spPr>
          <a:xfrm>
            <a:off x="-1" y="2778055"/>
            <a:ext cx="9063543" cy="13790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accent6">
                    <a:lumMod val="40000"/>
                    <a:lumOff val="60000"/>
                  </a:schemeClr>
                </a:solidFill>
              </a:rPr>
              <a:t>デジタル・トランスフォーメーション</a:t>
            </a:r>
            <a:endParaRPr lang="en-US" altLang="ja-JP" sz="2800" b="1" dirty="0">
              <a:solidFill>
                <a:schemeClr val="accent6">
                  <a:lumMod val="40000"/>
                  <a:lumOff val="60000"/>
                </a:schemeClr>
              </a:solidFill>
            </a:endParaRPr>
          </a:p>
          <a:p>
            <a:r>
              <a:rPr lang="ja-JP" altLang="en-US" sz="2800" b="1" dirty="0">
                <a:solidFill>
                  <a:schemeClr val="accent6">
                    <a:lumMod val="40000"/>
                    <a:lumOff val="60000"/>
                  </a:schemeClr>
                </a:solidFill>
              </a:rPr>
              <a:t>（デジタル時代の</a:t>
            </a:r>
            <a:r>
              <a:rPr lang="en-US" altLang="ja-JP" sz="2800" b="1" dirty="0">
                <a:solidFill>
                  <a:schemeClr val="accent6">
                    <a:lumMod val="40000"/>
                    <a:lumOff val="60000"/>
                  </a:schemeClr>
                </a:solidFill>
              </a:rPr>
              <a:t>IT</a:t>
            </a:r>
            <a:r>
              <a:rPr lang="ja-JP" altLang="en-US" sz="2800" b="1" dirty="0">
                <a:solidFill>
                  <a:schemeClr val="accent6">
                    <a:lumMod val="40000"/>
                    <a:lumOff val="60000"/>
                  </a:schemeClr>
                </a:solidFill>
              </a:rPr>
              <a:t>部門の価値）</a:t>
            </a:r>
            <a:endParaRPr lang="en-US" altLang="ja-JP" sz="2800" b="1" dirty="0">
              <a:solidFill>
                <a:schemeClr val="accent6">
                  <a:lumMod val="40000"/>
                  <a:lumOff val="60000"/>
                </a:schemeClr>
              </a:solidFill>
            </a:endParaRPr>
          </a:p>
        </p:txBody>
      </p:sp>
      <p:sp>
        <p:nvSpPr>
          <p:cNvPr id="3" name="フッター プレースホルダー 2"/>
          <p:cNvSpPr>
            <a:spLocks noGrp="1"/>
          </p:cNvSpPr>
          <p:nvPr>
            <p:ph type="ftr" sz="quarter" idx="11"/>
          </p:nvPr>
        </p:nvSpPr>
        <p:spPr/>
        <p:txBody>
          <a:bodyPr/>
          <a:lstStyle/>
          <a:p>
            <a:r>
              <a:rPr kumimoji="1" lang="en-US" altLang="ja-JP"/>
              <a:t>Copyrights©2015  SSS Corporation</a:t>
            </a:r>
            <a:r>
              <a:rPr kumimoji="1" lang="ja-JP" altLang="en-US"/>
              <a:t>　 </a:t>
            </a:r>
          </a:p>
        </p:txBody>
      </p:sp>
      <p:sp>
        <p:nvSpPr>
          <p:cNvPr id="6" name="スライド番号プレースホルダー 5"/>
          <p:cNvSpPr>
            <a:spLocks noGrp="1"/>
          </p:cNvSpPr>
          <p:nvPr>
            <p:ph type="sldNum" sz="quarter" idx="12"/>
          </p:nvPr>
        </p:nvSpPr>
        <p:spPr/>
        <p:txBody>
          <a:bodyPr/>
          <a:lstStyle/>
          <a:p>
            <a:fld id="{12493AFB-09EF-44E8-907E-BBD1DBE5A50F}" type="slidenum">
              <a:rPr kumimoji="1" lang="ja-JP" altLang="en-US" smtClean="0"/>
              <a:t>1</a:t>
            </a:fld>
            <a:endParaRPr kumimoji="1" lang="ja-JP" altLang="en-US" dirty="0"/>
          </a:p>
        </p:txBody>
      </p:sp>
      <p:sp>
        <p:nvSpPr>
          <p:cNvPr id="8" name="テキスト ボックス 7"/>
          <p:cNvSpPr txBox="1"/>
          <p:nvPr/>
        </p:nvSpPr>
        <p:spPr>
          <a:xfrm>
            <a:off x="69552" y="412468"/>
            <a:ext cx="4212469" cy="369332"/>
          </a:xfrm>
          <a:prstGeom prst="rect">
            <a:avLst/>
          </a:prstGeom>
          <a:noFill/>
        </p:spPr>
        <p:txBody>
          <a:bodyPr wrap="square" rtlCol="0">
            <a:spAutoFit/>
          </a:bodyPr>
          <a:lstStyle/>
          <a:p>
            <a:pPr algn="ctr"/>
            <a:r>
              <a:rPr kumimoji="1" lang="ja-JP" altLang="en-US" b="1" dirty="0"/>
              <a:t>ソフトウエア・エンジニアリング講座</a:t>
            </a:r>
          </a:p>
        </p:txBody>
      </p:sp>
      <p:sp>
        <p:nvSpPr>
          <p:cNvPr id="9" name="テキスト ボックス 8"/>
          <p:cNvSpPr txBox="1"/>
          <p:nvPr/>
        </p:nvSpPr>
        <p:spPr>
          <a:xfrm>
            <a:off x="179512" y="105948"/>
            <a:ext cx="3888432" cy="369332"/>
          </a:xfrm>
          <a:prstGeom prst="rect">
            <a:avLst/>
          </a:prstGeom>
          <a:noFill/>
        </p:spPr>
        <p:txBody>
          <a:bodyPr wrap="square" rtlCol="0">
            <a:spAutoFit/>
          </a:bodyPr>
          <a:lstStyle/>
          <a:p>
            <a:pPr algn="ctr"/>
            <a:r>
              <a:rPr lang="ja-JP" altLang="en-US" b="1" dirty="0"/>
              <a:t>第</a:t>
            </a:r>
            <a:r>
              <a:rPr lang="en-US" altLang="ja-JP" b="1" dirty="0"/>
              <a:t>27</a:t>
            </a:r>
            <a:r>
              <a:rPr lang="ja-JP" altLang="en-US" b="1" dirty="0"/>
              <a:t>期　</a:t>
            </a:r>
            <a:r>
              <a:rPr lang="en-US" altLang="ja-JP" b="1" dirty="0"/>
              <a:t>IT</a:t>
            </a:r>
            <a:r>
              <a:rPr lang="ja-JP" altLang="en-US" b="1" dirty="0"/>
              <a:t>ソリューション塾　特別講座</a:t>
            </a:r>
            <a:endParaRPr kumimoji="1" lang="ja-JP" altLang="en-US" b="1" dirty="0"/>
          </a:p>
        </p:txBody>
      </p:sp>
    </p:spTree>
    <p:extLst>
      <p:ext uri="{BB962C8B-B14F-4D97-AF65-F5344CB8AC3E}">
        <p14:creationId xmlns:p14="http://schemas.microsoft.com/office/powerpoint/2010/main" val="64985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hide55" hidden="1"/>
          <p:cNvSpPr/>
          <p:nvPr/>
        </p:nvSpPr>
        <p:spPr>
          <a:xfrm>
            <a:off x="3970245" y="1738331"/>
            <a:ext cx="1082488" cy="423193"/>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75" b="1" dirty="0">
                <a:solidFill>
                  <a:srgbClr val="223C5C"/>
                </a:solidFill>
                <a:latin typeface="Titillium Web SemiBold" charset="0"/>
                <a:ea typeface="Titillium Web SemiBold" charset="0"/>
                <a:cs typeface="Titillium Web SemiBold" charset="0"/>
              </a:rPr>
              <a:t>Technological</a:t>
            </a:r>
          </a:p>
          <a:p>
            <a:r>
              <a:rPr lang="en-US" sz="1075" b="1" dirty="0">
                <a:solidFill>
                  <a:srgbClr val="223C5C"/>
                </a:solidFill>
                <a:latin typeface="Titillium Web SemiBold" charset="0"/>
                <a:ea typeface="Titillium Web SemiBold" charset="0"/>
                <a:cs typeface="Titillium Web SemiBold" charset="0"/>
              </a:rPr>
              <a:t>savviness</a:t>
            </a:r>
          </a:p>
        </p:txBody>
      </p:sp>
      <p:sp>
        <p:nvSpPr>
          <p:cNvPr id="9" name="pfehide56" hidden="1"/>
          <p:cNvSpPr/>
          <p:nvPr/>
        </p:nvSpPr>
        <p:spPr>
          <a:xfrm>
            <a:off x="7046259" y="1647885"/>
            <a:ext cx="900953" cy="423193"/>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75" b="1" dirty="0">
                <a:solidFill>
                  <a:srgbClr val="223C5C"/>
                </a:solidFill>
                <a:latin typeface="Titillium Web SemiBold" charset="0"/>
                <a:ea typeface="Titillium Web SemiBold" charset="0"/>
                <a:cs typeface="Titillium Web SemiBold" charset="0"/>
              </a:rPr>
              <a:t>UX</a:t>
            </a:r>
          </a:p>
          <a:p>
            <a:r>
              <a:rPr lang="en-US" sz="1075" b="1" dirty="0">
                <a:solidFill>
                  <a:srgbClr val="223C5C"/>
                </a:solidFill>
                <a:latin typeface="Titillium Web SemiBold" charset="0"/>
                <a:ea typeface="Titillium Web SemiBold" charset="0"/>
                <a:cs typeface="Titillium Web SemiBold" charset="0"/>
              </a:rPr>
              <a:t>design</a:t>
            </a:r>
          </a:p>
        </p:txBody>
      </p:sp>
      <p:sp>
        <p:nvSpPr>
          <p:cNvPr id="11" name="pfehide57" hidden="1"/>
          <p:cNvSpPr/>
          <p:nvPr/>
        </p:nvSpPr>
        <p:spPr>
          <a:xfrm>
            <a:off x="7772400" y="3342215"/>
            <a:ext cx="900953" cy="423193"/>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75" b="1" dirty="0">
                <a:solidFill>
                  <a:srgbClr val="223C5C"/>
                </a:solidFill>
                <a:latin typeface="Titillium Web SemiBold" charset="0"/>
                <a:ea typeface="Titillium Web SemiBold" charset="0"/>
                <a:cs typeface="Titillium Web SemiBold" charset="0"/>
              </a:rPr>
              <a:t>Agile</a:t>
            </a:r>
          </a:p>
          <a:p>
            <a:r>
              <a:rPr lang="en-US" sz="1075" b="1" dirty="0">
                <a:solidFill>
                  <a:srgbClr val="223C5C"/>
                </a:solidFill>
                <a:latin typeface="Titillium Web SemiBold" charset="0"/>
                <a:ea typeface="Titillium Web SemiBold" charset="0"/>
                <a:cs typeface="Titillium Web SemiBold" charset="0"/>
              </a:rPr>
              <a:t>structure</a:t>
            </a:r>
          </a:p>
        </p:txBody>
      </p:sp>
      <p:sp>
        <p:nvSpPr>
          <p:cNvPr id="13" name="pfehide58" hidden="1"/>
          <p:cNvSpPr/>
          <p:nvPr/>
        </p:nvSpPr>
        <p:spPr>
          <a:xfrm>
            <a:off x="6844552" y="5006289"/>
            <a:ext cx="1304366" cy="423193"/>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75" b="1" dirty="0">
                <a:solidFill>
                  <a:srgbClr val="223C5C"/>
                </a:solidFill>
                <a:latin typeface="Titillium Web SemiBold" charset="0"/>
                <a:ea typeface="Titillium Web SemiBold" charset="0"/>
                <a:cs typeface="Titillium Web SemiBold" charset="0"/>
              </a:rPr>
              <a:t>Entrepreneurial</a:t>
            </a:r>
          </a:p>
          <a:p>
            <a:r>
              <a:rPr lang="en-US" sz="1075" b="1" dirty="0">
                <a:solidFill>
                  <a:srgbClr val="223C5C"/>
                </a:solidFill>
                <a:latin typeface="Titillium Web SemiBold" charset="0"/>
                <a:ea typeface="Titillium Web SemiBold" charset="0"/>
                <a:cs typeface="Titillium Web SemiBold" charset="0"/>
              </a:rPr>
              <a:t>spirit</a:t>
            </a:r>
          </a:p>
        </p:txBody>
      </p:sp>
      <p:sp>
        <p:nvSpPr>
          <p:cNvPr id="15" name="pfehide59" hidden="1"/>
          <p:cNvSpPr/>
          <p:nvPr/>
        </p:nvSpPr>
        <p:spPr>
          <a:xfrm>
            <a:off x="4061011" y="5000186"/>
            <a:ext cx="1304366" cy="423193"/>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75" b="1" dirty="0">
                <a:solidFill>
                  <a:srgbClr val="223C5C"/>
                </a:solidFill>
                <a:latin typeface="Titillium Web SemiBold" charset="0"/>
                <a:ea typeface="Titillium Web SemiBold" charset="0"/>
                <a:cs typeface="Titillium Web SemiBold" charset="0"/>
              </a:rPr>
              <a:t>Collaborative</a:t>
            </a:r>
          </a:p>
          <a:p>
            <a:r>
              <a:rPr lang="en-US" sz="1075" b="1" dirty="0">
                <a:solidFill>
                  <a:srgbClr val="223C5C"/>
                </a:solidFill>
                <a:latin typeface="Titillium Web SemiBold" charset="0"/>
                <a:ea typeface="Titillium Web SemiBold" charset="0"/>
                <a:cs typeface="Titillium Web SemiBold" charset="0"/>
              </a:rPr>
              <a:t>processes</a:t>
            </a:r>
          </a:p>
        </p:txBody>
      </p:sp>
      <p:sp>
        <p:nvSpPr>
          <p:cNvPr id="16" name="pfehide60" hidden="1"/>
          <p:cNvSpPr/>
          <p:nvPr/>
        </p:nvSpPr>
        <p:spPr>
          <a:xfrm>
            <a:off x="3456967" y="3342214"/>
            <a:ext cx="1304366" cy="423193"/>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75" b="1" dirty="0">
                <a:solidFill>
                  <a:srgbClr val="223C5C"/>
                </a:solidFill>
                <a:latin typeface="Titillium Web SemiBold" charset="0"/>
                <a:ea typeface="Titillium Web SemiBold" charset="0"/>
                <a:cs typeface="Titillium Web SemiBold" charset="0"/>
              </a:rPr>
              <a:t>Business</a:t>
            </a:r>
          </a:p>
          <a:p>
            <a:r>
              <a:rPr lang="en-US" sz="1075" b="1" dirty="0">
                <a:solidFill>
                  <a:srgbClr val="223C5C"/>
                </a:solidFill>
                <a:latin typeface="Titillium Web SemiBold" charset="0"/>
                <a:ea typeface="Titillium Web SemiBold" charset="0"/>
                <a:cs typeface="Titillium Web SemiBold" charset="0"/>
              </a:rPr>
              <a:t>acumen</a:t>
            </a:r>
          </a:p>
        </p:txBody>
      </p:sp>
      <p:sp>
        <p:nvSpPr>
          <p:cNvPr id="31" name="テキスト ボックス 30">
            <a:extLst>
              <a:ext uri="{FF2B5EF4-FFF2-40B4-BE49-F238E27FC236}">
                <a16:creationId xmlns:a16="http://schemas.microsoft.com/office/drawing/2014/main" id="{775E2B40-BA1E-4D04-BCA0-42455817032B}"/>
              </a:ext>
            </a:extLst>
          </p:cNvPr>
          <p:cNvSpPr txBox="1"/>
          <p:nvPr/>
        </p:nvSpPr>
        <p:spPr>
          <a:xfrm>
            <a:off x="474694" y="921687"/>
            <a:ext cx="8417786" cy="584775"/>
          </a:xfrm>
          <a:prstGeom prst="rect">
            <a:avLst/>
          </a:prstGeom>
          <a:noFill/>
        </p:spPr>
        <p:txBody>
          <a:bodyPr wrap="square" rtlCol="0">
            <a:spAutoFit/>
          </a:bodyPr>
          <a:lstStyle/>
          <a:p>
            <a:r>
              <a:rPr lang="ja-JP" altLang="en-US" sz="3200" b="1" dirty="0"/>
              <a:t>ビジネスのデジタル・トランスフォーメーション</a:t>
            </a:r>
            <a:endParaRPr lang="en-US" sz="3200" b="1" dirty="0"/>
          </a:p>
        </p:txBody>
      </p:sp>
      <p:sp>
        <p:nvSpPr>
          <p:cNvPr id="32" name="テキスト ボックス 31">
            <a:extLst>
              <a:ext uri="{FF2B5EF4-FFF2-40B4-BE49-F238E27FC236}">
                <a16:creationId xmlns:a16="http://schemas.microsoft.com/office/drawing/2014/main" id="{8B4E0E99-5FDA-4A61-9CF2-2B5038DD1116}"/>
              </a:ext>
            </a:extLst>
          </p:cNvPr>
          <p:cNvSpPr txBox="1"/>
          <p:nvPr/>
        </p:nvSpPr>
        <p:spPr>
          <a:xfrm>
            <a:off x="6571567" y="2106192"/>
            <a:ext cx="895349" cy="507831"/>
          </a:xfrm>
          <a:prstGeom prst="rect">
            <a:avLst/>
          </a:prstGeom>
          <a:solidFill>
            <a:schemeClr val="bg1"/>
          </a:solidFill>
        </p:spPr>
        <p:txBody>
          <a:bodyPr wrap="square" rtlCol="0">
            <a:spAutoFit/>
          </a:bodyPr>
          <a:lstStyle/>
          <a:p>
            <a:r>
              <a:rPr lang="en-US" sz="1350" b="1" dirty="0"/>
              <a:t>UX</a:t>
            </a:r>
            <a:r>
              <a:rPr lang="ja-JP" altLang="en-US" sz="1350" b="1" dirty="0"/>
              <a:t>　　　デザイン</a:t>
            </a:r>
            <a:endParaRPr lang="en-US" sz="1350" b="1" dirty="0"/>
          </a:p>
        </p:txBody>
      </p:sp>
      <p:sp>
        <p:nvSpPr>
          <p:cNvPr id="33" name="テキスト ボックス 32">
            <a:extLst>
              <a:ext uri="{FF2B5EF4-FFF2-40B4-BE49-F238E27FC236}">
                <a16:creationId xmlns:a16="http://schemas.microsoft.com/office/drawing/2014/main" id="{0A55E11B-923D-4C25-893E-AFFBDA6C1616}"/>
              </a:ext>
            </a:extLst>
          </p:cNvPr>
          <p:cNvSpPr txBox="1"/>
          <p:nvPr/>
        </p:nvSpPr>
        <p:spPr>
          <a:xfrm>
            <a:off x="7371628" y="3363103"/>
            <a:ext cx="1093367" cy="507831"/>
          </a:xfrm>
          <a:prstGeom prst="rect">
            <a:avLst/>
          </a:prstGeom>
          <a:solidFill>
            <a:schemeClr val="bg1"/>
          </a:solidFill>
        </p:spPr>
        <p:txBody>
          <a:bodyPr wrap="square" rtlCol="0">
            <a:spAutoFit/>
          </a:bodyPr>
          <a:lstStyle/>
          <a:p>
            <a:r>
              <a:rPr lang="ja-JP" altLang="en-US" sz="1350" b="1" dirty="0"/>
              <a:t>アジャイルな体制</a:t>
            </a:r>
            <a:endParaRPr lang="en-US" sz="1350" b="1" dirty="0"/>
          </a:p>
        </p:txBody>
      </p:sp>
      <p:sp>
        <p:nvSpPr>
          <p:cNvPr id="34" name="テキスト ボックス 33">
            <a:extLst>
              <a:ext uri="{FF2B5EF4-FFF2-40B4-BE49-F238E27FC236}">
                <a16:creationId xmlns:a16="http://schemas.microsoft.com/office/drawing/2014/main" id="{43FC654E-0D8D-43DA-8C43-697E32100965}"/>
              </a:ext>
            </a:extLst>
          </p:cNvPr>
          <p:cNvSpPr txBox="1"/>
          <p:nvPr/>
        </p:nvSpPr>
        <p:spPr>
          <a:xfrm>
            <a:off x="6564024" y="4734447"/>
            <a:ext cx="1399439" cy="300082"/>
          </a:xfrm>
          <a:prstGeom prst="rect">
            <a:avLst/>
          </a:prstGeom>
          <a:solidFill>
            <a:schemeClr val="bg1"/>
          </a:solidFill>
        </p:spPr>
        <p:txBody>
          <a:bodyPr wrap="square" rtlCol="0">
            <a:spAutoFit/>
          </a:bodyPr>
          <a:lstStyle/>
          <a:p>
            <a:r>
              <a:rPr lang="ja-JP" altLang="en-US" sz="1350" b="1" dirty="0"/>
              <a:t>起業家マインド</a:t>
            </a:r>
            <a:endParaRPr lang="en-US" sz="1350" b="1" dirty="0"/>
          </a:p>
        </p:txBody>
      </p:sp>
      <p:sp>
        <p:nvSpPr>
          <p:cNvPr id="35" name="テキスト ボックス 34">
            <a:extLst>
              <a:ext uri="{FF2B5EF4-FFF2-40B4-BE49-F238E27FC236}">
                <a16:creationId xmlns:a16="http://schemas.microsoft.com/office/drawing/2014/main" id="{E69060AA-59BF-4FA8-958E-21B0B322D73D}"/>
              </a:ext>
            </a:extLst>
          </p:cNvPr>
          <p:cNvSpPr txBox="1"/>
          <p:nvPr/>
        </p:nvSpPr>
        <p:spPr>
          <a:xfrm>
            <a:off x="4294896" y="4715445"/>
            <a:ext cx="1237883" cy="507831"/>
          </a:xfrm>
          <a:prstGeom prst="rect">
            <a:avLst/>
          </a:prstGeom>
          <a:solidFill>
            <a:schemeClr val="bg1"/>
          </a:solidFill>
        </p:spPr>
        <p:txBody>
          <a:bodyPr wrap="square" rtlCol="0">
            <a:spAutoFit/>
          </a:bodyPr>
          <a:lstStyle/>
          <a:p>
            <a:r>
              <a:rPr lang="ja-JP" altLang="en-US" sz="1350" b="1" dirty="0"/>
              <a:t>協働、協調のプロセス</a:t>
            </a:r>
            <a:endParaRPr lang="en-US" sz="1350" b="1" dirty="0"/>
          </a:p>
        </p:txBody>
      </p:sp>
      <p:sp>
        <p:nvSpPr>
          <p:cNvPr id="36" name="テキスト ボックス 35">
            <a:extLst>
              <a:ext uri="{FF2B5EF4-FFF2-40B4-BE49-F238E27FC236}">
                <a16:creationId xmlns:a16="http://schemas.microsoft.com/office/drawing/2014/main" id="{BCC7A2CB-BB7D-4FBA-9C16-1F72861D3BC1}"/>
              </a:ext>
            </a:extLst>
          </p:cNvPr>
          <p:cNvSpPr txBox="1"/>
          <p:nvPr/>
        </p:nvSpPr>
        <p:spPr>
          <a:xfrm>
            <a:off x="3706554" y="3363105"/>
            <a:ext cx="978344" cy="507831"/>
          </a:xfrm>
          <a:prstGeom prst="rect">
            <a:avLst/>
          </a:prstGeom>
          <a:solidFill>
            <a:schemeClr val="bg1"/>
          </a:solidFill>
        </p:spPr>
        <p:txBody>
          <a:bodyPr wrap="square" rtlCol="0">
            <a:spAutoFit/>
          </a:bodyPr>
          <a:lstStyle/>
          <a:p>
            <a:r>
              <a:rPr lang="ja-JP" altLang="en-US" sz="1350" b="1" dirty="0"/>
              <a:t>ビジネス洞察力</a:t>
            </a:r>
            <a:endParaRPr lang="en-US" sz="1350" b="1" dirty="0"/>
          </a:p>
        </p:txBody>
      </p:sp>
      <p:sp>
        <p:nvSpPr>
          <p:cNvPr id="37" name="テキスト ボックス 36">
            <a:extLst>
              <a:ext uri="{FF2B5EF4-FFF2-40B4-BE49-F238E27FC236}">
                <a16:creationId xmlns:a16="http://schemas.microsoft.com/office/drawing/2014/main" id="{E5079E17-A221-433D-A6BD-7855BE6F6852}"/>
              </a:ext>
            </a:extLst>
          </p:cNvPr>
          <p:cNvSpPr txBox="1"/>
          <p:nvPr/>
        </p:nvSpPr>
        <p:spPr>
          <a:xfrm>
            <a:off x="4285796" y="2029065"/>
            <a:ext cx="1076324" cy="715581"/>
          </a:xfrm>
          <a:prstGeom prst="rect">
            <a:avLst/>
          </a:prstGeom>
          <a:solidFill>
            <a:schemeClr val="bg1"/>
          </a:solidFill>
        </p:spPr>
        <p:txBody>
          <a:bodyPr wrap="square" rtlCol="0">
            <a:spAutoFit/>
          </a:bodyPr>
          <a:lstStyle/>
          <a:p>
            <a:r>
              <a:rPr lang="ja-JP" altLang="en-US" sz="1350" b="1" dirty="0"/>
              <a:t>実質的な</a:t>
            </a:r>
            <a:endParaRPr lang="en-US" altLang="ja-JP" sz="1350" b="1" dirty="0"/>
          </a:p>
          <a:p>
            <a:r>
              <a:rPr lang="ja-JP" altLang="en-US" sz="1350" b="1" dirty="0"/>
              <a:t>テクニカルな知識</a:t>
            </a:r>
            <a:endParaRPr lang="en-US" sz="1350" b="1" dirty="0"/>
          </a:p>
        </p:txBody>
      </p:sp>
      <p:sp>
        <p:nvSpPr>
          <p:cNvPr id="17" name="テキスト ボックス 16">
            <a:extLst>
              <a:ext uri="{FF2B5EF4-FFF2-40B4-BE49-F238E27FC236}">
                <a16:creationId xmlns:a16="http://schemas.microsoft.com/office/drawing/2014/main" id="{4D0C3A91-AC00-4A8D-B2A3-4B0FA76D8EB9}"/>
              </a:ext>
            </a:extLst>
          </p:cNvPr>
          <p:cNvSpPr txBox="1"/>
          <p:nvPr/>
        </p:nvSpPr>
        <p:spPr>
          <a:xfrm>
            <a:off x="232990" y="3049370"/>
            <a:ext cx="3276970" cy="1708160"/>
          </a:xfrm>
          <a:prstGeom prst="rect">
            <a:avLst/>
          </a:prstGeom>
          <a:noFill/>
        </p:spPr>
        <p:txBody>
          <a:bodyPr wrap="square" rtlCol="0">
            <a:spAutoFit/>
          </a:bodyPr>
          <a:lstStyle/>
          <a:p>
            <a:pPr marL="257175" indent="-257175">
              <a:buFont typeface="Wingdings" panose="05000000000000000000" pitchFamily="2" charset="2"/>
              <a:buChar char="u"/>
            </a:pPr>
            <a:r>
              <a:rPr lang="ja-JP" altLang="en-US" sz="1500" b="1" dirty="0"/>
              <a:t>カルチャー（企業文化）の変更</a:t>
            </a:r>
            <a:endParaRPr lang="en-US" altLang="ja-JP" sz="1500" b="1" dirty="0"/>
          </a:p>
          <a:p>
            <a:r>
              <a:rPr lang="en-US" altLang="ja-JP" sz="1500" b="1" dirty="0"/>
              <a:t>	</a:t>
            </a:r>
            <a:r>
              <a:rPr lang="ja-JP" altLang="en-US" sz="1500" b="1" dirty="0"/>
              <a:t>サービス・カルチャー</a:t>
            </a:r>
            <a:endParaRPr lang="en-US" altLang="ja-JP" sz="1500" b="1" dirty="0"/>
          </a:p>
          <a:p>
            <a:pPr marL="257175" indent="-257175">
              <a:buFont typeface="Wingdings" panose="05000000000000000000" pitchFamily="2" charset="2"/>
              <a:buChar char="u"/>
            </a:pPr>
            <a:r>
              <a:rPr lang="ja-JP" altLang="en-US" sz="1500" b="1" dirty="0"/>
              <a:t>プロセスの変更</a:t>
            </a:r>
            <a:endParaRPr lang="en-US" altLang="ja-JP" sz="1500" b="1" dirty="0"/>
          </a:p>
          <a:p>
            <a:pPr marL="257175" indent="-257175">
              <a:buFont typeface="Wingdings" panose="05000000000000000000" pitchFamily="2" charset="2"/>
              <a:buChar char="u"/>
            </a:pPr>
            <a:r>
              <a:rPr lang="ja-JP" altLang="en-US" sz="1500" b="1" dirty="0"/>
              <a:t>マネジメントの変更</a:t>
            </a:r>
            <a:endParaRPr lang="en-US" altLang="ja-JP" sz="1500" b="1" dirty="0"/>
          </a:p>
          <a:p>
            <a:pPr marL="257175" indent="-257175">
              <a:buFont typeface="Wingdings" panose="05000000000000000000" pitchFamily="2" charset="2"/>
              <a:buChar char="u"/>
            </a:pPr>
            <a:r>
              <a:rPr lang="ja-JP" altLang="en-US" sz="1500" b="1" dirty="0"/>
              <a:t>よりテクノロジーとの連携</a:t>
            </a:r>
            <a:endParaRPr lang="en-US" altLang="ja-JP" sz="1500" b="1" dirty="0"/>
          </a:p>
          <a:p>
            <a:pPr marL="257175" indent="-257175">
              <a:buFont typeface="Wingdings" panose="05000000000000000000" pitchFamily="2" charset="2"/>
              <a:buChar char="u"/>
            </a:pPr>
            <a:r>
              <a:rPr lang="ja-JP" altLang="en-US" sz="1500" b="1" dirty="0"/>
              <a:t>ユーザー・エクスペリエンス</a:t>
            </a:r>
            <a:endParaRPr lang="en-US" altLang="ja-JP" sz="1500" b="1" dirty="0"/>
          </a:p>
          <a:p>
            <a:r>
              <a:rPr lang="en-US" altLang="ja-JP" sz="1500" b="1" dirty="0"/>
              <a:t>	</a:t>
            </a:r>
            <a:r>
              <a:rPr lang="ja-JP" altLang="en-US" sz="1500" b="1" dirty="0"/>
              <a:t>（顧客の行動習慣）の変質</a:t>
            </a:r>
          </a:p>
        </p:txBody>
      </p:sp>
      <p:sp>
        <p:nvSpPr>
          <p:cNvPr id="18" name="テキスト ボックス 17">
            <a:extLst>
              <a:ext uri="{FF2B5EF4-FFF2-40B4-BE49-F238E27FC236}">
                <a16:creationId xmlns:a16="http://schemas.microsoft.com/office/drawing/2014/main" id="{A46DF7E8-4FF0-4682-A279-9AC881CABDE1}"/>
              </a:ext>
            </a:extLst>
          </p:cNvPr>
          <p:cNvSpPr txBox="1"/>
          <p:nvPr/>
        </p:nvSpPr>
        <p:spPr>
          <a:xfrm>
            <a:off x="223828" y="2090877"/>
            <a:ext cx="2510915" cy="646331"/>
          </a:xfrm>
          <a:prstGeom prst="rect">
            <a:avLst/>
          </a:prstGeom>
          <a:noFill/>
        </p:spPr>
        <p:txBody>
          <a:bodyPr wrap="square" rtlCol="0">
            <a:spAutoFit/>
          </a:bodyPr>
          <a:lstStyle/>
          <a:p>
            <a:r>
              <a:rPr lang="ja-JP" altLang="en-US" dirty="0"/>
              <a:t>最新のデジタル技術と、</a:t>
            </a:r>
            <a:endParaRPr lang="en-US" altLang="ja-JP" dirty="0"/>
          </a:p>
          <a:p>
            <a:r>
              <a:rPr lang="ja-JP" altLang="en-US" dirty="0"/>
              <a:t>クラウドの影響</a:t>
            </a:r>
          </a:p>
        </p:txBody>
      </p:sp>
      <p:grpSp>
        <p:nvGrpSpPr>
          <p:cNvPr id="38" name="Group 8">
            <a:extLst>
              <a:ext uri="{FF2B5EF4-FFF2-40B4-BE49-F238E27FC236}">
                <a16:creationId xmlns:a16="http://schemas.microsoft.com/office/drawing/2014/main" id="{7A90490E-333F-475B-9F66-E42A6203885A}"/>
              </a:ext>
            </a:extLst>
          </p:cNvPr>
          <p:cNvGrpSpPr/>
          <p:nvPr/>
        </p:nvGrpSpPr>
        <p:grpSpPr>
          <a:xfrm>
            <a:off x="4724360" y="2525647"/>
            <a:ext cx="2516754" cy="2294855"/>
            <a:chOff x="3059522" y="1412833"/>
            <a:chExt cx="3050894" cy="2925365"/>
          </a:xfrm>
        </p:grpSpPr>
        <p:sp>
          <p:nvSpPr>
            <p:cNvPr id="39" name="Flowchart: Extract 6">
              <a:extLst>
                <a:ext uri="{FF2B5EF4-FFF2-40B4-BE49-F238E27FC236}">
                  <a16:creationId xmlns:a16="http://schemas.microsoft.com/office/drawing/2014/main" id="{62724FBD-C70F-4753-ADE1-2E10E7441A24}"/>
                </a:ext>
              </a:extLst>
            </p:cNvPr>
            <p:cNvSpPr/>
            <p:nvPr/>
          </p:nvSpPr>
          <p:spPr>
            <a:xfrm rot="5400000">
              <a:off x="3068205" y="2101501"/>
              <a:ext cx="1546288" cy="1563654"/>
            </a:xfrm>
            <a:prstGeom prst="flowChartExtract">
              <a:avLst/>
            </a:prstGeom>
            <a:solidFill>
              <a:srgbClr val="4EB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Flowchart: Extract 18">
              <a:extLst>
                <a:ext uri="{FF2B5EF4-FFF2-40B4-BE49-F238E27FC236}">
                  <a16:creationId xmlns:a16="http://schemas.microsoft.com/office/drawing/2014/main" id="{D4F8CC46-8F7A-4C2C-AA30-286632550973}"/>
                </a:ext>
              </a:extLst>
            </p:cNvPr>
            <p:cNvSpPr/>
            <p:nvPr/>
          </p:nvSpPr>
          <p:spPr>
            <a:xfrm rot="8844417">
              <a:off x="3395226" y="1434831"/>
              <a:ext cx="1546288" cy="1563654"/>
            </a:xfrm>
            <a:prstGeom prst="flowChartExtract">
              <a:avLst/>
            </a:prstGeom>
            <a:solidFill>
              <a:srgbClr val="EF7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Flowchart: Extract 19">
              <a:extLst>
                <a:ext uri="{FF2B5EF4-FFF2-40B4-BE49-F238E27FC236}">
                  <a16:creationId xmlns:a16="http://schemas.microsoft.com/office/drawing/2014/main" id="{BEA43218-0B93-4065-A2F5-01AC6489FDB6}"/>
                </a:ext>
              </a:extLst>
            </p:cNvPr>
            <p:cNvSpPr/>
            <p:nvPr/>
          </p:nvSpPr>
          <p:spPr>
            <a:xfrm rot="12478834">
              <a:off x="4170452" y="1412833"/>
              <a:ext cx="1546288" cy="1563654"/>
            </a:xfrm>
            <a:prstGeom prst="flowChartExtract">
              <a:avLst/>
            </a:prstGeom>
            <a:solidFill>
              <a:srgbClr val="DE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Flowchart: Extract 21">
              <a:extLst>
                <a:ext uri="{FF2B5EF4-FFF2-40B4-BE49-F238E27FC236}">
                  <a16:creationId xmlns:a16="http://schemas.microsoft.com/office/drawing/2014/main" id="{F2A1E06B-B0E1-448E-8DE4-E8B6FDFB926E}"/>
                </a:ext>
              </a:extLst>
            </p:cNvPr>
            <p:cNvSpPr/>
            <p:nvPr/>
          </p:nvSpPr>
          <p:spPr>
            <a:xfrm rot="16016671">
              <a:off x="4555445" y="2060927"/>
              <a:ext cx="1546288" cy="1563654"/>
            </a:xfrm>
            <a:prstGeom prst="flowChartExtract">
              <a:avLst/>
            </a:prstGeom>
            <a:solidFill>
              <a:srgbClr val="2D4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3" name="Group 5">
              <a:extLst>
                <a:ext uri="{FF2B5EF4-FFF2-40B4-BE49-F238E27FC236}">
                  <a16:creationId xmlns:a16="http://schemas.microsoft.com/office/drawing/2014/main" id="{9751484C-2A1E-4198-9E50-1CD97D90BE41}"/>
                </a:ext>
              </a:extLst>
            </p:cNvPr>
            <p:cNvGrpSpPr/>
            <p:nvPr/>
          </p:nvGrpSpPr>
          <p:grpSpPr>
            <a:xfrm rot="10800000">
              <a:off x="3453790" y="2752546"/>
              <a:ext cx="2321514" cy="1585652"/>
              <a:chOff x="6531728" y="2753779"/>
              <a:chExt cx="2321514" cy="1585652"/>
            </a:xfrm>
          </p:grpSpPr>
          <p:sp>
            <p:nvSpPr>
              <p:cNvPr id="45" name="Flowchart: Extract 24">
                <a:extLst>
                  <a:ext uri="{FF2B5EF4-FFF2-40B4-BE49-F238E27FC236}">
                    <a16:creationId xmlns:a16="http://schemas.microsoft.com/office/drawing/2014/main" id="{43D32AA3-3A9C-422E-9995-A079BEFEE365}"/>
                  </a:ext>
                </a:extLst>
              </p:cNvPr>
              <p:cNvSpPr/>
              <p:nvPr/>
            </p:nvSpPr>
            <p:spPr>
              <a:xfrm rot="8844417">
                <a:off x="6531728" y="2775777"/>
                <a:ext cx="1546288" cy="1563654"/>
              </a:xfrm>
              <a:prstGeom prst="flowChartExtract">
                <a:avLst/>
              </a:prstGeom>
              <a:solidFill>
                <a:srgbClr val="356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Flowchart: Extract 25">
                <a:extLst>
                  <a:ext uri="{FF2B5EF4-FFF2-40B4-BE49-F238E27FC236}">
                    <a16:creationId xmlns:a16="http://schemas.microsoft.com/office/drawing/2014/main" id="{213A9F86-784E-4706-8436-396E1859F60B}"/>
                  </a:ext>
                </a:extLst>
              </p:cNvPr>
              <p:cNvSpPr/>
              <p:nvPr/>
            </p:nvSpPr>
            <p:spPr>
              <a:xfrm rot="12478834">
                <a:off x="7306954" y="2753779"/>
                <a:ext cx="1546288" cy="1563654"/>
              </a:xfrm>
              <a:prstGeom prst="flowChartExtract">
                <a:avLst/>
              </a:prstGeom>
              <a:solidFill>
                <a:srgbClr val="419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4" name="Oval 7">
              <a:extLst>
                <a:ext uri="{FF2B5EF4-FFF2-40B4-BE49-F238E27FC236}">
                  <a16:creationId xmlns:a16="http://schemas.microsoft.com/office/drawing/2014/main" id="{53150749-45BE-49F2-AC0F-37B276EE4A41}"/>
                </a:ext>
              </a:extLst>
            </p:cNvPr>
            <p:cNvSpPr/>
            <p:nvPr/>
          </p:nvSpPr>
          <p:spPr>
            <a:xfrm>
              <a:off x="4056664" y="2349850"/>
              <a:ext cx="1073502" cy="10231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7" name="Group 32">
            <a:extLst>
              <a:ext uri="{FF2B5EF4-FFF2-40B4-BE49-F238E27FC236}">
                <a16:creationId xmlns:a16="http://schemas.microsoft.com/office/drawing/2014/main" id="{55715B1C-9B60-4448-A9EF-E3A71758C90B}"/>
              </a:ext>
            </a:extLst>
          </p:cNvPr>
          <p:cNvGrpSpPr/>
          <p:nvPr/>
        </p:nvGrpSpPr>
        <p:grpSpPr>
          <a:xfrm>
            <a:off x="6303718" y="4164985"/>
            <a:ext cx="372698" cy="372698"/>
            <a:chOff x="3275013" y="2108200"/>
            <a:chExt cx="376238" cy="376238"/>
          </a:xfrm>
          <a:solidFill>
            <a:schemeClr val="bg1"/>
          </a:solidFill>
        </p:grpSpPr>
        <p:sp>
          <p:nvSpPr>
            <p:cNvPr id="48" name="Freeform 58">
              <a:extLst>
                <a:ext uri="{FF2B5EF4-FFF2-40B4-BE49-F238E27FC236}">
                  <a16:creationId xmlns:a16="http://schemas.microsoft.com/office/drawing/2014/main" id="{B04DFC4B-0B56-466A-B6A3-A008AD0A4F04}"/>
                </a:ext>
              </a:extLst>
            </p:cNvPr>
            <p:cNvSpPr>
              <a:spLocks/>
            </p:cNvSpPr>
            <p:nvPr/>
          </p:nvSpPr>
          <p:spPr bwMode="auto">
            <a:xfrm>
              <a:off x="3333750" y="2149475"/>
              <a:ext cx="41275" cy="41275"/>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9" name="Freeform 59">
              <a:extLst>
                <a:ext uri="{FF2B5EF4-FFF2-40B4-BE49-F238E27FC236}">
                  <a16:creationId xmlns:a16="http://schemas.microsoft.com/office/drawing/2014/main" id="{8745CFDB-E4B5-452F-B84D-A880047035AD}"/>
                </a:ext>
              </a:extLst>
            </p:cNvPr>
            <p:cNvSpPr>
              <a:spLocks/>
            </p:cNvSpPr>
            <p:nvPr/>
          </p:nvSpPr>
          <p:spPr bwMode="auto">
            <a:xfrm>
              <a:off x="3275013" y="2273300"/>
              <a:ext cx="47625" cy="2222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0" name="Freeform 60">
              <a:extLst>
                <a:ext uri="{FF2B5EF4-FFF2-40B4-BE49-F238E27FC236}">
                  <a16:creationId xmlns:a16="http://schemas.microsoft.com/office/drawing/2014/main" id="{F04CD362-DEB3-4A47-B1DD-3ADE5FA81282}"/>
                </a:ext>
              </a:extLst>
            </p:cNvPr>
            <p:cNvSpPr>
              <a:spLocks/>
            </p:cNvSpPr>
            <p:nvPr/>
          </p:nvSpPr>
          <p:spPr bwMode="auto">
            <a:xfrm>
              <a:off x="3605213" y="2295525"/>
              <a:ext cx="46038" cy="23813"/>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1" name="Freeform 61">
              <a:extLst>
                <a:ext uri="{FF2B5EF4-FFF2-40B4-BE49-F238E27FC236}">
                  <a16:creationId xmlns:a16="http://schemas.microsoft.com/office/drawing/2014/main" id="{1EF37B68-0AD0-4955-B5A8-2AE1D6133E4B}"/>
                </a:ext>
              </a:extLst>
            </p:cNvPr>
            <p:cNvSpPr>
              <a:spLocks/>
            </p:cNvSpPr>
            <p:nvPr/>
          </p:nvSpPr>
          <p:spPr bwMode="auto">
            <a:xfrm>
              <a:off x="3568700" y="2166938"/>
              <a:ext cx="41275" cy="41275"/>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2" name="Freeform 62">
              <a:extLst>
                <a:ext uri="{FF2B5EF4-FFF2-40B4-BE49-F238E27FC236}">
                  <a16:creationId xmlns:a16="http://schemas.microsoft.com/office/drawing/2014/main" id="{182ADF1A-47A1-4328-A935-57DB8E3A590D}"/>
                </a:ext>
              </a:extLst>
            </p:cNvPr>
            <p:cNvSpPr>
              <a:spLocks/>
            </p:cNvSpPr>
            <p:nvPr/>
          </p:nvSpPr>
          <p:spPr bwMode="auto">
            <a:xfrm>
              <a:off x="3463925" y="2108200"/>
              <a:ext cx="23813" cy="4762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3" name="Freeform 63">
              <a:extLst>
                <a:ext uri="{FF2B5EF4-FFF2-40B4-BE49-F238E27FC236}">
                  <a16:creationId xmlns:a16="http://schemas.microsoft.com/office/drawing/2014/main" id="{F05FF23B-0C26-4EE3-8EEE-A582998346E8}"/>
                </a:ext>
              </a:extLst>
            </p:cNvPr>
            <p:cNvSpPr>
              <a:spLocks noEditPoints="1"/>
            </p:cNvSpPr>
            <p:nvPr/>
          </p:nvSpPr>
          <p:spPr bwMode="auto">
            <a:xfrm>
              <a:off x="3368675" y="2201863"/>
              <a:ext cx="188913" cy="211138"/>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4" name="Freeform 64">
              <a:extLst>
                <a:ext uri="{FF2B5EF4-FFF2-40B4-BE49-F238E27FC236}">
                  <a16:creationId xmlns:a16="http://schemas.microsoft.com/office/drawing/2014/main" id="{055C5CC1-55F1-4453-8197-3AA0676B68C0}"/>
                </a:ext>
              </a:extLst>
            </p:cNvPr>
            <p:cNvSpPr>
              <a:spLocks/>
            </p:cNvSpPr>
            <p:nvPr/>
          </p:nvSpPr>
          <p:spPr bwMode="auto">
            <a:xfrm>
              <a:off x="3416300" y="2436813"/>
              <a:ext cx="93663" cy="47625"/>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55" name="Group 40">
            <a:extLst>
              <a:ext uri="{FF2B5EF4-FFF2-40B4-BE49-F238E27FC236}">
                <a16:creationId xmlns:a16="http://schemas.microsoft.com/office/drawing/2014/main" id="{29D985E5-91C7-4071-82E1-7A4478088B94}"/>
              </a:ext>
            </a:extLst>
          </p:cNvPr>
          <p:cNvGrpSpPr/>
          <p:nvPr/>
        </p:nvGrpSpPr>
        <p:grpSpPr>
          <a:xfrm>
            <a:off x="6246740" y="2741502"/>
            <a:ext cx="299516" cy="320609"/>
            <a:chOff x="6138863" y="1941513"/>
            <a:chExt cx="450850" cy="482600"/>
          </a:xfrm>
          <a:solidFill>
            <a:schemeClr val="bg1"/>
          </a:solidFill>
        </p:grpSpPr>
        <p:sp>
          <p:nvSpPr>
            <p:cNvPr id="56" name="Freeform 79">
              <a:extLst>
                <a:ext uri="{FF2B5EF4-FFF2-40B4-BE49-F238E27FC236}">
                  <a16:creationId xmlns:a16="http://schemas.microsoft.com/office/drawing/2014/main" id="{926AE4A8-264A-4FBD-8800-4CA11A936EEC}"/>
                </a:ext>
              </a:extLst>
            </p:cNvPr>
            <p:cNvSpPr>
              <a:spLocks noEditPoints="1"/>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7" name="Freeform 80">
              <a:extLst>
                <a:ext uri="{FF2B5EF4-FFF2-40B4-BE49-F238E27FC236}">
                  <a16:creationId xmlns:a16="http://schemas.microsoft.com/office/drawing/2014/main" id="{E180EBB5-739D-4BFE-945A-976365BE81BA}"/>
                </a:ext>
              </a:extLst>
            </p:cNvPr>
            <p:cNvSpPr>
              <a:spLocks noEditPoints="1"/>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8" name="Freeform 81">
              <a:extLst>
                <a:ext uri="{FF2B5EF4-FFF2-40B4-BE49-F238E27FC236}">
                  <a16:creationId xmlns:a16="http://schemas.microsoft.com/office/drawing/2014/main" id="{8B8DC8D2-184E-432B-B7AD-D9228C163686}"/>
                </a:ext>
              </a:extLst>
            </p:cNvPr>
            <p:cNvSpPr>
              <a:spLocks noEditPoints="1"/>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59" name="Freeform 42">
            <a:extLst>
              <a:ext uri="{FF2B5EF4-FFF2-40B4-BE49-F238E27FC236}">
                <a16:creationId xmlns:a16="http://schemas.microsoft.com/office/drawing/2014/main" id="{E6CEF8C0-036F-493E-AC0D-A27ADB784BE0}"/>
              </a:ext>
            </a:extLst>
          </p:cNvPr>
          <p:cNvSpPr>
            <a:spLocks noEditPoints="1"/>
          </p:cNvSpPr>
          <p:nvPr/>
        </p:nvSpPr>
        <p:spPr bwMode="auto">
          <a:xfrm>
            <a:off x="5377718" y="2757728"/>
            <a:ext cx="321474" cy="344368"/>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60" name="Freeform 135">
            <a:extLst>
              <a:ext uri="{FF2B5EF4-FFF2-40B4-BE49-F238E27FC236}">
                <a16:creationId xmlns:a16="http://schemas.microsoft.com/office/drawing/2014/main" id="{BAE6ABAC-BCD5-474A-BAEA-A1DD49E38CA8}"/>
              </a:ext>
            </a:extLst>
          </p:cNvPr>
          <p:cNvSpPr>
            <a:spLocks noEditPoints="1"/>
          </p:cNvSpPr>
          <p:nvPr/>
        </p:nvSpPr>
        <p:spPr bwMode="auto">
          <a:xfrm>
            <a:off x="5433513" y="4209228"/>
            <a:ext cx="340696" cy="3132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61" name="Freeform 5">
            <a:extLst>
              <a:ext uri="{FF2B5EF4-FFF2-40B4-BE49-F238E27FC236}">
                <a16:creationId xmlns:a16="http://schemas.microsoft.com/office/drawing/2014/main" id="{68A03209-3BFC-47DC-8038-015AE7451A3F}"/>
              </a:ext>
            </a:extLst>
          </p:cNvPr>
          <p:cNvSpPr>
            <a:spLocks/>
          </p:cNvSpPr>
          <p:nvPr/>
        </p:nvSpPr>
        <p:spPr bwMode="auto">
          <a:xfrm>
            <a:off x="4920292" y="3408023"/>
            <a:ext cx="404580" cy="404580"/>
          </a:xfrm>
          <a:custGeom>
            <a:avLst/>
            <a:gdLst>
              <a:gd name="T0" fmla="*/ 1670 w 1670"/>
              <a:gd name="T1" fmla="*/ 835 h 1670"/>
              <a:gd name="T2" fmla="*/ 1252 w 1670"/>
              <a:gd name="T3" fmla="*/ 522 h 1670"/>
              <a:gd name="T4" fmla="*/ 1252 w 1670"/>
              <a:gd name="T5" fmla="*/ 730 h 1670"/>
              <a:gd name="T6" fmla="*/ 939 w 1670"/>
              <a:gd name="T7" fmla="*/ 730 h 1670"/>
              <a:gd name="T8" fmla="*/ 939 w 1670"/>
              <a:gd name="T9" fmla="*/ 417 h 1670"/>
              <a:gd name="T10" fmla="*/ 1153 w 1670"/>
              <a:gd name="T11" fmla="*/ 417 h 1670"/>
              <a:gd name="T12" fmla="*/ 840 w 1670"/>
              <a:gd name="T13" fmla="*/ 0 h 1670"/>
              <a:gd name="T14" fmla="*/ 527 w 1670"/>
              <a:gd name="T15" fmla="*/ 417 h 1670"/>
              <a:gd name="T16" fmla="*/ 730 w 1670"/>
              <a:gd name="T17" fmla="*/ 417 h 1670"/>
              <a:gd name="T18" fmla="*/ 730 w 1670"/>
              <a:gd name="T19" fmla="*/ 730 h 1670"/>
              <a:gd name="T20" fmla="*/ 417 w 1670"/>
              <a:gd name="T21" fmla="*/ 730 h 1670"/>
              <a:gd name="T22" fmla="*/ 417 w 1670"/>
              <a:gd name="T23" fmla="*/ 522 h 1670"/>
              <a:gd name="T24" fmla="*/ 0 w 1670"/>
              <a:gd name="T25" fmla="*/ 835 h 1670"/>
              <a:gd name="T26" fmla="*/ 417 w 1670"/>
              <a:gd name="T27" fmla="*/ 1148 h 1670"/>
              <a:gd name="T28" fmla="*/ 417 w 1670"/>
              <a:gd name="T29" fmla="*/ 939 h 1670"/>
              <a:gd name="T30" fmla="*/ 730 w 1670"/>
              <a:gd name="T31" fmla="*/ 939 h 1670"/>
              <a:gd name="T32" fmla="*/ 730 w 1670"/>
              <a:gd name="T33" fmla="*/ 1252 h 1670"/>
              <a:gd name="T34" fmla="*/ 527 w 1670"/>
              <a:gd name="T35" fmla="*/ 1252 h 1670"/>
              <a:gd name="T36" fmla="*/ 840 w 1670"/>
              <a:gd name="T37" fmla="*/ 1670 h 1670"/>
              <a:gd name="T38" fmla="*/ 1153 w 1670"/>
              <a:gd name="T39" fmla="*/ 1252 h 1670"/>
              <a:gd name="T40" fmla="*/ 939 w 1670"/>
              <a:gd name="T41" fmla="*/ 1252 h 1670"/>
              <a:gd name="T42" fmla="*/ 939 w 1670"/>
              <a:gd name="T43" fmla="*/ 939 h 1670"/>
              <a:gd name="T44" fmla="*/ 1252 w 1670"/>
              <a:gd name="T45" fmla="*/ 939 h 1670"/>
              <a:gd name="T46" fmla="*/ 1252 w 1670"/>
              <a:gd name="T47" fmla="*/ 1148 h 1670"/>
              <a:gd name="T48" fmla="*/ 1670 w 1670"/>
              <a:gd name="T49" fmla="*/ 835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0" h="1670">
                <a:moveTo>
                  <a:pt x="1670" y="835"/>
                </a:moveTo>
                <a:lnTo>
                  <a:pt x="1252" y="522"/>
                </a:lnTo>
                <a:lnTo>
                  <a:pt x="1252" y="730"/>
                </a:lnTo>
                <a:lnTo>
                  <a:pt x="939" y="730"/>
                </a:lnTo>
                <a:lnTo>
                  <a:pt x="939" y="417"/>
                </a:lnTo>
                <a:lnTo>
                  <a:pt x="1153" y="417"/>
                </a:lnTo>
                <a:lnTo>
                  <a:pt x="840" y="0"/>
                </a:lnTo>
                <a:lnTo>
                  <a:pt x="527" y="417"/>
                </a:lnTo>
                <a:lnTo>
                  <a:pt x="730" y="417"/>
                </a:lnTo>
                <a:lnTo>
                  <a:pt x="730" y="730"/>
                </a:lnTo>
                <a:lnTo>
                  <a:pt x="417" y="730"/>
                </a:lnTo>
                <a:lnTo>
                  <a:pt x="417" y="522"/>
                </a:lnTo>
                <a:lnTo>
                  <a:pt x="0" y="835"/>
                </a:lnTo>
                <a:lnTo>
                  <a:pt x="417" y="1148"/>
                </a:lnTo>
                <a:lnTo>
                  <a:pt x="417" y="939"/>
                </a:lnTo>
                <a:lnTo>
                  <a:pt x="730" y="939"/>
                </a:lnTo>
                <a:lnTo>
                  <a:pt x="730" y="1252"/>
                </a:lnTo>
                <a:lnTo>
                  <a:pt x="527" y="1252"/>
                </a:lnTo>
                <a:lnTo>
                  <a:pt x="840" y="1670"/>
                </a:lnTo>
                <a:lnTo>
                  <a:pt x="1153" y="1252"/>
                </a:lnTo>
                <a:lnTo>
                  <a:pt x="939" y="1252"/>
                </a:lnTo>
                <a:lnTo>
                  <a:pt x="939" y="939"/>
                </a:lnTo>
                <a:lnTo>
                  <a:pt x="1252" y="939"/>
                </a:lnTo>
                <a:lnTo>
                  <a:pt x="1252" y="1148"/>
                </a:lnTo>
                <a:lnTo>
                  <a:pt x="1670" y="83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2" name="Curved Up Arrow 10">
            <a:extLst>
              <a:ext uri="{FF2B5EF4-FFF2-40B4-BE49-F238E27FC236}">
                <a16:creationId xmlns:a16="http://schemas.microsoft.com/office/drawing/2014/main" id="{47CDCD02-5C60-4311-BC5F-90FBE0C9C664}"/>
              </a:ext>
            </a:extLst>
          </p:cNvPr>
          <p:cNvSpPr/>
          <p:nvPr/>
        </p:nvSpPr>
        <p:spPr>
          <a:xfrm rot="10800000">
            <a:off x="6661702" y="3435479"/>
            <a:ext cx="426158" cy="271464"/>
          </a:xfrm>
          <a:prstGeom prst="curvedUpArrow">
            <a:avLst>
              <a:gd name="adj1" fmla="val 25000"/>
              <a:gd name="adj2" fmla="val 53638"/>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3" name="Right Arrow 9">
            <a:extLst>
              <a:ext uri="{FF2B5EF4-FFF2-40B4-BE49-F238E27FC236}">
                <a16:creationId xmlns:a16="http://schemas.microsoft.com/office/drawing/2014/main" id="{9E4B9502-E3B7-4A76-B63A-207A70A48666}"/>
              </a:ext>
            </a:extLst>
          </p:cNvPr>
          <p:cNvSpPr/>
          <p:nvPr/>
        </p:nvSpPr>
        <p:spPr>
          <a:xfrm>
            <a:off x="6574454" y="3673074"/>
            <a:ext cx="594066" cy="11192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Curved Down Arrow 49">
            <a:extLst>
              <a:ext uri="{FF2B5EF4-FFF2-40B4-BE49-F238E27FC236}">
                <a16:creationId xmlns:a16="http://schemas.microsoft.com/office/drawing/2014/main" id="{075F498A-1DA1-455C-986E-C8B9EA0B4CC8}"/>
              </a:ext>
            </a:extLst>
          </p:cNvPr>
          <p:cNvSpPr/>
          <p:nvPr/>
        </p:nvSpPr>
        <p:spPr>
          <a:xfrm rot="18678392">
            <a:off x="6648239" y="3358626"/>
            <a:ext cx="235172" cy="135078"/>
          </a:xfrm>
          <a:prstGeom prst="curved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 name="テキスト ボックス 3">
            <a:extLst>
              <a:ext uri="{FF2B5EF4-FFF2-40B4-BE49-F238E27FC236}">
                <a16:creationId xmlns:a16="http://schemas.microsoft.com/office/drawing/2014/main" id="{D870CA32-22C0-49ED-87BA-67A531A4F3DB}"/>
              </a:ext>
            </a:extLst>
          </p:cNvPr>
          <p:cNvSpPr txBox="1"/>
          <p:nvPr/>
        </p:nvSpPr>
        <p:spPr>
          <a:xfrm>
            <a:off x="5472041" y="3518676"/>
            <a:ext cx="1076325" cy="253916"/>
          </a:xfrm>
          <a:prstGeom prst="rect">
            <a:avLst/>
          </a:prstGeom>
          <a:noFill/>
        </p:spPr>
        <p:txBody>
          <a:bodyPr wrap="square" rtlCol="0">
            <a:spAutoFit/>
          </a:bodyPr>
          <a:lstStyle/>
          <a:p>
            <a:pPr algn="ctr"/>
            <a:r>
              <a:rPr lang="ja-JP" altLang="en-US" sz="1050" b="1" dirty="0"/>
              <a:t>重要な６要素</a:t>
            </a:r>
          </a:p>
        </p:txBody>
      </p:sp>
      <p:pic>
        <p:nvPicPr>
          <p:cNvPr id="65" name="Picture 2">
            <a:extLst>
              <a:ext uri="{FF2B5EF4-FFF2-40B4-BE49-F238E27FC236}">
                <a16:creationId xmlns:a16="http://schemas.microsoft.com/office/drawing/2014/main" id="{22A896A1-D376-4CCE-999C-75A7ADA33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7968" y="857252"/>
            <a:ext cx="1033062" cy="1033062"/>
          </a:xfrm>
          <a:prstGeom prst="rect">
            <a:avLst/>
          </a:prstGeom>
        </p:spPr>
      </p:pic>
    </p:spTree>
    <p:extLst>
      <p:ext uri="{BB962C8B-B14F-4D97-AF65-F5344CB8AC3E}">
        <p14:creationId xmlns:p14="http://schemas.microsoft.com/office/powerpoint/2010/main" val="66703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24ADBE-E2DA-4456-8139-738784AA32A1}"/>
              </a:ext>
            </a:extLst>
          </p:cNvPr>
          <p:cNvSpPr>
            <a:spLocks noGrp="1"/>
          </p:cNvSpPr>
          <p:nvPr>
            <p:ph type="title"/>
          </p:nvPr>
        </p:nvSpPr>
        <p:spPr>
          <a:xfrm>
            <a:off x="800100" y="412382"/>
            <a:ext cx="7886700" cy="632807"/>
          </a:xfrm>
        </p:spPr>
        <p:txBody>
          <a:bodyPr>
            <a:normAutofit/>
          </a:bodyPr>
          <a:lstStyle/>
          <a:p>
            <a:r>
              <a:rPr lang="ja-JP" altLang="en-US" sz="3200" dirty="0"/>
              <a:t>サービス・カルチャー</a:t>
            </a:r>
          </a:p>
        </p:txBody>
      </p:sp>
      <p:sp>
        <p:nvSpPr>
          <p:cNvPr id="3" name="テキスト ボックス 2">
            <a:extLst>
              <a:ext uri="{FF2B5EF4-FFF2-40B4-BE49-F238E27FC236}">
                <a16:creationId xmlns:a16="http://schemas.microsoft.com/office/drawing/2014/main" id="{2D2B02D8-7ECC-43EF-BAB3-5FC724BDADD0}"/>
              </a:ext>
            </a:extLst>
          </p:cNvPr>
          <p:cNvSpPr txBox="1"/>
          <p:nvPr/>
        </p:nvSpPr>
        <p:spPr>
          <a:xfrm>
            <a:off x="862077" y="1209067"/>
            <a:ext cx="5066977" cy="1477328"/>
          </a:xfrm>
          <a:prstGeom prst="rect">
            <a:avLst/>
          </a:prstGeom>
          <a:noFill/>
        </p:spPr>
        <p:txBody>
          <a:bodyPr wrap="square" rtlCol="0">
            <a:spAutoFit/>
          </a:bodyPr>
          <a:lstStyle/>
          <a:p>
            <a:r>
              <a:rPr lang="ja-JP" altLang="en-US" dirty="0"/>
              <a:t>必要な要素：</a:t>
            </a:r>
            <a:endParaRPr lang="en-US" altLang="ja-JP" dirty="0"/>
          </a:p>
          <a:p>
            <a:r>
              <a:rPr lang="en-US" altLang="ja-JP" dirty="0"/>
              <a:t>	</a:t>
            </a:r>
            <a:r>
              <a:rPr lang="ja-JP" altLang="en-US" dirty="0"/>
              <a:t>適応力（柔軟性）</a:t>
            </a:r>
            <a:endParaRPr lang="en-US" altLang="ja-JP" dirty="0"/>
          </a:p>
          <a:p>
            <a:r>
              <a:rPr lang="en-US" altLang="ja-JP" dirty="0"/>
              <a:t>	</a:t>
            </a:r>
            <a:r>
              <a:rPr lang="ja-JP" altLang="en-US" dirty="0"/>
              <a:t>サービス品質に拘る</a:t>
            </a:r>
            <a:endParaRPr lang="en-US" altLang="ja-JP" dirty="0"/>
          </a:p>
          <a:p>
            <a:r>
              <a:rPr lang="en-US" altLang="ja-JP" dirty="0"/>
              <a:t>	</a:t>
            </a:r>
            <a:r>
              <a:rPr lang="ja-JP" altLang="en-US" dirty="0"/>
              <a:t>顧客の期待感に答える</a:t>
            </a:r>
            <a:endParaRPr lang="en-US" altLang="ja-JP" dirty="0"/>
          </a:p>
          <a:p>
            <a:r>
              <a:rPr lang="en-US" altLang="ja-JP" dirty="0"/>
              <a:t>	</a:t>
            </a:r>
            <a:r>
              <a:rPr lang="ja-JP" altLang="en-US" dirty="0"/>
              <a:t>徹底した顧客主義（最終消費者）</a:t>
            </a:r>
          </a:p>
        </p:txBody>
      </p:sp>
      <p:sp>
        <p:nvSpPr>
          <p:cNvPr id="4" name="テキスト ボックス 3">
            <a:extLst>
              <a:ext uri="{FF2B5EF4-FFF2-40B4-BE49-F238E27FC236}">
                <a16:creationId xmlns:a16="http://schemas.microsoft.com/office/drawing/2014/main" id="{A05124BC-F694-422E-BDCB-54EBEBCCB35C}"/>
              </a:ext>
            </a:extLst>
          </p:cNvPr>
          <p:cNvSpPr txBox="1"/>
          <p:nvPr/>
        </p:nvSpPr>
        <p:spPr>
          <a:xfrm>
            <a:off x="1207998" y="3052075"/>
            <a:ext cx="7252434" cy="3231654"/>
          </a:xfrm>
          <a:prstGeom prst="rect">
            <a:avLst/>
          </a:prstGeom>
          <a:noFill/>
        </p:spPr>
        <p:txBody>
          <a:bodyPr wrap="square" rtlCol="0">
            <a:spAutoFit/>
          </a:bodyPr>
          <a:lstStyle/>
          <a:p>
            <a:r>
              <a:rPr lang="en-US" altLang="ja-JP" dirty="0"/>
              <a:t>10</a:t>
            </a:r>
            <a:r>
              <a:rPr lang="ja-JP" altLang="en-US" dirty="0"/>
              <a:t>個の</a:t>
            </a:r>
            <a:r>
              <a:rPr lang="en-US" altLang="ja-JP" sz="2400" b="1" dirty="0"/>
              <a:t>E</a:t>
            </a:r>
          </a:p>
          <a:p>
            <a:r>
              <a:rPr lang="en-US" altLang="ja-JP" sz="1350" dirty="0"/>
              <a:t>	</a:t>
            </a:r>
            <a:r>
              <a:rPr lang="en-US" altLang="ja-JP" dirty="0"/>
              <a:t>Empathy			</a:t>
            </a:r>
            <a:r>
              <a:rPr lang="ja-JP" altLang="en-US" dirty="0"/>
              <a:t>共感（感情移入）</a:t>
            </a:r>
            <a:endParaRPr lang="en-US" altLang="ja-JP" dirty="0"/>
          </a:p>
          <a:p>
            <a:r>
              <a:rPr lang="en-US" altLang="ja-JP" dirty="0"/>
              <a:t>	Excellence		</a:t>
            </a:r>
            <a:r>
              <a:rPr lang="ja-JP" altLang="en-US" dirty="0"/>
              <a:t>卓越（長所）</a:t>
            </a:r>
            <a:endParaRPr lang="en-US" altLang="ja-JP" dirty="0"/>
          </a:p>
          <a:p>
            <a:r>
              <a:rPr lang="en-US" altLang="ja-JP" dirty="0"/>
              <a:t>	Empowerment		</a:t>
            </a:r>
            <a:r>
              <a:rPr lang="ja-JP" altLang="en-US" dirty="0"/>
              <a:t>自由裁量権の増大</a:t>
            </a:r>
            <a:endParaRPr lang="en-US" altLang="ja-JP" dirty="0"/>
          </a:p>
          <a:p>
            <a:r>
              <a:rPr lang="en-US" altLang="ja-JP" dirty="0"/>
              <a:t>	Engagement		</a:t>
            </a:r>
            <a:r>
              <a:rPr lang="ja-JP" altLang="en-US" dirty="0"/>
              <a:t>約束（積極的な関与）</a:t>
            </a:r>
            <a:endParaRPr lang="en-US" altLang="ja-JP" dirty="0"/>
          </a:p>
          <a:p>
            <a:r>
              <a:rPr lang="en-US" altLang="ja-JP" dirty="0"/>
              <a:t>	Easy</a:t>
            </a:r>
            <a:r>
              <a:rPr lang="ja-JP" altLang="en-US" dirty="0"/>
              <a:t> </a:t>
            </a:r>
            <a:r>
              <a:rPr lang="en-US" altLang="ja-JP" dirty="0"/>
              <a:t>to do business with	</a:t>
            </a:r>
            <a:r>
              <a:rPr lang="ja-JP" altLang="en-US" dirty="0"/>
              <a:t>ビジネスをしやすくする</a:t>
            </a:r>
            <a:endParaRPr lang="en-US" altLang="ja-JP" dirty="0"/>
          </a:p>
          <a:p>
            <a:r>
              <a:rPr lang="en-US" altLang="ja-JP" dirty="0"/>
              <a:t>	Everyone			</a:t>
            </a:r>
            <a:r>
              <a:rPr lang="ja-JP" altLang="en-US" dirty="0"/>
              <a:t>誰でも</a:t>
            </a:r>
            <a:endParaRPr lang="en-US" altLang="ja-JP" dirty="0"/>
          </a:p>
          <a:p>
            <a:r>
              <a:rPr lang="en-US" altLang="ja-JP" dirty="0"/>
              <a:t>	Environment		</a:t>
            </a:r>
            <a:r>
              <a:rPr lang="ja-JP" altLang="en-US" dirty="0"/>
              <a:t>周囲の状況（環境）</a:t>
            </a:r>
            <a:endParaRPr lang="en-US" altLang="ja-JP" dirty="0"/>
          </a:p>
          <a:p>
            <a:r>
              <a:rPr lang="en-US" altLang="ja-JP" dirty="0"/>
              <a:t>	Experience		</a:t>
            </a:r>
            <a:r>
              <a:rPr lang="ja-JP" altLang="en-US" dirty="0"/>
              <a:t>体験、経験を通した知識</a:t>
            </a:r>
            <a:endParaRPr lang="en-US" altLang="ja-JP" dirty="0"/>
          </a:p>
          <a:p>
            <a:r>
              <a:rPr lang="en-US" altLang="ja-JP" dirty="0"/>
              <a:t>	Encouragement		</a:t>
            </a:r>
            <a:r>
              <a:rPr lang="ja-JP" altLang="en-US" dirty="0"/>
              <a:t>激励、促進、助長</a:t>
            </a:r>
            <a:endParaRPr lang="en-US" altLang="ja-JP" dirty="0"/>
          </a:p>
          <a:p>
            <a:r>
              <a:rPr lang="en-US" altLang="ja-JP" dirty="0"/>
              <a:t>	Effective			</a:t>
            </a:r>
            <a:r>
              <a:rPr lang="ja-JP" altLang="en-US" dirty="0"/>
              <a:t>効果的、印象的な（感銘を与える）</a:t>
            </a:r>
          </a:p>
        </p:txBody>
      </p:sp>
      <p:grpSp>
        <p:nvGrpSpPr>
          <p:cNvPr id="12" name="グループ化 11">
            <a:extLst>
              <a:ext uri="{FF2B5EF4-FFF2-40B4-BE49-F238E27FC236}">
                <a16:creationId xmlns:a16="http://schemas.microsoft.com/office/drawing/2014/main" id="{128DF121-B84E-4F85-9412-1AEED4304ACE}"/>
              </a:ext>
            </a:extLst>
          </p:cNvPr>
          <p:cNvGrpSpPr/>
          <p:nvPr/>
        </p:nvGrpSpPr>
        <p:grpSpPr>
          <a:xfrm>
            <a:off x="4925556" y="1298950"/>
            <a:ext cx="3462869" cy="1520222"/>
            <a:chOff x="6385302" y="821409"/>
            <a:chExt cx="4617159" cy="2026962"/>
          </a:xfrm>
        </p:grpSpPr>
        <p:sp>
          <p:nvSpPr>
            <p:cNvPr id="6" name="正方形/長方形 5">
              <a:extLst>
                <a:ext uri="{FF2B5EF4-FFF2-40B4-BE49-F238E27FC236}">
                  <a16:creationId xmlns:a16="http://schemas.microsoft.com/office/drawing/2014/main" id="{C6B5DDDD-1F33-449B-9FF8-2FB6C205478D}"/>
                </a:ext>
              </a:extLst>
            </p:cNvPr>
            <p:cNvSpPr/>
            <p:nvPr/>
          </p:nvSpPr>
          <p:spPr>
            <a:xfrm>
              <a:off x="6385302" y="1441342"/>
              <a:ext cx="1658318" cy="712922"/>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chemeClr val="bg1"/>
                  </a:solidFill>
                </a:rPr>
                <a:t>やる気のあるスタッフ</a:t>
              </a:r>
            </a:p>
          </p:txBody>
        </p:sp>
        <p:sp>
          <p:nvSpPr>
            <p:cNvPr id="7" name="正方形/長方形 6">
              <a:extLst>
                <a:ext uri="{FF2B5EF4-FFF2-40B4-BE49-F238E27FC236}">
                  <a16:creationId xmlns:a16="http://schemas.microsoft.com/office/drawing/2014/main" id="{5CD24A79-C5D8-4012-86B6-7ED1F8ADE550}"/>
                </a:ext>
              </a:extLst>
            </p:cNvPr>
            <p:cNvSpPr/>
            <p:nvPr/>
          </p:nvSpPr>
          <p:spPr>
            <a:xfrm>
              <a:off x="9513378" y="1422526"/>
              <a:ext cx="1489083" cy="712922"/>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chemeClr val="bg1"/>
                  </a:solidFill>
                </a:rPr>
                <a:t>満足する　　消費者</a:t>
              </a:r>
            </a:p>
          </p:txBody>
        </p:sp>
        <p:sp>
          <p:nvSpPr>
            <p:cNvPr id="8" name="矢印: 下カーブ 7">
              <a:extLst>
                <a:ext uri="{FF2B5EF4-FFF2-40B4-BE49-F238E27FC236}">
                  <a16:creationId xmlns:a16="http://schemas.microsoft.com/office/drawing/2014/main" id="{8D3E05FC-0CEA-457E-8CD9-73279053A580}"/>
                </a:ext>
              </a:extLst>
            </p:cNvPr>
            <p:cNvSpPr/>
            <p:nvPr/>
          </p:nvSpPr>
          <p:spPr>
            <a:xfrm>
              <a:off x="7214461" y="821409"/>
              <a:ext cx="3153905" cy="60111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9" name="矢印: 上カーブ 8">
              <a:extLst>
                <a:ext uri="{FF2B5EF4-FFF2-40B4-BE49-F238E27FC236}">
                  <a16:creationId xmlns:a16="http://schemas.microsoft.com/office/drawing/2014/main" id="{B9A4004E-E369-41D7-B93F-C589E101DCDF}"/>
                </a:ext>
              </a:extLst>
            </p:cNvPr>
            <p:cNvSpPr/>
            <p:nvPr/>
          </p:nvSpPr>
          <p:spPr>
            <a:xfrm flipH="1">
              <a:off x="7043980" y="2188578"/>
              <a:ext cx="3324386" cy="6597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0" name="テキスト ボックス 9">
              <a:extLst>
                <a:ext uri="{FF2B5EF4-FFF2-40B4-BE49-F238E27FC236}">
                  <a16:creationId xmlns:a16="http://schemas.microsoft.com/office/drawing/2014/main" id="{641622AC-B134-40F2-B0B5-006DFA6EAB33}"/>
                </a:ext>
              </a:extLst>
            </p:cNvPr>
            <p:cNvSpPr txBox="1"/>
            <p:nvPr/>
          </p:nvSpPr>
          <p:spPr>
            <a:xfrm>
              <a:off x="7747861" y="1030686"/>
              <a:ext cx="2014779" cy="400109"/>
            </a:xfrm>
            <a:prstGeom prst="rect">
              <a:avLst/>
            </a:prstGeom>
            <a:noFill/>
          </p:spPr>
          <p:txBody>
            <a:bodyPr wrap="square" rtlCol="0">
              <a:spAutoFit/>
            </a:bodyPr>
            <a:lstStyle/>
            <a:p>
              <a:r>
                <a:rPr lang="ja-JP" altLang="en-US" sz="1350" b="1" dirty="0">
                  <a:solidFill>
                    <a:srgbClr val="002060"/>
                  </a:solidFill>
                </a:rPr>
                <a:t>より良いサービス</a:t>
              </a:r>
            </a:p>
          </p:txBody>
        </p:sp>
        <p:sp>
          <p:nvSpPr>
            <p:cNvPr id="11" name="テキスト ボックス 10">
              <a:extLst>
                <a:ext uri="{FF2B5EF4-FFF2-40B4-BE49-F238E27FC236}">
                  <a16:creationId xmlns:a16="http://schemas.microsoft.com/office/drawing/2014/main" id="{64A588BF-C609-4244-98D1-D28DF451ABB8}"/>
                </a:ext>
              </a:extLst>
            </p:cNvPr>
            <p:cNvSpPr txBox="1"/>
            <p:nvPr/>
          </p:nvSpPr>
          <p:spPr>
            <a:xfrm>
              <a:off x="7368153" y="2271226"/>
              <a:ext cx="2774197" cy="400109"/>
            </a:xfrm>
            <a:prstGeom prst="rect">
              <a:avLst/>
            </a:prstGeom>
            <a:noFill/>
          </p:spPr>
          <p:txBody>
            <a:bodyPr wrap="square" rtlCol="0">
              <a:spAutoFit/>
            </a:bodyPr>
            <a:lstStyle/>
            <a:p>
              <a:pPr algn="ctr"/>
              <a:r>
                <a:rPr lang="ja-JP" altLang="en-US" sz="1350" b="1" dirty="0">
                  <a:solidFill>
                    <a:srgbClr val="002060"/>
                  </a:solidFill>
                </a:rPr>
                <a:t>良いフィードバック</a:t>
              </a:r>
            </a:p>
          </p:txBody>
        </p:sp>
      </p:grpSp>
      <p:sp>
        <p:nvSpPr>
          <p:cNvPr id="5" name="スライド番号プレースホルダー 4">
            <a:extLst>
              <a:ext uri="{FF2B5EF4-FFF2-40B4-BE49-F238E27FC236}">
                <a16:creationId xmlns:a16="http://schemas.microsoft.com/office/drawing/2014/main" id="{3493BA1E-4F35-4A49-8F05-3481951A877B}"/>
              </a:ext>
            </a:extLst>
          </p:cNvPr>
          <p:cNvSpPr>
            <a:spLocks noGrp="1"/>
          </p:cNvSpPr>
          <p:nvPr>
            <p:ph type="sldNum" sz="quarter" idx="12"/>
          </p:nvPr>
        </p:nvSpPr>
        <p:spPr/>
        <p:txBody>
          <a:bodyPr/>
          <a:lstStyle/>
          <a:p>
            <a:fld id="{1E1DC047-088E-438F-B077-FCC6D2EF2EB8}" type="slidenum">
              <a:rPr kumimoji="1" lang="ja-JP" altLang="en-US" smtClean="0"/>
              <a:t>11</a:t>
            </a:fld>
            <a:endParaRPr kumimoji="1" lang="ja-JP" altLang="en-US"/>
          </a:p>
        </p:txBody>
      </p:sp>
      <p:pic>
        <p:nvPicPr>
          <p:cNvPr id="13" name="Picture 2">
            <a:extLst>
              <a:ext uri="{FF2B5EF4-FFF2-40B4-BE49-F238E27FC236}">
                <a16:creationId xmlns:a16="http://schemas.microsoft.com/office/drawing/2014/main" id="{BA97634C-186E-487E-89E3-DEA9CD1604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820" y="212255"/>
            <a:ext cx="1033062" cy="1033062"/>
          </a:xfrm>
          <a:prstGeom prst="rect">
            <a:avLst/>
          </a:prstGeom>
        </p:spPr>
      </p:pic>
    </p:spTree>
    <p:extLst>
      <p:ext uri="{BB962C8B-B14F-4D97-AF65-F5344CB8AC3E}">
        <p14:creationId xmlns:p14="http://schemas.microsoft.com/office/powerpoint/2010/main" val="405150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9EE5AE-F404-4BBD-A730-DC4D808E4EDB}"/>
              </a:ext>
            </a:extLst>
          </p:cNvPr>
          <p:cNvSpPr>
            <a:spLocks noGrp="1"/>
          </p:cNvSpPr>
          <p:nvPr>
            <p:ph type="title"/>
          </p:nvPr>
        </p:nvSpPr>
        <p:spPr>
          <a:xfrm>
            <a:off x="628650" y="1131095"/>
            <a:ext cx="7886700" cy="555648"/>
          </a:xfrm>
        </p:spPr>
        <p:txBody>
          <a:bodyPr>
            <a:noAutofit/>
          </a:bodyPr>
          <a:lstStyle/>
          <a:p>
            <a:r>
              <a:rPr lang="en-US" altLang="ja-JP" sz="3200" dirty="0"/>
              <a:t>IT</a:t>
            </a:r>
            <a:r>
              <a:rPr lang="ja-JP" altLang="en-US" sz="3200" dirty="0"/>
              <a:t>サービス・マネジメント</a:t>
            </a:r>
          </a:p>
        </p:txBody>
      </p:sp>
      <p:sp>
        <p:nvSpPr>
          <p:cNvPr id="3" name="テキスト ボックス 2">
            <a:extLst>
              <a:ext uri="{FF2B5EF4-FFF2-40B4-BE49-F238E27FC236}">
                <a16:creationId xmlns:a16="http://schemas.microsoft.com/office/drawing/2014/main" id="{5909A42E-3513-426A-B205-E9288C32863E}"/>
              </a:ext>
            </a:extLst>
          </p:cNvPr>
          <p:cNvSpPr txBox="1"/>
          <p:nvPr/>
        </p:nvSpPr>
        <p:spPr>
          <a:xfrm>
            <a:off x="1143000" y="1947998"/>
            <a:ext cx="6648995" cy="369332"/>
          </a:xfrm>
          <a:prstGeom prst="rect">
            <a:avLst/>
          </a:prstGeom>
          <a:noFill/>
        </p:spPr>
        <p:txBody>
          <a:bodyPr wrap="square" rtlCol="0">
            <a:spAutoFit/>
          </a:bodyPr>
          <a:lstStyle/>
          <a:p>
            <a:r>
              <a:rPr lang="ja-JP" altLang="en-US" dirty="0"/>
              <a:t>企業活動に占める</a:t>
            </a:r>
            <a:r>
              <a:rPr lang="en-US" altLang="ja-JP" dirty="0"/>
              <a:t>IT</a:t>
            </a:r>
            <a:r>
              <a:rPr lang="ja-JP" altLang="en-US" dirty="0"/>
              <a:t>依存度の増加</a:t>
            </a:r>
          </a:p>
        </p:txBody>
      </p:sp>
      <p:sp>
        <p:nvSpPr>
          <p:cNvPr id="4" name="テキスト ボックス 3">
            <a:extLst>
              <a:ext uri="{FF2B5EF4-FFF2-40B4-BE49-F238E27FC236}">
                <a16:creationId xmlns:a16="http://schemas.microsoft.com/office/drawing/2014/main" id="{C4C96C65-4E82-483D-91D2-211D244A570C}"/>
              </a:ext>
            </a:extLst>
          </p:cNvPr>
          <p:cNvSpPr txBox="1"/>
          <p:nvPr/>
        </p:nvSpPr>
        <p:spPr>
          <a:xfrm>
            <a:off x="1162450" y="2488627"/>
            <a:ext cx="7272807" cy="646331"/>
          </a:xfrm>
          <a:prstGeom prst="rect">
            <a:avLst/>
          </a:prstGeom>
          <a:noFill/>
        </p:spPr>
        <p:txBody>
          <a:bodyPr wrap="square" rtlCol="0">
            <a:spAutoFit/>
          </a:bodyPr>
          <a:lstStyle/>
          <a:p>
            <a:r>
              <a:rPr lang="ja-JP" altLang="en-US" dirty="0"/>
              <a:t>ビジネス・スタイルの変革</a:t>
            </a:r>
            <a:endParaRPr lang="en-US" altLang="ja-JP" dirty="0"/>
          </a:p>
          <a:p>
            <a:r>
              <a:rPr lang="en-US" altLang="ja-JP" dirty="0"/>
              <a:t>IT</a:t>
            </a:r>
            <a:r>
              <a:rPr lang="ja-JP" altLang="en-US" dirty="0"/>
              <a:t>技術の急激な発達・発展と利用コストの急激な低下（ユーティリティー化）</a:t>
            </a:r>
          </a:p>
        </p:txBody>
      </p:sp>
      <p:grpSp>
        <p:nvGrpSpPr>
          <p:cNvPr id="11" name="グループ化 10">
            <a:extLst>
              <a:ext uri="{FF2B5EF4-FFF2-40B4-BE49-F238E27FC236}">
                <a16:creationId xmlns:a16="http://schemas.microsoft.com/office/drawing/2014/main" id="{618FCB40-8954-417F-B948-B1BACAF34081}"/>
              </a:ext>
            </a:extLst>
          </p:cNvPr>
          <p:cNvGrpSpPr/>
          <p:nvPr/>
        </p:nvGrpSpPr>
        <p:grpSpPr>
          <a:xfrm>
            <a:off x="1247503" y="3306560"/>
            <a:ext cx="6648994" cy="2416729"/>
            <a:chOff x="1970315" y="3302725"/>
            <a:chExt cx="7504611" cy="2431869"/>
          </a:xfrm>
        </p:grpSpPr>
        <p:sp>
          <p:nvSpPr>
            <p:cNvPr id="5" name="楕円 4">
              <a:extLst>
                <a:ext uri="{FF2B5EF4-FFF2-40B4-BE49-F238E27FC236}">
                  <a16:creationId xmlns:a16="http://schemas.microsoft.com/office/drawing/2014/main" id="{1A3C77EA-691D-43EE-A939-5A7ECD46B4B4}"/>
                </a:ext>
              </a:extLst>
            </p:cNvPr>
            <p:cNvSpPr/>
            <p:nvPr/>
          </p:nvSpPr>
          <p:spPr>
            <a:xfrm>
              <a:off x="5878286" y="3853543"/>
              <a:ext cx="3596640" cy="1402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IT</a:t>
              </a:r>
              <a:r>
                <a:rPr lang="ja-JP" altLang="en-US" sz="2000" b="1" dirty="0"/>
                <a:t>技術</a:t>
              </a:r>
            </a:p>
          </p:txBody>
        </p:sp>
        <p:sp>
          <p:nvSpPr>
            <p:cNvPr id="6" name="楕円 5">
              <a:extLst>
                <a:ext uri="{FF2B5EF4-FFF2-40B4-BE49-F238E27FC236}">
                  <a16:creationId xmlns:a16="http://schemas.microsoft.com/office/drawing/2014/main" id="{F0DD5D6B-0DAC-4767-8CF0-41502DFE1008}"/>
                </a:ext>
              </a:extLst>
            </p:cNvPr>
            <p:cNvSpPr/>
            <p:nvPr/>
          </p:nvSpPr>
          <p:spPr>
            <a:xfrm>
              <a:off x="1970315" y="3853543"/>
              <a:ext cx="3596640" cy="1402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ビジネススタイル</a:t>
              </a:r>
            </a:p>
          </p:txBody>
        </p:sp>
        <p:pic>
          <p:nvPicPr>
            <p:cNvPr id="10" name="グラフィックス 9" descr="繰り返し">
              <a:extLst>
                <a:ext uri="{FF2B5EF4-FFF2-40B4-BE49-F238E27FC236}">
                  <a16:creationId xmlns:a16="http://schemas.microsoft.com/office/drawing/2014/main" id="{E4179137-491C-46E2-A61F-B671CC8A6E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20000">
              <a:off x="4474028" y="3302725"/>
              <a:ext cx="2431869" cy="2431869"/>
            </a:xfrm>
            <a:prstGeom prst="rect">
              <a:avLst/>
            </a:prstGeom>
          </p:spPr>
        </p:pic>
      </p:grpSp>
    </p:spTree>
    <p:extLst>
      <p:ext uri="{BB962C8B-B14F-4D97-AF65-F5344CB8AC3E}">
        <p14:creationId xmlns:p14="http://schemas.microsoft.com/office/powerpoint/2010/main" val="22209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4040F-738C-43C3-9614-0D23D3EEFC7D}"/>
              </a:ext>
            </a:extLst>
          </p:cNvPr>
          <p:cNvSpPr>
            <a:spLocks noGrp="1"/>
          </p:cNvSpPr>
          <p:nvPr>
            <p:ph type="title"/>
          </p:nvPr>
        </p:nvSpPr>
        <p:spPr>
          <a:xfrm>
            <a:off x="628650" y="543360"/>
            <a:ext cx="7886700" cy="470739"/>
          </a:xfrm>
        </p:spPr>
        <p:txBody>
          <a:bodyPr>
            <a:noAutofit/>
          </a:bodyPr>
          <a:lstStyle/>
          <a:p>
            <a:r>
              <a:rPr lang="en-US" altLang="ja-JP" sz="3200" dirty="0"/>
              <a:t>IT</a:t>
            </a:r>
            <a:r>
              <a:rPr lang="ja-JP" altLang="en-US" sz="3200" dirty="0"/>
              <a:t>サービスの特徴（真実の瞬間：</a:t>
            </a:r>
            <a:r>
              <a:rPr lang="en-US" altLang="ja-JP" sz="3200" dirty="0"/>
              <a:t>MOT</a:t>
            </a:r>
            <a:r>
              <a:rPr lang="ja-JP" altLang="en-US" sz="3200" dirty="0"/>
              <a:t>）</a:t>
            </a:r>
          </a:p>
        </p:txBody>
      </p:sp>
      <p:sp>
        <p:nvSpPr>
          <p:cNvPr id="3" name="テキスト ボックス 2">
            <a:extLst>
              <a:ext uri="{FF2B5EF4-FFF2-40B4-BE49-F238E27FC236}">
                <a16:creationId xmlns:a16="http://schemas.microsoft.com/office/drawing/2014/main" id="{7E280C6C-9E15-4C6D-A13F-34BB0E36E122}"/>
              </a:ext>
            </a:extLst>
          </p:cNvPr>
          <p:cNvSpPr txBox="1"/>
          <p:nvPr/>
        </p:nvSpPr>
        <p:spPr>
          <a:xfrm>
            <a:off x="628650" y="1244550"/>
            <a:ext cx="7759774" cy="2554545"/>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000" dirty="0"/>
              <a:t>サービスを提供している時間が、極めて長く、基本的には途切れがない。</a:t>
            </a:r>
            <a:endParaRPr lang="en-US" altLang="ja-JP" sz="2000" dirty="0"/>
          </a:p>
          <a:p>
            <a:pPr marL="342900" indent="-342900">
              <a:buFont typeface="Wingdings" panose="05000000000000000000" pitchFamily="2" charset="2"/>
              <a:buChar char="Ø"/>
            </a:pPr>
            <a:r>
              <a:rPr lang="ja-JP" altLang="en-US" sz="2000" dirty="0"/>
              <a:t>時々刻々目の前で起こる状況が変化する</a:t>
            </a:r>
            <a:endParaRPr lang="en-US" altLang="ja-JP" sz="2000" dirty="0"/>
          </a:p>
          <a:p>
            <a:pPr marL="342900" indent="-342900">
              <a:buFont typeface="Wingdings" panose="05000000000000000000" pitchFamily="2" charset="2"/>
              <a:buChar char="Ø"/>
            </a:pPr>
            <a:r>
              <a:rPr lang="ja-JP" altLang="en-US" sz="2000" dirty="0"/>
              <a:t>顧客が不特定多数で多様化しているが、一部常連客もいる</a:t>
            </a:r>
            <a:endParaRPr lang="en-US" altLang="ja-JP" sz="2000" dirty="0"/>
          </a:p>
          <a:p>
            <a:pPr marL="342900" indent="-342900">
              <a:buFont typeface="Wingdings" panose="05000000000000000000" pitchFamily="2" charset="2"/>
              <a:buChar char="Ø"/>
            </a:pPr>
            <a:r>
              <a:rPr lang="ja-JP" altLang="en-US" sz="2000" dirty="0"/>
              <a:t>廉価から高級まで多様な同業者が存在し、かつ競争が激しい</a:t>
            </a:r>
            <a:endParaRPr lang="en-US" altLang="ja-JP" sz="2000" dirty="0"/>
          </a:p>
          <a:p>
            <a:pPr marL="342900" indent="-342900">
              <a:buFont typeface="Wingdings" panose="05000000000000000000" pitchFamily="2" charset="2"/>
              <a:buChar char="Ø"/>
            </a:pPr>
            <a:r>
              <a:rPr lang="ja-JP" altLang="en-US" sz="2000" dirty="0"/>
              <a:t>直接顧客と接する現場の評価が企業業績に強く影響を及ぼす</a:t>
            </a:r>
            <a:endParaRPr lang="en-US" altLang="ja-JP" sz="2000" dirty="0"/>
          </a:p>
          <a:p>
            <a:pPr marL="342900" indent="-342900">
              <a:buFont typeface="Wingdings" panose="05000000000000000000" pitchFamily="2" charset="2"/>
              <a:buChar char="Ø"/>
            </a:pPr>
            <a:r>
              <a:rPr lang="ja-JP" altLang="en-US" sz="2000" dirty="0"/>
              <a:t>サービスは消費される瞬間に生産されるモノであり、あらかじめ品質を作りこめない</a:t>
            </a:r>
          </a:p>
        </p:txBody>
      </p:sp>
      <p:sp>
        <p:nvSpPr>
          <p:cNvPr id="4" name="テキスト ボックス 3">
            <a:extLst>
              <a:ext uri="{FF2B5EF4-FFF2-40B4-BE49-F238E27FC236}">
                <a16:creationId xmlns:a16="http://schemas.microsoft.com/office/drawing/2014/main" id="{7EF068BF-C510-447E-AB35-B589B4E8B7C7}"/>
              </a:ext>
            </a:extLst>
          </p:cNvPr>
          <p:cNvSpPr txBox="1"/>
          <p:nvPr/>
        </p:nvSpPr>
        <p:spPr>
          <a:xfrm>
            <a:off x="971600" y="4509120"/>
            <a:ext cx="7128792" cy="338554"/>
          </a:xfrm>
          <a:prstGeom prst="rect">
            <a:avLst/>
          </a:prstGeom>
          <a:noFill/>
        </p:spPr>
        <p:txBody>
          <a:bodyPr wrap="square" rtlCol="0">
            <a:spAutoFit/>
          </a:bodyPr>
          <a:lstStyle/>
          <a:p>
            <a:r>
              <a:rPr lang="ja-JP" altLang="en-US" sz="1600" dirty="0">
                <a:solidFill>
                  <a:srgbClr val="FF0000"/>
                </a:solidFill>
              </a:rPr>
              <a:t>サービス担当者のモチベーション、機敏性、対応能力などが重要な要素になる。</a:t>
            </a:r>
            <a:endParaRPr lang="en-US" altLang="ja-JP" sz="1600" dirty="0">
              <a:solidFill>
                <a:srgbClr val="FF0000"/>
              </a:solidFill>
            </a:endParaRPr>
          </a:p>
        </p:txBody>
      </p:sp>
    </p:spTree>
    <p:extLst>
      <p:ext uri="{BB962C8B-B14F-4D97-AF65-F5344CB8AC3E}">
        <p14:creationId xmlns:p14="http://schemas.microsoft.com/office/powerpoint/2010/main" val="9549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7E1C61-5495-431D-AC75-D189C382F8C4}"/>
              </a:ext>
            </a:extLst>
          </p:cNvPr>
          <p:cNvSpPr>
            <a:spLocks noGrp="1"/>
          </p:cNvSpPr>
          <p:nvPr>
            <p:ph type="title"/>
          </p:nvPr>
        </p:nvSpPr>
        <p:spPr>
          <a:xfrm>
            <a:off x="539552" y="476672"/>
            <a:ext cx="7886700" cy="431551"/>
          </a:xfrm>
        </p:spPr>
        <p:txBody>
          <a:bodyPr>
            <a:noAutofit/>
          </a:bodyPr>
          <a:lstStyle/>
          <a:p>
            <a:r>
              <a:rPr lang="en-US" altLang="ja-JP" sz="3200" dirty="0"/>
              <a:t>IT</a:t>
            </a:r>
            <a:r>
              <a:rPr lang="ja-JP" altLang="en-US" sz="3200" dirty="0"/>
              <a:t>サービスを提供するうえでの課題</a:t>
            </a:r>
          </a:p>
        </p:txBody>
      </p:sp>
      <p:sp>
        <p:nvSpPr>
          <p:cNvPr id="3" name="テキスト ボックス 2">
            <a:extLst>
              <a:ext uri="{FF2B5EF4-FFF2-40B4-BE49-F238E27FC236}">
                <a16:creationId xmlns:a16="http://schemas.microsoft.com/office/drawing/2014/main" id="{11D1C235-4EB6-4873-AC59-3F9F5AF5D82F}"/>
              </a:ext>
            </a:extLst>
          </p:cNvPr>
          <p:cNvSpPr txBox="1"/>
          <p:nvPr/>
        </p:nvSpPr>
        <p:spPr>
          <a:xfrm>
            <a:off x="918506" y="1196752"/>
            <a:ext cx="7886700" cy="4247317"/>
          </a:xfrm>
          <a:prstGeom prst="rect">
            <a:avLst/>
          </a:prstGeom>
          <a:noFill/>
        </p:spPr>
        <p:txBody>
          <a:bodyPr wrap="square" rtlCol="0">
            <a:spAutoFit/>
          </a:bodyPr>
          <a:lstStyle/>
          <a:p>
            <a:r>
              <a:rPr lang="ja-JP" altLang="en-US" dirty="0"/>
              <a:t>対外的な課題：イノベーション推進力、スピード</a:t>
            </a:r>
            <a:endParaRPr lang="en-US" altLang="ja-JP" dirty="0"/>
          </a:p>
          <a:p>
            <a:pPr marL="671513" lvl="1" indent="-214313">
              <a:buFont typeface="Wingdings" panose="05000000000000000000" pitchFamily="2" charset="2"/>
              <a:buChar char="p"/>
            </a:pPr>
            <a:r>
              <a:rPr lang="ja-JP" altLang="en-US" dirty="0"/>
              <a:t>稼働信頼性</a:t>
            </a:r>
            <a:endParaRPr lang="en-US" altLang="ja-JP" dirty="0"/>
          </a:p>
          <a:p>
            <a:pPr marL="671513" lvl="1" indent="-214313">
              <a:buFont typeface="Wingdings" panose="05000000000000000000" pitchFamily="2" charset="2"/>
              <a:buChar char="p"/>
            </a:pPr>
            <a:r>
              <a:rPr lang="ja-JP" altLang="en-US" dirty="0"/>
              <a:t>機密信頼性</a:t>
            </a:r>
            <a:endParaRPr lang="en-US" altLang="ja-JP" dirty="0"/>
          </a:p>
          <a:p>
            <a:pPr marL="671513" lvl="1" indent="-214313">
              <a:buFont typeface="Wingdings" panose="05000000000000000000" pitchFamily="2" charset="2"/>
              <a:buChar char="p"/>
            </a:pPr>
            <a:r>
              <a:rPr lang="ja-JP" altLang="en-US" dirty="0"/>
              <a:t>情報透明性</a:t>
            </a:r>
            <a:endParaRPr lang="en-US" altLang="ja-JP" dirty="0"/>
          </a:p>
          <a:p>
            <a:pPr marL="671513" lvl="1" indent="-214313">
              <a:buFont typeface="Wingdings" panose="05000000000000000000" pitchFamily="2" charset="2"/>
              <a:buChar char="p"/>
            </a:pPr>
            <a:r>
              <a:rPr lang="ja-JP" altLang="en-US" dirty="0"/>
              <a:t>顧客満足度</a:t>
            </a:r>
            <a:endParaRPr lang="en-US" altLang="ja-JP" dirty="0"/>
          </a:p>
          <a:p>
            <a:pPr marL="671513" lvl="1" indent="-214313">
              <a:buFont typeface="Wingdings" panose="05000000000000000000" pitchFamily="2" charset="2"/>
              <a:buChar char="p"/>
            </a:pPr>
            <a:r>
              <a:rPr lang="ja-JP" altLang="en-US" dirty="0"/>
              <a:t>価格適合性</a:t>
            </a:r>
            <a:r>
              <a:rPr lang="en-US" altLang="ja-JP" dirty="0"/>
              <a:t>	</a:t>
            </a:r>
          </a:p>
          <a:p>
            <a:pPr marL="671513" lvl="1" indent="-214313">
              <a:buFont typeface="Wingdings" panose="05000000000000000000" pitchFamily="2" charset="2"/>
              <a:buChar char="p"/>
            </a:pPr>
            <a:r>
              <a:rPr lang="ja-JP" altLang="en-US" dirty="0"/>
              <a:t>提案力</a:t>
            </a:r>
            <a:endParaRPr lang="en-US" altLang="ja-JP" dirty="0"/>
          </a:p>
          <a:p>
            <a:pPr marL="214313" indent="-214313">
              <a:buFont typeface="Wingdings" panose="05000000000000000000" pitchFamily="2" charset="2"/>
              <a:buChar char="p"/>
            </a:pPr>
            <a:endParaRPr lang="en-US" altLang="ja-JP" dirty="0"/>
          </a:p>
          <a:p>
            <a:pPr marL="214313" indent="-214313">
              <a:buFont typeface="Wingdings" panose="05000000000000000000" pitchFamily="2" charset="2"/>
              <a:buChar char="p"/>
            </a:pPr>
            <a:endParaRPr lang="en-US" altLang="ja-JP" dirty="0"/>
          </a:p>
          <a:p>
            <a:r>
              <a:rPr lang="en-US" altLang="ja-JP" dirty="0"/>
              <a:t>			</a:t>
            </a:r>
            <a:r>
              <a:rPr lang="ja-JP" altLang="en-US" dirty="0"/>
              <a:t>対内的な課題：リスクマネジメント</a:t>
            </a:r>
            <a:endParaRPr lang="en-US" altLang="ja-JP" dirty="0"/>
          </a:p>
          <a:p>
            <a:pPr marL="3414713" lvl="7" indent="-214313">
              <a:buFont typeface="Wingdings" panose="05000000000000000000" pitchFamily="2" charset="2"/>
              <a:buChar char="n"/>
            </a:pPr>
            <a:r>
              <a:rPr lang="ja-JP" altLang="en-US" dirty="0"/>
              <a:t>プロセスの標準化（安定したプロセス）</a:t>
            </a:r>
            <a:endParaRPr lang="en-US" altLang="ja-JP" dirty="0"/>
          </a:p>
          <a:p>
            <a:pPr marL="3414713" lvl="7" indent="-214313">
              <a:buFont typeface="Wingdings" panose="05000000000000000000" pitchFamily="2" charset="2"/>
              <a:buChar char="n"/>
            </a:pPr>
            <a:r>
              <a:rPr lang="ja-JP" altLang="en-US" dirty="0"/>
              <a:t>淀みないプロセスフロー（流水化した流れ）</a:t>
            </a:r>
            <a:endParaRPr lang="en-US" altLang="ja-JP" dirty="0"/>
          </a:p>
          <a:p>
            <a:pPr marL="3414713" lvl="7" indent="-214313">
              <a:buFont typeface="Wingdings" panose="05000000000000000000" pitchFamily="2" charset="2"/>
              <a:buChar char="n"/>
            </a:pPr>
            <a:r>
              <a:rPr lang="ja-JP" altLang="en-US" dirty="0"/>
              <a:t>可用性（適応力、柔軟性）</a:t>
            </a:r>
            <a:endParaRPr lang="en-US" altLang="ja-JP" dirty="0"/>
          </a:p>
          <a:p>
            <a:pPr marL="3414713" lvl="7" indent="-214313">
              <a:buFont typeface="Wingdings" panose="05000000000000000000" pitchFamily="2" charset="2"/>
              <a:buChar char="n"/>
            </a:pPr>
            <a:r>
              <a:rPr lang="ja-JP" altLang="en-US" dirty="0"/>
              <a:t>コスト可視性（見える化）</a:t>
            </a:r>
            <a:endParaRPr lang="en-US" altLang="ja-JP" dirty="0"/>
          </a:p>
          <a:p>
            <a:pPr marL="3414713" lvl="7" indent="-214313">
              <a:buFont typeface="Wingdings" panose="05000000000000000000" pitchFamily="2" charset="2"/>
              <a:buChar char="n"/>
            </a:pPr>
            <a:r>
              <a:rPr lang="ja-JP" altLang="en-US" dirty="0"/>
              <a:t>事業の継続性（機敏性、機動力）</a:t>
            </a:r>
            <a:endParaRPr lang="en-US" altLang="ja-JP" dirty="0"/>
          </a:p>
        </p:txBody>
      </p:sp>
    </p:spTree>
    <p:extLst>
      <p:ext uri="{BB962C8B-B14F-4D97-AF65-F5344CB8AC3E}">
        <p14:creationId xmlns:p14="http://schemas.microsoft.com/office/powerpoint/2010/main" val="3105399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a:extLst>
              <a:ext uri="{FF2B5EF4-FFF2-40B4-BE49-F238E27FC236}">
                <a16:creationId xmlns:a16="http://schemas.microsoft.com/office/drawing/2014/main" id="{15CA47AC-F1DB-4DC9-89CA-E90ACCC1B940}"/>
              </a:ext>
            </a:extLst>
          </p:cNvPr>
          <p:cNvGraphicFramePr/>
          <p:nvPr>
            <p:extLst/>
          </p:nvPr>
        </p:nvGraphicFramePr>
        <p:xfrm>
          <a:off x="-119448" y="1511798"/>
          <a:ext cx="812662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a:extLst>
              <a:ext uri="{FF2B5EF4-FFF2-40B4-BE49-F238E27FC236}">
                <a16:creationId xmlns:a16="http://schemas.microsoft.com/office/drawing/2014/main" id="{551C2558-E022-408F-8AAD-9A868150E4B7}"/>
              </a:ext>
            </a:extLst>
          </p:cNvPr>
          <p:cNvSpPr txBox="1"/>
          <p:nvPr/>
        </p:nvSpPr>
        <p:spPr>
          <a:xfrm>
            <a:off x="1887922" y="2650690"/>
            <a:ext cx="6119257" cy="276999"/>
          </a:xfrm>
          <a:prstGeom prst="rect">
            <a:avLst/>
          </a:prstGeom>
          <a:noFill/>
        </p:spPr>
        <p:txBody>
          <a:bodyPr wrap="square" rtlCol="0">
            <a:spAutoFit/>
          </a:bodyPr>
          <a:lstStyle/>
          <a:p>
            <a:r>
              <a:rPr lang="ja-JP" altLang="en-US" sz="1200" dirty="0"/>
              <a:t>ビジネス・プロセスのスピードを上げて競争力を生むビジネス戦略</a:t>
            </a:r>
          </a:p>
        </p:txBody>
      </p:sp>
      <p:sp>
        <p:nvSpPr>
          <p:cNvPr id="4" name="テキスト ボックス 3">
            <a:extLst>
              <a:ext uri="{FF2B5EF4-FFF2-40B4-BE49-F238E27FC236}">
                <a16:creationId xmlns:a16="http://schemas.microsoft.com/office/drawing/2014/main" id="{6F54D59E-E706-485B-87AB-00623271DDBB}"/>
              </a:ext>
            </a:extLst>
          </p:cNvPr>
          <p:cNvSpPr txBox="1"/>
          <p:nvPr/>
        </p:nvSpPr>
        <p:spPr>
          <a:xfrm>
            <a:off x="1887922" y="4123195"/>
            <a:ext cx="6004901" cy="276999"/>
          </a:xfrm>
          <a:prstGeom prst="rect">
            <a:avLst/>
          </a:prstGeom>
          <a:noFill/>
        </p:spPr>
        <p:txBody>
          <a:bodyPr wrap="square" rtlCol="0">
            <a:spAutoFit/>
          </a:bodyPr>
          <a:lstStyle/>
          <a:p>
            <a:r>
              <a:rPr lang="ja-JP" altLang="en-US" sz="1200" dirty="0"/>
              <a:t>今まで世の中にないイノベーティブな商品</a:t>
            </a:r>
            <a:r>
              <a:rPr lang="en-US" altLang="ja-JP" sz="1200" dirty="0"/>
              <a:t>/</a:t>
            </a:r>
            <a:r>
              <a:rPr lang="ja-JP" altLang="en-US" sz="1200" dirty="0"/>
              <a:t>サービスを作り競争力を生むビジネス戦略</a:t>
            </a:r>
          </a:p>
        </p:txBody>
      </p:sp>
      <p:sp>
        <p:nvSpPr>
          <p:cNvPr id="5" name="テキスト ボックス 4">
            <a:extLst>
              <a:ext uri="{FF2B5EF4-FFF2-40B4-BE49-F238E27FC236}">
                <a16:creationId xmlns:a16="http://schemas.microsoft.com/office/drawing/2014/main" id="{E55CDEB1-3D67-4878-A2F0-28B04F781695}"/>
              </a:ext>
            </a:extLst>
          </p:cNvPr>
          <p:cNvSpPr txBox="1"/>
          <p:nvPr/>
        </p:nvSpPr>
        <p:spPr>
          <a:xfrm>
            <a:off x="1844673" y="5562169"/>
            <a:ext cx="6162506" cy="461665"/>
          </a:xfrm>
          <a:prstGeom prst="rect">
            <a:avLst/>
          </a:prstGeom>
          <a:noFill/>
        </p:spPr>
        <p:txBody>
          <a:bodyPr wrap="square" rtlCol="0">
            <a:spAutoFit/>
          </a:bodyPr>
          <a:lstStyle/>
          <a:p>
            <a:r>
              <a:rPr lang="ja-JP" altLang="en-US" sz="1200" dirty="0"/>
              <a:t>究極のデジタル化で、上記二種の要素を複合してあらゆる製品、サービスを組み合わせられるサービスを作り出して圧倒的な競争力を生むビジネス戦略</a:t>
            </a:r>
          </a:p>
        </p:txBody>
      </p:sp>
      <p:sp>
        <p:nvSpPr>
          <p:cNvPr id="6" name="テキスト ボックス 5">
            <a:extLst>
              <a:ext uri="{FF2B5EF4-FFF2-40B4-BE49-F238E27FC236}">
                <a16:creationId xmlns:a16="http://schemas.microsoft.com/office/drawing/2014/main" id="{4A873CE6-E750-4B62-B41A-2CA39905D455}"/>
              </a:ext>
            </a:extLst>
          </p:cNvPr>
          <p:cNvSpPr txBox="1"/>
          <p:nvPr/>
        </p:nvSpPr>
        <p:spPr>
          <a:xfrm>
            <a:off x="755575" y="544713"/>
            <a:ext cx="7137247" cy="584775"/>
          </a:xfrm>
          <a:prstGeom prst="rect">
            <a:avLst/>
          </a:prstGeom>
          <a:noFill/>
        </p:spPr>
        <p:txBody>
          <a:bodyPr wrap="square" rtlCol="0">
            <a:spAutoFit/>
          </a:bodyPr>
          <a:lstStyle/>
          <a:p>
            <a:r>
              <a:rPr lang="ja-JP" altLang="en-US" sz="3200" dirty="0"/>
              <a:t>デジタルトランスフォーメーションの型</a:t>
            </a:r>
          </a:p>
        </p:txBody>
      </p:sp>
      <p:sp>
        <p:nvSpPr>
          <p:cNvPr id="8" name="正方形/長方形 7">
            <a:extLst>
              <a:ext uri="{FF2B5EF4-FFF2-40B4-BE49-F238E27FC236}">
                <a16:creationId xmlns:a16="http://schemas.microsoft.com/office/drawing/2014/main" id="{307A60BD-4637-4267-98F9-3797E24F5037}"/>
              </a:ext>
            </a:extLst>
          </p:cNvPr>
          <p:cNvSpPr/>
          <p:nvPr/>
        </p:nvSpPr>
        <p:spPr>
          <a:xfrm>
            <a:off x="3204318" y="4860217"/>
            <a:ext cx="2438488" cy="300082"/>
          </a:xfrm>
          <a:prstGeom prst="rect">
            <a:avLst/>
          </a:prstGeom>
        </p:spPr>
        <p:txBody>
          <a:bodyPr wrap="none">
            <a:spAutoFit/>
          </a:bodyPr>
          <a:lstStyle/>
          <a:p>
            <a:r>
              <a:rPr lang="ja-JP" altLang="en-US" sz="1350" dirty="0">
                <a:solidFill>
                  <a:schemeClr val="bg1"/>
                </a:solidFill>
              </a:rPr>
              <a:t>スピードとイノベーションの複合</a:t>
            </a:r>
          </a:p>
        </p:txBody>
      </p:sp>
    </p:spTree>
    <p:extLst>
      <p:ext uri="{BB962C8B-B14F-4D97-AF65-F5344CB8AC3E}">
        <p14:creationId xmlns:p14="http://schemas.microsoft.com/office/powerpoint/2010/main" val="3454276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E5F8DA-6F0D-4BFF-B772-7E824E718A27}"/>
              </a:ext>
            </a:extLst>
          </p:cNvPr>
          <p:cNvSpPr>
            <a:spLocks noGrp="1"/>
          </p:cNvSpPr>
          <p:nvPr>
            <p:ph type="title"/>
          </p:nvPr>
        </p:nvSpPr>
        <p:spPr>
          <a:xfrm>
            <a:off x="628650" y="332656"/>
            <a:ext cx="7886700" cy="502391"/>
          </a:xfrm>
        </p:spPr>
        <p:txBody>
          <a:bodyPr>
            <a:noAutofit/>
          </a:bodyPr>
          <a:lstStyle/>
          <a:p>
            <a:r>
              <a:rPr lang="en-US" altLang="ja-JP" sz="3200" dirty="0" err="1"/>
              <a:t>VeriSM</a:t>
            </a:r>
            <a:r>
              <a:rPr lang="ja-JP" altLang="en-US" sz="3200" dirty="0"/>
              <a:t>™とは？</a:t>
            </a:r>
          </a:p>
        </p:txBody>
      </p:sp>
      <p:sp>
        <p:nvSpPr>
          <p:cNvPr id="3" name="コンテンツ プレースホルダー 2">
            <a:extLst>
              <a:ext uri="{FF2B5EF4-FFF2-40B4-BE49-F238E27FC236}">
                <a16:creationId xmlns:a16="http://schemas.microsoft.com/office/drawing/2014/main" id="{AD9F5568-3696-4044-99FF-E5114E850090}"/>
              </a:ext>
            </a:extLst>
          </p:cNvPr>
          <p:cNvSpPr>
            <a:spLocks noGrp="1"/>
          </p:cNvSpPr>
          <p:nvPr>
            <p:ph idx="1"/>
          </p:nvPr>
        </p:nvSpPr>
        <p:spPr/>
        <p:txBody>
          <a:bodyPr>
            <a:normAutofit fontScale="77500" lnSpcReduction="20000"/>
          </a:bodyPr>
          <a:lstStyle/>
          <a:p>
            <a:r>
              <a:rPr kumimoji="1" lang="en-US" altLang="ja-JP" dirty="0"/>
              <a:t>Digital</a:t>
            </a:r>
            <a:r>
              <a:rPr kumimoji="1" lang="ja-JP" altLang="en-US" dirty="0"/>
              <a:t> </a:t>
            </a:r>
            <a:r>
              <a:rPr kumimoji="1" lang="en-US" altLang="ja-JP" dirty="0"/>
              <a:t>Transformation</a:t>
            </a:r>
            <a:r>
              <a:rPr kumimoji="1" lang="ja-JP" altLang="en-US" dirty="0"/>
              <a:t>の時代</a:t>
            </a:r>
            <a:endParaRPr kumimoji="1" lang="en-US" altLang="ja-JP" dirty="0"/>
          </a:p>
          <a:p>
            <a:pPr lvl="1"/>
            <a:r>
              <a:rPr kumimoji="1" lang="ja-JP" altLang="en-US" dirty="0"/>
              <a:t>全ての組織がサービス・プロバイダー化する可能性がある。</a:t>
            </a:r>
            <a:endParaRPr kumimoji="1" lang="en-US" altLang="ja-JP" dirty="0"/>
          </a:p>
          <a:p>
            <a:pPr lvl="1"/>
            <a:r>
              <a:rPr lang="ja-JP" altLang="en-US" dirty="0"/>
              <a:t>どの様に</a:t>
            </a:r>
            <a:r>
              <a:rPr lang="en-US" altLang="ja-JP" dirty="0"/>
              <a:t>IT</a:t>
            </a:r>
            <a:r>
              <a:rPr lang="ja-JP" altLang="en-US" dirty="0"/>
              <a:t>サービスを提供し、維持するのか？</a:t>
            </a:r>
            <a:endParaRPr lang="en-US" altLang="ja-JP" dirty="0"/>
          </a:p>
          <a:p>
            <a:r>
              <a:rPr kumimoji="1" lang="en-US" altLang="ja-JP" dirty="0" err="1"/>
              <a:t>VeriSM</a:t>
            </a:r>
            <a:r>
              <a:rPr kumimoji="1" lang="ja-JP" altLang="en-US" dirty="0"/>
              <a:t>™とは、組織が持っている固有の環境を前提にしたサービスマネジメントからのアプローチ</a:t>
            </a:r>
            <a:endParaRPr kumimoji="1" lang="en-US" altLang="ja-JP" dirty="0"/>
          </a:p>
          <a:p>
            <a:r>
              <a:rPr lang="ja-JP" altLang="en-US" dirty="0"/>
              <a:t>基本的価値観</a:t>
            </a:r>
            <a:endParaRPr lang="en-US" altLang="ja-JP" dirty="0"/>
          </a:p>
          <a:p>
            <a:pPr lvl="1"/>
            <a:r>
              <a:rPr kumimoji="1" lang="en-US" altLang="ja-JP" dirty="0"/>
              <a:t>Value-driven (</a:t>
            </a:r>
            <a:r>
              <a:rPr kumimoji="1" lang="ja-JP" altLang="en-US" dirty="0"/>
              <a:t>価値主導）</a:t>
            </a:r>
            <a:endParaRPr kumimoji="1" lang="en-US" altLang="ja-JP" dirty="0"/>
          </a:p>
          <a:p>
            <a:pPr lvl="1"/>
            <a:r>
              <a:rPr lang="en-US" altLang="ja-JP" dirty="0"/>
              <a:t>Evolving</a:t>
            </a:r>
            <a:r>
              <a:rPr lang="ja-JP" altLang="en-US" dirty="0"/>
              <a:t>（発展、展開する）</a:t>
            </a:r>
            <a:endParaRPr lang="en-US" altLang="ja-JP" dirty="0"/>
          </a:p>
          <a:p>
            <a:pPr lvl="1"/>
            <a:r>
              <a:rPr kumimoji="1" lang="en-US" altLang="ja-JP" dirty="0"/>
              <a:t>Responsive</a:t>
            </a:r>
            <a:r>
              <a:rPr kumimoji="1" lang="ja-JP" altLang="en-US" dirty="0"/>
              <a:t>（敏感に反応する）</a:t>
            </a:r>
            <a:endParaRPr kumimoji="1" lang="en-US" altLang="ja-JP" dirty="0"/>
          </a:p>
          <a:p>
            <a:pPr lvl="1"/>
            <a:r>
              <a:rPr lang="en-US" altLang="ja-JP" dirty="0"/>
              <a:t>Integrated</a:t>
            </a:r>
            <a:r>
              <a:rPr lang="ja-JP" altLang="en-US" dirty="0"/>
              <a:t>（統合、結合された）</a:t>
            </a:r>
            <a:endParaRPr lang="en-US" altLang="ja-JP" dirty="0"/>
          </a:p>
          <a:p>
            <a:pPr lvl="1"/>
            <a:r>
              <a:rPr kumimoji="1" lang="en-US" altLang="ja-JP" dirty="0"/>
              <a:t>Service</a:t>
            </a:r>
            <a:r>
              <a:rPr kumimoji="1" lang="ja-JP" altLang="en-US" dirty="0"/>
              <a:t>（サービス）</a:t>
            </a:r>
            <a:endParaRPr lang="en-US" altLang="ja-JP" dirty="0"/>
          </a:p>
          <a:p>
            <a:pPr lvl="1"/>
            <a:r>
              <a:rPr lang="en-US" altLang="ja-JP" dirty="0"/>
              <a:t>Management</a:t>
            </a:r>
            <a:r>
              <a:rPr lang="ja-JP" altLang="en-US" dirty="0"/>
              <a:t>（マネジメント）</a:t>
            </a:r>
            <a:endParaRPr kumimoji="1" lang="en-US" altLang="ja-JP" dirty="0"/>
          </a:p>
          <a:p>
            <a:endParaRPr kumimoji="1" lang="ja-JP" altLang="en-US" dirty="0"/>
          </a:p>
        </p:txBody>
      </p:sp>
      <p:pic>
        <p:nvPicPr>
          <p:cNvPr id="4" name="Picture 2">
            <a:extLst>
              <a:ext uri="{FF2B5EF4-FFF2-40B4-BE49-F238E27FC236}">
                <a16:creationId xmlns:a16="http://schemas.microsoft.com/office/drawing/2014/main" id="{6848D07E-F35A-48C9-B3C9-FDA4615819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260648"/>
            <a:ext cx="1033062" cy="1033062"/>
          </a:xfrm>
          <a:prstGeom prst="rect">
            <a:avLst/>
          </a:prstGeom>
        </p:spPr>
      </p:pic>
    </p:spTree>
    <p:extLst>
      <p:ext uri="{BB962C8B-B14F-4D97-AF65-F5344CB8AC3E}">
        <p14:creationId xmlns:p14="http://schemas.microsoft.com/office/powerpoint/2010/main" val="287470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AB2F0A-A3A2-40E6-8023-5E6C6803E383}"/>
              </a:ext>
            </a:extLst>
          </p:cNvPr>
          <p:cNvSpPr>
            <a:spLocks noGrp="1"/>
          </p:cNvSpPr>
          <p:nvPr>
            <p:ph type="title"/>
          </p:nvPr>
        </p:nvSpPr>
        <p:spPr>
          <a:xfrm>
            <a:off x="628650" y="1131094"/>
            <a:ext cx="7886700" cy="457174"/>
          </a:xfrm>
        </p:spPr>
        <p:txBody>
          <a:bodyPr>
            <a:normAutofit fontScale="90000"/>
          </a:bodyPr>
          <a:lstStyle/>
          <a:p>
            <a:r>
              <a:rPr lang="ja-JP" altLang="en-US" sz="2400" dirty="0"/>
              <a:t>対象は、</a:t>
            </a:r>
          </a:p>
        </p:txBody>
      </p:sp>
      <p:sp>
        <p:nvSpPr>
          <p:cNvPr id="3" name="コンテンツ プレースホルダー 2">
            <a:extLst>
              <a:ext uri="{FF2B5EF4-FFF2-40B4-BE49-F238E27FC236}">
                <a16:creationId xmlns:a16="http://schemas.microsoft.com/office/drawing/2014/main" id="{7BADB771-D1FA-40A8-BBEE-46192A576F47}"/>
              </a:ext>
            </a:extLst>
          </p:cNvPr>
          <p:cNvSpPr>
            <a:spLocks noGrp="1"/>
          </p:cNvSpPr>
          <p:nvPr>
            <p:ph idx="1"/>
          </p:nvPr>
        </p:nvSpPr>
        <p:spPr>
          <a:xfrm>
            <a:off x="681404" y="1588267"/>
            <a:ext cx="7886700" cy="1582616"/>
          </a:xfrm>
        </p:spPr>
        <p:txBody>
          <a:bodyPr>
            <a:normAutofit fontScale="77500" lnSpcReduction="20000"/>
          </a:bodyPr>
          <a:lstStyle/>
          <a:p>
            <a:r>
              <a:rPr kumimoji="1" lang="ja-JP" altLang="en-US" dirty="0"/>
              <a:t>経営者</a:t>
            </a:r>
            <a:endParaRPr kumimoji="1" lang="en-US" altLang="ja-JP" dirty="0"/>
          </a:p>
          <a:p>
            <a:r>
              <a:rPr lang="ja-JP" altLang="en-US" dirty="0"/>
              <a:t>管理者（事業部＆</a:t>
            </a:r>
            <a:r>
              <a:rPr lang="en-US" altLang="ja-JP" dirty="0"/>
              <a:t>IT</a:t>
            </a:r>
            <a:r>
              <a:rPr lang="ja-JP" altLang="en-US" dirty="0"/>
              <a:t>）</a:t>
            </a:r>
            <a:endParaRPr lang="en-US" altLang="ja-JP" dirty="0"/>
          </a:p>
          <a:p>
            <a:r>
              <a:rPr kumimoji="1" lang="ja-JP" altLang="en-US" dirty="0"/>
              <a:t>サービス・オーナー、サービス・マスター</a:t>
            </a:r>
            <a:endParaRPr kumimoji="1" lang="en-US" altLang="ja-JP" dirty="0"/>
          </a:p>
          <a:p>
            <a:r>
              <a:rPr lang="en-US" altLang="ja-JP" dirty="0"/>
              <a:t>IT</a:t>
            </a:r>
            <a:r>
              <a:rPr lang="ja-JP" altLang="en-US" dirty="0"/>
              <a:t>専門職（</a:t>
            </a:r>
            <a:r>
              <a:rPr lang="en-US" altLang="ja-JP" dirty="0"/>
              <a:t>DevOps</a:t>
            </a:r>
            <a:r>
              <a:rPr lang="ja-JP" altLang="en-US" dirty="0"/>
              <a:t>チーム）</a:t>
            </a:r>
            <a:endParaRPr kumimoji="1" lang="ja-JP" altLang="en-US" dirty="0"/>
          </a:p>
        </p:txBody>
      </p:sp>
      <p:sp>
        <p:nvSpPr>
          <p:cNvPr id="4" name="タイトル 1">
            <a:extLst>
              <a:ext uri="{FF2B5EF4-FFF2-40B4-BE49-F238E27FC236}">
                <a16:creationId xmlns:a16="http://schemas.microsoft.com/office/drawing/2014/main" id="{CAC1E865-9284-4EF8-95F6-62E81641223A}"/>
              </a:ext>
            </a:extLst>
          </p:cNvPr>
          <p:cNvSpPr txBox="1">
            <a:spLocks/>
          </p:cNvSpPr>
          <p:nvPr/>
        </p:nvSpPr>
        <p:spPr>
          <a:xfrm>
            <a:off x="628650" y="3430257"/>
            <a:ext cx="7886700" cy="45717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t>活動</a:t>
            </a:r>
          </a:p>
        </p:txBody>
      </p:sp>
      <p:sp>
        <p:nvSpPr>
          <p:cNvPr id="5" name="コンテンツ プレースホルダー 2">
            <a:extLst>
              <a:ext uri="{FF2B5EF4-FFF2-40B4-BE49-F238E27FC236}">
                <a16:creationId xmlns:a16="http://schemas.microsoft.com/office/drawing/2014/main" id="{D71EFA5B-BC26-4EF1-A336-CA85D1F9CA57}"/>
              </a:ext>
            </a:extLst>
          </p:cNvPr>
          <p:cNvSpPr txBox="1">
            <a:spLocks/>
          </p:cNvSpPr>
          <p:nvPr/>
        </p:nvSpPr>
        <p:spPr>
          <a:xfrm>
            <a:off x="681404" y="3887430"/>
            <a:ext cx="7886700" cy="158261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100" dirty="0"/>
              <a:t>IFDC</a:t>
            </a:r>
            <a:r>
              <a:rPr lang="ja-JP" altLang="en-US" sz="2100" dirty="0"/>
              <a:t> </a:t>
            </a:r>
            <a:r>
              <a:rPr lang="en-US" altLang="ja-JP" sz="2100" dirty="0"/>
              <a:t>(International</a:t>
            </a:r>
            <a:r>
              <a:rPr lang="ja-JP" altLang="en-US" sz="2100" dirty="0"/>
              <a:t> </a:t>
            </a:r>
            <a:r>
              <a:rPr lang="en-US" altLang="ja-JP" sz="2100" dirty="0"/>
              <a:t>Foundation</a:t>
            </a:r>
            <a:r>
              <a:rPr lang="ja-JP" altLang="en-US" sz="2100" dirty="0"/>
              <a:t> </a:t>
            </a:r>
            <a:r>
              <a:rPr lang="en-US" altLang="ja-JP" sz="2100" dirty="0"/>
              <a:t>for</a:t>
            </a:r>
            <a:r>
              <a:rPr lang="ja-JP" altLang="en-US" sz="2100" dirty="0"/>
              <a:t> </a:t>
            </a:r>
            <a:r>
              <a:rPr lang="en-US" altLang="ja-JP" sz="2100" dirty="0"/>
              <a:t>Digital</a:t>
            </a:r>
            <a:r>
              <a:rPr lang="ja-JP" altLang="en-US" sz="2100" dirty="0"/>
              <a:t> </a:t>
            </a:r>
            <a:r>
              <a:rPr lang="en-US" altLang="ja-JP" sz="2100" dirty="0"/>
              <a:t>Competences)</a:t>
            </a:r>
          </a:p>
          <a:p>
            <a:r>
              <a:rPr lang="ja-JP" altLang="en-US" sz="2100" dirty="0"/>
              <a:t>プラクティスの本発行</a:t>
            </a:r>
            <a:endParaRPr lang="en-US" altLang="ja-JP" sz="2100" dirty="0"/>
          </a:p>
          <a:p>
            <a:endParaRPr lang="en-US" altLang="ja-JP" sz="2100" dirty="0"/>
          </a:p>
        </p:txBody>
      </p:sp>
      <p:pic>
        <p:nvPicPr>
          <p:cNvPr id="6" name="Picture 2">
            <a:extLst>
              <a:ext uri="{FF2B5EF4-FFF2-40B4-BE49-F238E27FC236}">
                <a16:creationId xmlns:a16="http://schemas.microsoft.com/office/drawing/2014/main" id="{49D74AD3-D0B7-4B7B-8589-5C2DDF9A3F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260648"/>
            <a:ext cx="1033062" cy="1033062"/>
          </a:xfrm>
          <a:prstGeom prst="rect">
            <a:avLst/>
          </a:prstGeom>
        </p:spPr>
      </p:pic>
    </p:spTree>
    <p:extLst>
      <p:ext uri="{BB962C8B-B14F-4D97-AF65-F5344CB8AC3E}">
        <p14:creationId xmlns:p14="http://schemas.microsoft.com/office/powerpoint/2010/main" val="85043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 y="857250"/>
            <a:ext cx="9144000" cy="5143500"/>
          </a:xfrm>
          <a:prstGeom prst="rect">
            <a:avLst/>
          </a:prstGeom>
        </p:spPr>
      </p:pic>
      <p:sp>
        <p:nvSpPr>
          <p:cNvPr id="8" name="Rectangle 7"/>
          <p:cNvSpPr/>
          <p:nvPr/>
        </p:nvSpPr>
        <p:spPr>
          <a:xfrm>
            <a:off x="526798" y="411690"/>
            <a:ext cx="3593291" cy="541174"/>
          </a:xfrm>
          <a:prstGeom prst="rect">
            <a:avLst/>
          </a:prstGeom>
        </p:spPr>
        <p:txBody>
          <a:bodyPr wrap="none">
            <a:spAutoFit/>
          </a:bodyPr>
          <a:lstStyle/>
          <a:p>
            <a:pPr>
              <a:lnSpc>
                <a:spcPts val="3450"/>
              </a:lnSpc>
            </a:pPr>
            <a:r>
              <a:rPr lang="en-US" sz="3200" b="1" spc="-113" dirty="0" err="1">
                <a:solidFill>
                  <a:srgbClr val="223C5C"/>
                </a:solidFill>
                <a:latin typeface="Titillium Web SemiBold" charset="0"/>
                <a:ea typeface="Titillium Web SemiBold" charset="0"/>
                <a:cs typeface="Titillium Web SemiBold" charset="0"/>
              </a:rPr>
              <a:t>VeriSM</a:t>
            </a:r>
            <a:r>
              <a:rPr lang="ja-JP" altLang="en-US" sz="3200" b="1" spc="-113" dirty="0">
                <a:solidFill>
                  <a:srgbClr val="223C5C"/>
                </a:solidFill>
                <a:latin typeface="Titillium Web SemiBold" charset="0"/>
                <a:ea typeface="Titillium Web SemiBold" charset="0"/>
                <a:cs typeface="Titillium Web SemiBold" charset="0"/>
              </a:rPr>
              <a:t>™の基本概念</a:t>
            </a:r>
            <a:endParaRPr lang="en-US" sz="3200" b="1" spc="-113" dirty="0">
              <a:solidFill>
                <a:srgbClr val="223C5C"/>
              </a:solidFill>
              <a:latin typeface="Titillium Web SemiBold" charset="0"/>
              <a:ea typeface="Titillium Web SemiBold" charset="0"/>
              <a:cs typeface="Titillium Web SemiBold" charset="0"/>
            </a:endParaRPr>
          </a:p>
        </p:txBody>
      </p:sp>
      <p:sp>
        <p:nvSpPr>
          <p:cNvPr id="6" name="Rectangle 5"/>
          <p:cNvSpPr/>
          <p:nvPr/>
        </p:nvSpPr>
        <p:spPr>
          <a:xfrm>
            <a:off x="638175" y="1938338"/>
            <a:ext cx="376238" cy="34289"/>
          </a:xfrm>
          <a:prstGeom prst="rect">
            <a:avLst/>
          </a:prstGeom>
          <a:solidFill>
            <a:srgbClr val="E57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3385297" y="4104389"/>
            <a:ext cx="1314450" cy="253916"/>
          </a:xfrm>
          <a:prstGeom prst="rect">
            <a:avLst/>
          </a:prstGeom>
        </p:spPr>
        <p:txBody>
          <a:bodyPr wrap="square">
            <a:spAutoFit/>
          </a:bodyPr>
          <a:lstStyle/>
          <a:p>
            <a:r>
              <a:rPr lang="ja-JP" altLang="en-US" sz="1050" b="1" dirty="0">
                <a:solidFill>
                  <a:schemeClr val="bg1"/>
                </a:solidFill>
                <a:latin typeface="Titillium Web SemiBold" charset="0"/>
                <a:ea typeface="Titillium Web SemiBold" charset="0"/>
                <a:cs typeface="Titillium Web SemiBold" charset="0"/>
              </a:rPr>
              <a:t>顧客の要望</a:t>
            </a:r>
            <a:endParaRPr lang="en-US" sz="1050" b="1" dirty="0">
              <a:solidFill>
                <a:schemeClr val="bg1"/>
              </a:solidFill>
              <a:latin typeface="Titillium Web SemiBold" charset="0"/>
              <a:ea typeface="Titillium Web SemiBold" charset="0"/>
              <a:cs typeface="Titillium Web SemiBold" charset="0"/>
            </a:endParaRPr>
          </a:p>
        </p:txBody>
      </p:sp>
      <p:sp>
        <p:nvSpPr>
          <p:cNvPr id="9" name="Rectangle 8"/>
          <p:cNvSpPr/>
          <p:nvPr/>
        </p:nvSpPr>
        <p:spPr>
          <a:xfrm>
            <a:off x="5261161" y="4225304"/>
            <a:ext cx="588310" cy="253916"/>
          </a:xfrm>
          <a:prstGeom prst="rect">
            <a:avLst/>
          </a:prstGeom>
        </p:spPr>
        <p:txBody>
          <a:bodyPr wrap="square">
            <a:spAutoFit/>
          </a:bodyPr>
          <a:lstStyle/>
          <a:p>
            <a:r>
              <a:rPr lang="ja-JP" altLang="en-US" sz="1050" b="1" dirty="0">
                <a:solidFill>
                  <a:schemeClr val="bg1"/>
                </a:solidFill>
                <a:latin typeface="Titillium Web SemiBold" charset="0"/>
                <a:ea typeface="Titillium Web SemiBold" charset="0"/>
                <a:cs typeface="Titillium Web SemiBold" charset="0"/>
              </a:rPr>
              <a:t>定義</a:t>
            </a:r>
            <a:endParaRPr lang="en-US" sz="1050" b="1" dirty="0">
              <a:solidFill>
                <a:schemeClr val="bg1"/>
              </a:solidFill>
              <a:latin typeface="Titillium Web SemiBold" charset="0"/>
              <a:ea typeface="Titillium Web SemiBold" charset="0"/>
              <a:cs typeface="Titillium Web SemiBold" charset="0"/>
            </a:endParaRPr>
          </a:p>
        </p:txBody>
      </p:sp>
      <p:sp>
        <p:nvSpPr>
          <p:cNvPr id="11" name="Rectangle 10"/>
          <p:cNvSpPr/>
          <p:nvPr/>
        </p:nvSpPr>
        <p:spPr>
          <a:xfrm>
            <a:off x="6040249" y="4225304"/>
            <a:ext cx="741271" cy="253916"/>
          </a:xfrm>
          <a:prstGeom prst="rect">
            <a:avLst/>
          </a:prstGeom>
        </p:spPr>
        <p:txBody>
          <a:bodyPr wrap="square">
            <a:spAutoFit/>
          </a:bodyPr>
          <a:lstStyle/>
          <a:p>
            <a:r>
              <a:rPr lang="ja-JP" altLang="en-US" sz="1050" b="1" dirty="0">
                <a:solidFill>
                  <a:schemeClr val="bg1"/>
                </a:solidFill>
                <a:latin typeface="Titillium Web SemiBold" charset="0"/>
                <a:ea typeface="Titillium Web SemiBold" charset="0"/>
                <a:cs typeface="Titillium Web SemiBold" charset="0"/>
              </a:rPr>
              <a:t>制作</a:t>
            </a:r>
            <a:endParaRPr lang="en-US" sz="1050" b="1" dirty="0">
              <a:solidFill>
                <a:schemeClr val="bg1"/>
              </a:solidFill>
              <a:latin typeface="Titillium Web SemiBold" charset="0"/>
              <a:ea typeface="Titillium Web SemiBold" charset="0"/>
              <a:cs typeface="Titillium Web SemiBold" charset="0"/>
            </a:endParaRPr>
          </a:p>
        </p:txBody>
      </p:sp>
      <p:sp>
        <p:nvSpPr>
          <p:cNvPr id="12" name="Rectangle 11"/>
          <p:cNvSpPr/>
          <p:nvPr/>
        </p:nvSpPr>
        <p:spPr>
          <a:xfrm>
            <a:off x="6675623" y="3883206"/>
            <a:ext cx="741271" cy="253916"/>
          </a:xfrm>
          <a:prstGeom prst="rect">
            <a:avLst/>
          </a:prstGeom>
        </p:spPr>
        <p:txBody>
          <a:bodyPr wrap="square">
            <a:spAutoFit/>
          </a:bodyPr>
          <a:lstStyle/>
          <a:p>
            <a:r>
              <a:rPr lang="ja-JP" altLang="en-US" sz="1050" b="1" dirty="0">
                <a:solidFill>
                  <a:schemeClr val="bg1"/>
                </a:solidFill>
                <a:latin typeface="Titillium Web SemiBold" charset="0"/>
                <a:ea typeface="Titillium Web SemiBold" charset="0"/>
                <a:cs typeface="Titillium Web SemiBold" charset="0"/>
              </a:rPr>
              <a:t>提供</a:t>
            </a:r>
            <a:endParaRPr lang="en-US" sz="1050" b="1" dirty="0">
              <a:solidFill>
                <a:schemeClr val="bg1"/>
              </a:solidFill>
              <a:latin typeface="Titillium Web SemiBold" charset="0"/>
              <a:ea typeface="Titillium Web SemiBold" charset="0"/>
              <a:cs typeface="Titillium Web SemiBold" charset="0"/>
            </a:endParaRPr>
          </a:p>
        </p:txBody>
      </p:sp>
      <p:sp>
        <p:nvSpPr>
          <p:cNvPr id="13" name="Rectangle 12"/>
          <p:cNvSpPr/>
          <p:nvPr/>
        </p:nvSpPr>
        <p:spPr>
          <a:xfrm>
            <a:off x="6675623" y="4619432"/>
            <a:ext cx="741271" cy="253916"/>
          </a:xfrm>
          <a:prstGeom prst="rect">
            <a:avLst/>
          </a:prstGeom>
        </p:spPr>
        <p:txBody>
          <a:bodyPr wrap="square">
            <a:spAutoFit/>
          </a:bodyPr>
          <a:lstStyle/>
          <a:p>
            <a:r>
              <a:rPr lang="ja-JP" altLang="en-US" sz="1050" b="1" dirty="0">
                <a:solidFill>
                  <a:schemeClr val="bg1"/>
                </a:solidFill>
                <a:latin typeface="Titillium Web SemiBold" charset="0"/>
                <a:ea typeface="Titillium Web SemiBold" charset="0"/>
                <a:cs typeface="Titillium Web SemiBold" charset="0"/>
              </a:rPr>
              <a:t>反応</a:t>
            </a:r>
            <a:endParaRPr lang="en-US" sz="1050" b="1" dirty="0">
              <a:solidFill>
                <a:schemeClr val="bg1"/>
              </a:solidFill>
              <a:latin typeface="Titillium Web SemiBold" charset="0"/>
              <a:ea typeface="Titillium Web SemiBold" charset="0"/>
              <a:cs typeface="Titillium Web SemiBold" charset="0"/>
            </a:endParaRPr>
          </a:p>
        </p:txBody>
      </p:sp>
      <p:sp>
        <p:nvSpPr>
          <p:cNvPr id="14" name="Rectangle 13"/>
          <p:cNvSpPr/>
          <p:nvPr/>
        </p:nvSpPr>
        <p:spPr>
          <a:xfrm>
            <a:off x="5483877" y="4890606"/>
            <a:ext cx="1314450" cy="415498"/>
          </a:xfrm>
          <a:prstGeom prst="rect">
            <a:avLst/>
          </a:prstGeom>
        </p:spPr>
        <p:txBody>
          <a:bodyPr wrap="square">
            <a:spAutoFit/>
          </a:bodyPr>
          <a:lstStyle/>
          <a:p>
            <a:r>
              <a:rPr lang="ja-JP" altLang="en-US" sz="1050" b="1" dirty="0">
                <a:solidFill>
                  <a:schemeClr val="bg1"/>
                </a:solidFill>
                <a:latin typeface="Titillium Web SemiBold" charset="0"/>
                <a:ea typeface="Titillium Web SemiBold" charset="0"/>
                <a:cs typeface="Titillium Web SemiBold" charset="0"/>
              </a:rPr>
              <a:t>マネジメント・メッシュ</a:t>
            </a:r>
            <a:endParaRPr lang="en-US" sz="1050" b="1" dirty="0">
              <a:solidFill>
                <a:schemeClr val="bg1"/>
              </a:solidFill>
              <a:latin typeface="Titillium Web SemiBold" charset="0"/>
              <a:ea typeface="Titillium Web SemiBold" charset="0"/>
              <a:cs typeface="Titillium Web SemiBold" charset="0"/>
            </a:endParaRPr>
          </a:p>
        </p:txBody>
      </p:sp>
      <p:sp>
        <p:nvSpPr>
          <p:cNvPr id="15" name="Rectangle 14"/>
          <p:cNvSpPr/>
          <p:nvPr/>
        </p:nvSpPr>
        <p:spPr>
          <a:xfrm>
            <a:off x="7712727" y="4100659"/>
            <a:ext cx="1314450" cy="380873"/>
          </a:xfrm>
          <a:prstGeom prst="rect">
            <a:avLst/>
          </a:prstGeom>
        </p:spPr>
        <p:txBody>
          <a:bodyPr wrap="square">
            <a:spAutoFit/>
          </a:bodyPr>
          <a:lstStyle/>
          <a:p>
            <a:r>
              <a:rPr lang="ja-JP" altLang="en-US" sz="1050" b="1" dirty="0">
                <a:solidFill>
                  <a:schemeClr val="bg1"/>
                </a:solidFill>
                <a:latin typeface="Titillium Web SemiBold" charset="0"/>
                <a:ea typeface="Titillium Web SemiBold" charset="0"/>
                <a:cs typeface="Titillium Web SemiBold" charset="0"/>
              </a:rPr>
              <a:t>顧客</a:t>
            </a:r>
            <a:endParaRPr lang="en-US" sz="1050" b="1" dirty="0">
              <a:solidFill>
                <a:schemeClr val="bg1"/>
              </a:solidFill>
              <a:latin typeface="Titillium Web SemiBold" charset="0"/>
              <a:ea typeface="Titillium Web SemiBold" charset="0"/>
              <a:cs typeface="Titillium Web SemiBold" charset="0"/>
            </a:endParaRPr>
          </a:p>
          <a:p>
            <a:r>
              <a:rPr lang="en-US" sz="825" b="1" dirty="0">
                <a:solidFill>
                  <a:schemeClr val="bg1"/>
                </a:solidFill>
                <a:latin typeface="Titillium Web SemiBold" charset="0"/>
                <a:ea typeface="Titillium Web SemiBold" charset="0"/>
                <a:cs typeface="Titillium Web SemiBold" charset="0"/>
              </a:rPr>
              <a:t>(</a:t>
            </a:r>
            <a:r>
              <a:rPr lang="ja-JP" altLang="en-US" sz="825" b="1" dirty="0">
                <a:solidFill>
                  <a:schemeClr val="bg1"/>
                </a:solidFill>
                <a:latin typeface="Titillium Web SemiBold" charset="0"/>
                <a:ea typeface="Titillium Web SemiBold" charset="0"/>
                <a:cs typeface="Titillium Web SemiBold" charset="0"/>
              </a:rPr>
              <a:t>検証、評価、改善</a:t>
            </a:r>
            <a:r>
              <a:rPr lang="en-US" sz="825" b="1" dirty="0">
                <a:solidFill>
                  <a:schemeClr val="bg1"/>
                </a:solidFill>
                <a:latin typeface="Titillium Web SemiBold" charset="0"/>
                <a:ea typeface="Titillium Web SemiBold" charset="0"/>
                <a:cs typeface="Titillium Web SemiBold" charset="0"/>
              </a:rPr>
              <a:t>)</a:t>
            </a:r>
          </a:p>
        </p:txBody>
      </p:sp>
      <p:sp>
        <p:nvSpPr>
          <p:cNvPr id="16" name="Rectangle 15"/>
          <p:cNvSpPr/>
          <p:nvPr/>
        </p:nvSpPr>
        <p:spPr>
          <a:xfrm>
            <a:off x="4939135" y="2688824"/>
            <a:ext cx="2107124" cy="415498"/>
          </a:xfrm>
          <a:prstGeom prst="rect">
            <a:avLst/>
          </a:prstGeom>
        </p:spPr>
        <p:txBody>
          <a:bodyPr wrap="square">
            <a:spAutoFit/>
          </a:bodyPr>
          <a:lstStyle/>
          <a:p>
            <a:r>
              <a:rPr lang="ja-JP" altLang="en-US" sz="1050" b="1" dirty="0">
                <a:solidFill>
                  <a:srgbClr val="223C5C"/>
                </a:solidFill>
                <a:latin typeface="Titillium Web SemiBold" charset="0"/>
                <a:ea typeface="Titillium Web SemiBold" charset="0"/>
                <a:cs typeface="Titillium Web SemiBold" charset="0"/>
              </a:rPr>
              <a:t>サービス・マネジメントの原則</a:t>
            </a:r>
            <a:r>
              <a:rPr lang="en-US" altLang="ja-JP" sz="1050" b="1" dirty="0">
                <a:solidFill>
                  <a:srgbClr val="223C5C"/>
                </a:solidFill>
                <a:latin typeface="Titillium Web SemiBold" charset="0"/>
                <a:ea typeface="Titillium Web SemiBold" charset="0"/>
                <a:cs typeface="Titillium Web SemiBold" charset="0"/>
              </a:rPr>
              <a:t>	</a:t>
            </a:r>
            <a:endParaRPr lang="en-US" sz="1050" b="1" dirty="0">
              <a:solidFill>
                <a:srgbClr val="223C5C"/>
              </a:solidFill>
              <a:latin typeface="Titillium Web SemiBold" charset="0"/>
              <a:ea typeface="Titillium Web SemiBold" charset="0"/>
              <a:cs typeface="Titillium Web SemiBold" charset="0"/>
            </a:endParaRPr>
          </a:p>
        </p:txBody>
      </p:sp>
      <p:sp>
        <p:nvSpPr>
          <p:cNvPr id="17" name="Rectangle 16"/>
          <p:cNvSpPr/>
          <p:nvPr/>
        </p:nvSpPr>
        <p:spPr>
          <a:xfrm>
            <a:off x="5096434" y="1237607"/>
            <a:ext cx="1779822" cy="253916"/>
          </a:xfrm>
          <a:prstGeom prst="rect">
            <a:avLst/>
          </a:prstGeom>
        </p:spPr>
        <p:txBody>
          <a:bodyPr wrap="square">
            <a:spAutoFit/>
          </a:bodyPr>
          <a:lstStyle/>
          <a:p>
            <a:r>
              <a:rPr lang="ja-JP" altLang="en-US" sz="1050" b="1" dirty="0">
                <a:solidFill>
                  <a:srgbClr val="223C5C"/>
                </a:solidFill>
                <a:latin typeface="Titillium Web SemiBold" charset="0"/>
                <a:ea typeface="Titillium Web SemiBold" charset="0"/>
                <a:cs typeface="Titillium Web SemiBold" charset="0"/>
              </a:rPr>
              <a:t>ガバナンス（企業統治）</a:t>
            </a:r>
            <a:endParaRPr lang="en-US" sz="1050" b="1" dirty="0">
              <a:solidFill>
                <a:srgbClr val="223C5C"/>
              </a:solidFill>
              <a:latin typeface="Titillium Web SemiBold" charset="0"/>
              <a:ea typeface="Titillium Web SemiBold" charset="0"/>
              <a:cs typeface="Titillium Web SemiBold" charset="0"/>
            </a:endParaRPr>
          </a:p>
        </p:txBody>
      </p:sp>
      <p:sp>
        <p:nvSpPr>
          <p:cNvPr id="18" name="Rectangle 17"/>
          <p:cNvSpPr/>
          <p:nvPr/>
        </p:nvSpPr>
        <p:spPr>
          <a:xfrm>
            <a:off x="409459" y="1831588"/>
            <a:ext cx="744692" cy="140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テキスト ボックス 1">
            <a:extLst>
              <a:ext uri="{FF2B5EF4-FFF2-40B4-BE49-F238E27FC236}">
                <a16:creationId xmlns:a16="http://schemas.microsoft.com/office/drawing/2014/main" id="{082BB77C-D545-4164-AE70-A78869D5C12E}"/>
              </a:ext>
            </a:extLst>
          </p:cNvPr>
          <p:cNvSpPr txBox="1"/>
          <p:nvPr/>
        </p:nvSpPr>
        <p:spPr>
          <a:xfrm>
            <a:off x="265688" y="2098734"/>
            <a:ext cx="4290935" cy="1962076"/>
          </a:xfrm>
          <a:prstGeom prst="rect">
            <a:avLst/>
          </a:prstGeom>
          <a:noFill/>
        </p:spPr>
        <p:txBody>
          <a:bodyPr wrap="square" rtlCol="0">
            <a:spAutoFit/>
          </a:bodyPr>
          <a:lstStyle/>
          <a:p>
            <a:r>
              <a:rPr lang="ja-JP" altLang="en-US" sz="1350" dirty="0"/>
              <a:t>概念：リーンの概念が全てのプロセスに渡って適用</a:t>
            </a:r>
            <a:endParaRPr lang="en-US" altLang="ja-JP" sz="1350" dirty="0"/>
          </a:p>
          <a:p>
            <a:r>
              <a:rPr lang="ja-JP" altLang="en-US" sz="1350" dirty="0"/>
              <a:t>定義：</a:t>
            </a:r>
            <a:r>
              <a:rPr lang="en-US" altLang="ja-JP" sz="1350" dirty="0"/>
              <a:t>SIAM</a:t>
            </a:r>
            <a:r>
              <a:rPr lang="ja-JP" altLang="en-US" sz="1350" dirty="0"/>
              <a:t>の追加</a:t>
            </a:r>
            <a:endParaRPr lang="en-US" altLang="ja-JP" sz="1350" dirty="0"/>
          </a:p>
          <a:p>
            <a:r>
              <a:rPr lang="ja-JP" altLang="en-US" sz="1350" dirty="0"/>
              <a:t>制作：アジャイル</a:t>
            </a:r>
            <a:endParaRPr lang="en-US" altLang="ja-JP" sz="1350" dirty="0"/>
          </a:p>
          <a:p>
            <a:r>
              <a:rPr lang="ja-JP" altLang="en-US" sz="1350" dirty="0"/>
              <a:t>制作、提供、反応のサイクルを回すのは、</a:t>
            </a:r>
            <a:r>
              <a:rPr lang="en-US" altLang="ja-JP" sz="1350" dirty="0"/>
              <a:t>DevOps</a:t>
            </a:r>
          </a:p>
          <a:p>
            <a:endParaRPr lang="en-US" altLang="ja-JP" sz="1350" dirty="0"/>
          </a:p>
          <a:p>
            <a:r>
              <a:rPr lang="en-US" altLang="ja-JP" sz="1350" dirty="0"/>
              <a:t>DevOps2.1</a:t>
            </a:r>
            <a:r>
              <a:rPr lang="ja-JP" altLang="en-US" sz="1350" dirty="0"/>
              <a:t>は、この基本プロセスである　定義、制作、提供、反応の循環型（</a:t>
            </a:r>
            <a:r>
              <a:rPr lang="en-US" altLang="ja-JP" sz="1350" dirty="0"/>
              <a:t>PDCA</a:t>
            </a:r>
            <a:r>
              <a:rPr lang="ja-JP" altLang="en-US" sz="1350" dirty="0"/>
              <a:t>サイクル）の仕組みの　フレームワークであり、全てのプロセスに</a:t>
            </a:r>
            <a:r>
              <a:rPr lang="en-US" altLang="ja-JP" sz="1350" dirty="0"/>
              <a:t>TOYOTA-way</a:t>
            </a:r>
            <a:r>
              <a:rPr lang="ja-JP" altLang="en-US" sz="1350" dirty="0"/>
              <a:t>（リーン）の概念が適用されている</a:t>
            </a:r>
          </a:p>
        </p:txBody>
      </p:sp>
      <p:sp>
        <p:nvSpPr>
          <p:cNvPr id="3" name="テキスト ボックス 2">
            <a:extLst>
              <a:ext uri="{FF2B5EF4-FFF2-40B4-BE49-F238E27FC236}">
                <a16:creationId xmlns:a16="http://schemas.microsoft.com/office/drawing/2014/main" id="{57776C8C-D4C7-47A8-8D9A-BDBDAC749C90}"/>
              </a:ext>
            </a:extLst>
          </p:cNvPr>
          <p:cNvSpPr txBox="1"/>
          <p:nvPr/>
        </p:nvSpPr>
        <p:spPr>
          <a:xfrm>
            <a:off x="265689" y="4573266"/>
            <a:ext cx="4306312" cy="946413"/>
          </a:xfrm>
          <a:prstGeom prst="rect">
            <a:avLst/>
          </a:prstGeom>
          <a:noFill/>
        </p:spPr>
        <p:txBody>
          <a:bodyPr wrap="square" rtlCol="0">
            <a:spAutoFit/>
          </a:bodyPr>
          <a:lstStyle/>
          <a:p>
            <a:r>
              <a:rPr lang="ja-JP" altLang="en-US" sz="1500" b="1" dirty="0"/>
              <a:t>マネジメント・メッシュ（新しい概念）</a:t>
            </a:r>
            <a:endParaRPr lang="en-US" altLang="ja-JP" sz="1500" b="1" dirty="0"/>
          </a:p>
          <a:p>
            <a:r>
              <a:rPr lang="ja-JP" altLang="en-US" sz="1350" dirty="0"/>
              <a:t>環境、リソース、管理手法、新しいテクノノロジーの４要素を効果的、効率的に組み合わせて基本プロセスを実行するためのマトリックスな管理</a:t>
            </a:r>
            <a:endParaRPr lang="en-US" altLang="ja-JP" sz="1350" dirty="0"/>
          </a:p>
        </p:txBody>
      </p:sp>
      <p:sp>
        <p:nvSpPr>
          <p:cNvPr id="7" name="テキスト ボックス 6">
            <a:extLst>
              <a:ext uri="{FF2B5EF4-FFF2-40B4-BE49-F238E27FC236}">
                <a16:creationId xmlns:a16="http://schemas.microsoft.com/office/drawing/2014/main" id="{CEE39309-6165-4BC7-9FAC-996CCC490EDF}"/>
              </a:ext>
            </a:extLst>
          </p:cNvPr>
          <p:cNvSpPr txBox="1"/>
          <p:nvPr/>
        </p:nvSpPr>
        <p:spPr>
          <a:xfrm>
            <a:off x="737256" y="5499946"/>
            <a:ext cx="401183" cy="415498"/>
          </a:xfrm>
          <a:prstGeom prst="rect">
            <a:avLst/>
          </a:prstGeom>
          <a:noFill/>
        </p:spPr>
        <p:txBody>
          <a:bodyPr wrap="square" rtlCol="0">
            <a:spAutoFit/>
          </a:bodyPr>
          <a:lstStyle/>
          <a:p>
            <a:r>
              <a:rPr lang="ja-JP" altLang="en-US" sz="2100" dirty="0"/>
              <a:t>✙</a:t>
            </a:r>
          </a:p>
        </p:txBody>
      </p:sp>
      <p:sp>
        <p:nvSpPr>
          <p:cNvPr id="10" name="テキスト ボックス 9">
            <a:extLst>
              <a:ext uri="{FF2B5EF4-FFF2-40B4-BE49-F238E27FC236}">
                <a16:creationId xmlns:a16="http://schemas.microsoft.com/office/drawing/2014/main" id="{137B026B-75EB-4A96-B071-53F647B192C9}"/>
              </a:ext>
            </a:extLst>
          </p:cNvPr>
          <p:cNvSpPr txBox="1"/>
          <p:nvPr/>
        </p:nvSpPr>
        <p:spPr>
          <a:xfrm>
            <a:off x="1154151" y="5499946"/>
            <a:ext cx="4582027" cy="415498"/>
          </a:xfrm>
          <a:prstGeom prst="rect">
            <a:avLst/>
          </a:prstGeom>
          <a:noFill/>
        </p:spPr>
        <p:txBody>
          <a:bodyPr wrap="square" rtlCol="0">
            <a:spAutoFit/>
          </a:bodyPr>
          <a:lstStyle/>
          <a:p>
            <a:r>
              <a:rPr lang="ja-JP" altLang="en-US" sz="2100" b="1" dirty="0"/>
              <a:t>時間軸　（サイクルの同期を取る）</a:t>
            </a:r>
          </a:p>
        </p:txBody>
      </p:sp>
      <p:sp>
        <p:nvSpPr>
          <p:cNvPr id="19" name="テキスト ボックス 18">
            <a:extLst>
              <a:ext uri="{FF2B5EF4-FFF2-40B4-BE49-F238E27FC236}">
                <a16:creationId xmlns:a16="http://schemas.microsoft.com/office/drawing/2014/main" id="{D124C69E-1D1B-419D-8888-4C6FDE269FFD}"/>
              </a:ext>
            </a:extLst>
          </p:cNvPr>
          <p:cNvSpPr txBox="1"/>
          <p:nvPr/>
        </p:nvSpPr>
        <p:spPr>
          <a:xfrm>
            <a:off x="6410884" y="2905122"/>
            <a:ext cx="2096792" cy="300082"/>
          </a:xfrm>
          <a:prstGeom prst="rect">
            <a:avLst/>
          </a:prstGeom>
          <a:noFill/>
        </p:spPr>
        <p:txBody>
          <a:bodyPr wrap="square" rtlCol="0">
            <a:spAutoFit/>
          </a:bodyPr>
          <a:lstStyle/>
          <a:p>
            <a:r>
              <a:rPr lang="ja-JP" altLang="en-US" sz="1350" dirty="0"/>
              <a:t>サービス・カルチャー</a:t>
            </a:r>
          </a:p>
        </p:txBody>
      </p:sp>
      <p:pic>
        <p:nvPicPr>
          <p:cNvPr id="20" name="Picture 2">
            <a:extLst>
              <a:ext uri="{FF2B5EF4-FFF2-40B4-BE49-F238E27FC236}">
                <a16:creationId xmlns:a16="http://schemas.microsoft.com/office/drawing/2014/main" id="{D0AB236F-4CEF-4B7E-9F5B-1717F701F5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4115" y="165746"/>
            <a:ext cx="1033062" cy="1033062"/>
          </a:xfrm>
          <a:prstGeom prst="rect">
            <a:avLst/>
          </a:prstGeom>
        </p:spPr>
      </p:pic>
    </p:spTree>
    <p:extLst>
      <p:ext uri="{BB962C8B-B14F-4D97-AF65-F5344CB8AC3E}">
        <p14:creationId xmlns:p14="http://schemas.microsoft.com/office/powerpoint/2010/main" val="183902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33333E-6 7.40741E-7 L 0.072 7.40741E-7 " pathEditMode="relative" rAng="0" ptsTypes="AA">
                                      <p:cBhvr>
                                        <p:cTn id="6" dur="1000" fill="hold"/>
                                        <p:tgtEl>
                                          <p:spTgt spid="18"/>
                                        </p:tgtEl>
                                        <p:attrNameLst>
                                          <p:attrName>ppt_x</p:attrName>
                                          <p:attrName>ppt_y</p:attrName>
                                        </p:attrNameLst>
                                      </p:cBhvr>
                                      <p:rCtr x="35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B6271C-1FA8-4D82-910C-F3F8EAA6D83F}"/>
              </a:ext>
            </a:extLst>
          </p:cNvPr>
          <p:cNvSpPr>
            <a:spLocks noGrp="1"/>
          </p:cNvSpPr>
          <p:nvPr>
            <p:ph type="title"/>
          </p:nvPr>
        </p:nvSpPr>
        <p:spPr>
          <a:xfrm>
            <a:off x="441702" y="559792"/>
            <a:ext cx="7886700" cy="504946"/>
          </a:xfrm>
        </p:spPr>
        <p:txBody>
          <a:bodyPr>
            <a:noAutofit/>
          </a:bodyPr>
          <a:lstStyle/>
          <a:p>
            <a:r>
              <a:rPr lang="ja-JP" altLang="en-US" sz="3200" dirty="0"/>
              <a:t>マネジメント・メッシュ（例）</a:t>
            </a:r>
          </a:p>
        </p:txBody>
      </p:sp>
      <p:grpSp>
        <p:nvGrpSpPr>
          <p:cNvPr id="3" name="グループ化 2">
            <a:extLst>
              <a:ext uri="{FF2B5EF4-FFF2-40B4-BE49-F238E27FC236}">
                <a16:creationId xmlns:a16="http://schemas.microsoft.com/office/drawing/2014/main" id="{0034F095-5035-42F2-8C93-60730913A7C0}"/>
              </a:ext>
            </a:extLst>
          </p:cNvPr>
          <p:cNvGrpSpPr/>
          <p:nvPr/>
        </p:nvGrpSpPr>
        <p:grpSpPr>
          <a:xfrm>
            <a:off x="2673458" y="1996375"/>
            <a:ext cx="3440624" cy="3227522"/>
            <a:chOff x="6336224" y="3385842"/>
            <a:chExt cx="4233620" cy="3377876"/>
          </a:xfrm>
        </p:grpSpPr>
        <p:sp>
          <p:nvSpPr>
            <p:cNvPr id="14" name="正方形/長方形 13">
              <a:extLst>
                <a:ext uri="{FF2B5EF4-FFF2-40B4-BE49-F238E27FC236}">
                  <a16:creationId xmlns:a16="http://schemas.microsoft.com/office/drawing/2014/main" id="{FAAC3EE3-085B-423A-8E70-30FE0C4EBFDF}"/>
                </a:ext>
              </a:extLst>
            </p:cNvPr>
            <p:cNvSpPr/>
            <p:nvPr/>
          </p:nvSpPr>
          <p:spPr>
            <a:xfrm rot="5400000">
              <a:off x="6617604" y="4739967"/>
              <a:ext cx="2913963" cy="205714"/>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正方形/長方形 17">
              <a:extLst>
                <a:ext uri="{FF2B5EF4-FFF2-40B4-BE49-F238E27FC236}">
                  <a16:creationId xmlns:a16="http://schemas.microsoft.com/office/drawing/2014/main" id="{314CEE82-1564-46F8-9C35-FF2B4538DA0A}"/>
                </a:ext>
              </a:extLst>
            </p:cNvPr>
            <p:cNvSpPr/>
            <p:nvPr/>
          </p:nvSpPr>
          <p:spPr>
            <a:xfrm rot="5400000">
              <a:off x="8545387" y="4739967"/>
              <a:ext cx="2913963" cy="205714"/>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正方形/長方形 4">
              <a:extLst>
                <a:ext uri="{FF2B5EF4-FFF2-40B4-BE49-F238E27FC236}">
                  <a16:creationId xmlns:a16="http://schemas.microsoft.com/office/drawing/2014/main" id="{52A78DB8-10AD-4FFB-8FBC-DC3A21D1C4A3}"/>
                </a:ext>
              </a:extLst>
            </p:cNvPr>
            <p:cNvSpPr/>
            <p:nvPr/>
          </p:nvSpPr>
          <p:spPr>
            <a:xfrm>
              <a:off x="6336224" y="4015353"/>
              <a:ext cx="3921071" cy="17278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正方形/長方形 8">
              <a:extLst>
                <a:ext uri="{FF2B5EF4-FFF2-40B4-BE49-F238E27FC236}">
                  <a16:creationId xmlns:a16="http://schemas.microsoft.com/office/drawing/2014/main" id="{F195CF13-271C-4E3A-BB12-F50EB9E22F3B}"/>
                </a:ext>
              </a:extLst>
            </p:cNvPr>
            <p:cNvSpPr/>
            <p:nvPr/>
          </p:nvSpPr>
          <p:spPr>
            <a:xfrm>
              <a:off x="6336224" y="5563430"/>
              <a:ext cx="3921071" cy="17278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正方形/長方形 11">
              <a:extLst>
                <a:ext uri="{FF2B5EF4-FFF2-40B4-BE49-F238E27FC236}">
                  <a16:creationId xmlns:a16="http://schemas.microsoft.com/office/drawing/2014/main" id="{47331B39-606A-40D9-AFAB-4B0CB2B7E8F8}"/>
                </a:ext>
              </a:extLst>
            </p:cNvPr>
            <p:cNvSpPr/>
            <p:nvPr/>
          </p:nvSpPr>
          <p:spPr>
            <a:xfrm rot="5400000">
              <a:off x="5662371" y="4739968"/>
              <a:ext cx="2913963" cy="205714"/>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正方形/長方形 15">
              <a:extLst>
                <a:ext uri="{FF2B5EF4-FFF2-40B4-BE49-F238E27FC236}">
                  <a16:creationId xmlns:a16="http://schemas.microsoft.com/office/drawing/2014/main" id="{3BED6C51-5474-4408-92E4-1119CC47686E}"/>
                </a:ext>
              </a:extLst>
            </p:cNvPr>
            <p:cNvSpPr/>
            <p:nvPr/>
          </p:nvSpPr>
          <p:spPr>
            <a:xfrm rot="5400000">
              <a:off x="7578514" y="4783125"/>
              <a:ext cx="2913963" cy="205714"/>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正方形/長方形 6">
              <a:extLst>
                <a:ext uri="{FF2B5EF4-FFF2-40B4-BE49-F238E27FC236}">
                  <a16:creationId xmlns:a16="http://schemas.microsoft.com/office/drawing/2014/main" id="{3CA31FA2-9514-485B-B1DE-08BCD71E7095}"/>
                </a:ext>
              </a:extLst>
            </p:cNvPr>
            <p:cNvSpPr/>
            <p:nvPr/>
          </p:nvSpPr>
          <p:spPr>
            <a:xfrm>
              <a:off x="6336224" y="4770471"/>
              <a:ext cx="3921071" cy="17278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正方形/長方形 10">
              <a:extLst>
                <a:ext uri="{FF2B5EF4-FFF2-40B4-BE49-F238E27FC236}">
                  <a16:creationId xmlns:a16="http://schemas.microsoft.com/office/drawing/2014/main" id="{A7B8E791-A3E8-4BF8-9C8C-3DFD70A64AD0}"/>
                </a:ext>
              </a:extLst>
            </p:cNvPr>
            <p:cNvSpPr/>
            <p:nvPr/>
          </p:nvSpPr>
          <p:spPr>
            <a:xfrm>
              <a:off x="6336224" y="6299806"/>
              <a:ext cx="3921071" cy="17278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正方形/長方形 14">
              <a:extLst>
                <a:ext uri="{FF2B5EF4-FFF2-40B4-BE49-F238E27FC236}">
                  <a16:creationId xmlns:a16="http://schemas.microsoft.com/office/drawing/2014/main" id="{9FE76851-0AFF-43AB-A65B-917269DEC001}"/>
                </a:ext>
              </a:extLst>
            </p:cNvPr>
            <p:cNvSpPr/>
            <p:nvPr/>
          </p:nvSpPr>
          <p:spPr>
            <a:xfrm rot="5400000">
              <a:off x="7088182" y="5203880"/>
              <a:ext cx="2913963" cy="20571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正方形/長方形 5">
              <a:extLst>
                <a:ext uri="{FF2B5EF4-FFF2-40B4-BE49-F238E27FC236}">
                  <a16:creationId xmlns:a16="http://schemas.microsoft.com/office/drawing/2014/main" id="{570B51E0-9EDB-493F-AE47-14ECB56BEFB2}"/>
                </a:ext>
              </a:extLst>
            </p:cNvPr>
            <p:cNvSpPr/>
            <p:nvPr/>
          </p:nvSpPr>
          <p:spPr>
            <a:xfrm>
              <a:off x="6648773" y="4381354"/>
              <a:ext cx="3921071" cy="172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 name="正方形/長方形 3">
              <a:extLst>
                <a:ext uri="{FF2B5EF4-FFF2-40B4-BE49-F238E27FC236}">
                  <a16:creationId xmlns:a16="http://schemas.microsoft.com/office/drawing/2014/main" id="{BFD44458-4D2B-4D7A-98A9-B3D593DB8D41}"/>
                </a:ext>
              </a:extLst>
            </p:cNvPr>
            <p:cNvSpPr/>
            <p:nvPr/>
          </p:nvSpPr>
          <p:spPr>
            <a:xfrm>
              <a:off x="6648773" y="3676973"/>
              <a:ext cx="3921071" cy="172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正方形/長方形 9">
              <a:extLst>
                <a:ext uri="{FF2B5EF4-FFF2-40B4-BE49-F238E27FC236}">
                  <a16:creationId xmlns:a16="http://schemas.microsoft.com/office/drawing/2014/main" id="{CD4DC511-BB0A-4ED4-9478-40FA790C5142}"/>
                </a:ext>
              </a:extLst>
            </p:cNvPr>
            <p:cNvSpPr/>
            <p:nvPr/>
          </p:nvSpPr>
          <p:spPr>
            <a:xfrm>
              <a:off x="6648771" y="5931618"/>
              <a:ext cx="3921071" cy="172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a:extLst>
                <a:ext uri="{FF2B5EF4-FFF2-40B4-BE49-F238E27FC236}">
                  <a16:creationId xmlns:a16="http://schemas.microsoft.com/office/drawing/2014/main" id="{1870E8C3-1888-4A8B-9E34-670ACB577A23}"/>
                </a:ext>
              </a:extLst>
            </p:cNvPr>
            <p:cNvSpPr/>
            <p:nvPr/>
          </p:nvSpPr>
          <p:spPr>
            <a:xfrm>
              <a:off x="6648772" y="5195242"/>
              <a:ext cx="3921071" cy="172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正方形/長方形 12">
              <a:extLst>
                <a:ext uri="{FF2B5EF4-FFF2-40B4-BE49-F238E27FC236}">
                  <a16:creationId xmlns:a16="http://schemas.microsoft.com/office/drawing/2014/main" id="{C36DCF99-58F6-4A2E-8DAE-D786A7A5FBAE}"/>
                </a:ext>
              </a:extLst>
            </p:cNvPr>
            <p:cNvSpPr/>
            <p:nvPr/>
          </p:nvSpPr>
          <p:spPr>
            <a:xfrm rot="5400000">
              <a:off x="6132950" y="5203880"/>
              <a:ext cx="2913963" cy="20571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正方形/長方形 16">
              <a:extLst>
                <a:ext uri="{FF2B5EF4-FFF2-40B4-BE49-F238E27FC236}">
                  <a16:creationId xmlns:a16="http://schemas.microsoft.com/office/drawing/2014/main" id="{21BB1728-F40F-42FA-B979-215EB8FAC9E5}"/>
                </a:ext>
              </a:extLst>
            </p:cNvPr>
            <p:cNvSpPr/>
            <p:nvPr/>
          </p:nvSpPr>
          <p:spPr>
            <a:xfrm rot="5400000">
              <a:off x="8045419" y="5203880"/>
              <a:ext cx="2913963" cy="20571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19" name="テキスト ボックス 18">
            <a:extLst>
              <a:ext uri="{FF2B5EF4-FFF2-40B4-BE49-F238E27FC236}">
                <a16:creationId xmlns:a16="http://schemas.microsoft.com/office/drawing/2014/main" id="{1F9DC4DD-50AB-4019-854F-53A0E31F1EAA}"/>
              </a:ext>
            </a:extLst>
          </p:cNvPr>
          <p:cNvSpPr txBox="1"/>
          <p:nvPr/>
        </p:nvSpPr>
        <p:spPr>
          <a:xfrm>
            <a:off x="3300440" y="5263749"/>
            <a:ext cx="785768" cy="300082"/>
          </a:xfrm>
          <a:prstGeom prst="rect">
            <a:avLst/>
          </a:prstGeom>
          <a:noFill/>
        </p:spPr>
        <p:txBody>
          <a:bodyPr wrap="square" rtlCol="0">
            <a:spAutoFit/>
          </a:bodyPr>
          <a:lstStyle/>
          <a:p>
            <a:pPr algn="ctr"/>
            <a:r>
              <a:rPr lang="en-US" altLang="ja-JP" sz="1350" dirty="0"/>
              <a:t>SIAM</a:t>
            </a:r>
            <a:endParaRPr lang="ja-JP" altLang="en-US" sz="1350" dirty="0"/>
          </a:p>
        </p:txBody>
      </p:sp>
      <p:sp>
        <p:nvSpPr>
          <p:cNvPr id="20" name="テキスト ボックス 19">
            <a:extLst>
              <a:ext uri="{FF2B5EF4-FFF2-40B4-BE49-F238E27FC236}">
                <a16:creationId xmlns:a16="http://schemas.microsoft.com/office/drawing/2014/main" id="{09EE73D8-B2B1-434F-8ED6-39C50F231B3E}"/>
              </a:ext>
            </a:extLst>
          </p:cNvPr>
          <p:cNvSpPr txBox="1"/>
          <p:nvPr/>
        </p:nvSpPr>
        <p:spPr>
          <a:xfrm>
            <a:off x="4999674" y="5243185"/>
            <a:ext cx="1375771" cy="300082"/>
          </a:xfrm>
          <a:prstGeom prst="rect">
            <a:avLst/>
          </a:prstGeom>
          <a:noFill/>
        </p:spPr>
        <p:txBody>
          <a:bodyPr wrap="square" rtlCol="0">
            <a:spAutoFit/>
          </a:bodyPr>
          <a:lstStyle/>
          <a:p>
            <a:pPr algn="ctr"/>
            <a:r>
              <a:rPr lang="en-US" altLang="ja-JP" sz="1350" dirty="0"/>
              <a:t>ISO/IEC20000</a:t>
            </a:r>
            <a:endParaRPr lang="ja-JP" altLang="en-US" sz="1350" dirty="0"/>
          </a:p>
        </p:txBody>
      </p:sp>
      <p:sp>
        <p:nvSpPr>
          <p:cNvPr id="21" name="テキスト ボックス 20">
            <a:extLst>
              <a:ext uri="{FF2B5EF4-FFF2-40B4-BE49-F238E27FC236}">
                <a16:creationId xmlns:a16="http://schemas.microsoft.com/office/drawing/2014/main" id="{B054561D-5E1C-4086-991D-0887E6DFC89B}"/>
              </a:ext>
            </a:extLst>
          </p:cNvPr>
          <p:cNvSpPr txBox="1"/>
          <p:nvPr/>
        </p:nvSpPr>
        <p:spPr>
          <a:xfrm>
            <a:off x="4075759" y="5262952"/>
            <a:ext cx="785768" cy="715581"/>
          </a:xfrm>
          <a:prstGeom prst="rect">
            <a:avLst/>
          </a:prstGeom>
          <a:noFill/>
        </p:spPr>
        <p:txBody>
          <a:bodyPr wrap="square" rtlCol="0">
            <a:spAutoFit/>
          </a:bodyPr>
          <a:lstStyle/>
          <a:p>
            <a:pPr algn="ctr"/>
            <a:r>
              <a:rPr lang="en-US" altLang="ja-JP" sz="1350" dirty="0"/>
              <a:t>COBIT</a:t>
            </a:r>
          </a:p>
          <a:p>
            <a:pPr algn="ctr"/>
            <a:r>
              <a:rPr lang="en-US" altLang="ja-JP" sz="1350" dirty="0"/>
              <a:t>CMMI</a:t>
            </a:r>
          </a:p>
          <a:p>
            <a:pPr algn="ctr"/>
            <a:r>
              <a:rPr lang="en-US" altLang="ja-JP" sz="1350" dirty="0"/>
              <a:t>IT4IT</a:t>
            </a:r>
            <a:endParaRPr lang="ja-JP" altLang="en-US" sz="1350" dirty="0"/>
          </a:p>
        </p:txBody>
      </p:sp>
      <p:sp>
        <p:nvSpPr>
          <p:cNvPr id="22" name="テキスト ボックス 21">
            <a:extLst>
              <a:ext uri="{FF2B5EF4-FFF2-40B4-BE49-F238E27FC236}">
                <a16:creationId xmlns:a16="http://schemas.microsoft.com/office/drawing/2014/main" id="{B3033DB7-EB98-4D3A-B55D-72E333D750FF}"/>
              </a:ext>
            </a:extLst>
          </p:cNvPr>
          <p:cNvSpPr txBox="1"/>
          <p:nvPr/>
        </p:nvSpPr>
        <p:spPr>
          <a:xfrm>
            <a:off x="6133158" y="2217608"/>
            <a:ext cx="1002842" cy="300082"/>
          </a:xfrm>
          <a:prstGeom prst="rect">
            <a:avLst/>
          </a:prstGeom>
          <a:noFill/>
        </p:spPr>
        <p:txBody>
          <a:bodyPr wrap="square" rtlCol="0">
            <a:spAutoFit/>
          </a:bodyPr>
          <a:lstStyle/>
          <a:p>
            <a:pPr algn="ctr"/>
            <a:r>
              <a:rPr lang="ja-JP" altLang="en-US" sz="1350" dirty="0"/>
              <a:t>コンテナー</a:t>
            </a:r>
          </a:p>
        </p:txBody>
      </p:sp>
      <p:sp>
        <p:nvSpPr>
          <p:cNvPr id="23" name="テキスト ボックス 22">
            <a:extLst>
              <a:ext uri="{FF2B5EF4-FFF2-40B4-BE49-F238E27FC236}">
                <a16:creationId xmlns:a16="http://schemas.microsoft.com/office/drawing/2014/main" id="{70DA0F3D-1E76-4CF1-852A-550C533F18BE}"/>
              </a:ext>
            </a:extLst>
          </p:cNvPr>
          <p:cNvSpPr txBox="1"/>
          <p:nvPr/>
        </p:nvSpPr>
        <p:spPr>
          <a:xfrm>
            <a:off x="6133158" y="2893937"/>
            <a:ext cx="1002842" cy="300082"/>
          </a:xfrm>
          <a:prstGeom prst="rect">
            <a:avLst/>
          </a:prstGeom>
          <a:noFill/>
        </p:spPr>
        <p:txBody>
          <a:bodyPr wrap="square" rtlCol="0">
            <a:spAutoFit/>
          </a:bodyPr>
          <a:lstStyle/>
          <a:p>
            <a:pPr algn="ctr"/>
            <a:r>
              <a:rPr lang="en-US" altLang="ja-JP" sz="1350" dirty="0"/>
              <a:t>IoT</a:t>
            </a:r>
            <a:endParaRPr lang="ja-JP" altLang="en-US" sz="1350" dirty="0"/>
          </a:p>
        </p:txBody>
      </p:sp>
      <p:sp>
        <p:nvSpPr>
          <p:cNvPr id="24" name="テキスト ボックス 23">
            <a:extLst>
              <a:ext uri="{FF2B5EF4-FFF2-40B4-BE49-F238E27FC236}">
                <a16:creationId xmlns:a16="http://schemas.microsoft.com/office/drawing/2014/main" id="{B5D9862C-8CCF-4397-8CB7-B3B912293438}"/>
              </a:ext>
            </a:extLst>
          </p:cNvPr>
          <p:cNvSpPr txBox="1"/>
          <p:nvPr/>
        </p:nvSpPr>
        <p:spPr>
          <a:xfrm>
            <a:off x="6133157" y="3690940"/>
            <a:ext cx="1002842" cy="300082"/>
          </a:xfrm>
          <a:prstGeom prst="rect">
            <a:avLst/>
          </a:prstGeom>
          <a:noFill/>
        </p:spPr>
        <p:txBody>
          <a:bodyPr wrap="square" rtlCol="0">
            <a:spAutoFit/>
          </a:bodyPr>
          <a:lstStyle/>
          <a:p>
            <a:pPr algn="ctr"/>
            <a:r>
              <a:rPr lang="en-US" altLang="ja-JP" sz="1350" dirty="0"/>
              <a:t>AI</a:t>
            </a:r>
            <a:endParaRPr lang="ja-JP" altLang="en-US" sz="1350" dirty="0"/>
          </a:p>
        </p:txBody>
      </p:sp>
      <p:sp>
        <p:nvSpPr>
          <p:cNvPr id="25" name="テキスト ボックス 24">
            <a:extLst>
              <a:ext uri="{FF2B5EF4-FFF2-40B4-BE49-F238E27FC236}">
                <a16:creationId xmlns:a16="http://schemas.microsoft.com/office/drawing/2014/main" id="{0895D26F-9B51-44A0-A462-C31B8231A845}"/>
              </a:ext>
            </a:extLst>
          </p:cNvPr>
          <p:cNvSpPr txBox="1"/>
          <p:nvPr/>
        </p:nvSpPr>
        <p:spPr>
          <a:xfrm>
            <a:off x="6133156" y="4372881"/>
            <a:ext cx="1561136" cy="300082"/>
          </a:xfrm>
          <a:prstGeom prst="rect">
            <a:avLst/>
          </a:prstGeom>
          <a:noFill/>
        </p:spPr>
        <p:txBody>
          <a:bodyPr wrap="square" rtlCol="0">
            <a:spAutoFit/>
          </a:bodyPr>
          <a:lstStyle/>
          <a:p>
            <a:pPr algn="ctr"/>
            <a:r>
              <a:rPr lang="ja-JP" altLang="en-US" sz="1350" dirty="0"/>
              <a:t>ブロックチェーン</a:t>
            </a:r>
          </a:p>
        </p:txBody>
      </p:sp>
      <p:sp>
        <p:nvSpPr>
          <p:cNvPr id="26" name="テキスト ボックス 25">
            <a:extLst>
              <a:ext uri="{FF2B5EF4-FFF2-40B4-BE49-F238E27FC236}">
                <a16:creationId xmlns:a16="http://schemas.microsoft.com/office/drawing/2014/main" id="{EAB3092E-F1D3-4A3A-9239-385D9A07AF60}"/>
              </a:ext>
            </a:extLst>
          </p:cNvPr>
          <p:cNvSpPr txBox="1"/>
          <p:nvPr/>
        </p:nvSpPr>
        <p:spPr>
          <a:xfrm>
            <a:off x="1562911" y="2541912"/>
            <a:ext cx="1002842" cy="300082"/>
          </a:xfrm>
          <a:prstGeom prst="rect">
            <a:avLst/>
          </a:prstGeom>
          <a:noFill/>
        </p:spPr>
        <p:txBody>
          <a:bodyPr wrap="square" rtlCol="0">
            <a:spAutoFit/>
          </a:bodyPr>
          <a:lstStyle/>
          <a:p>
            <a:pPr algn="ctr"/>
            <a:r>
              <a:rPr lang="ja-JP" altLang="en-US" sz="1350" dirty="0"/>
              <a:t>企業文化</a:t>
            </a:r>
          </a:p>
        </p:txBody>
      </p:sp>
      <p:sp>
        <p:nvSpPr>
          <p:cNvPr id="27" name="テキスト ボックス 26">
            <a:extLst>
              <a:ext uri="{FF2B5EF4-FFF2-40B4-BE49-F238E27FC236}">
                <a16:creationId xmlns:a16="http://schemas.microsoft.com/office/drawing/2014/main" id="{97AEFA5A-5954-4706-AF31-EFED363960BD}"/>
              </a:ext>
            </a:extLst>
          </p:cNvPr>
          <p:cNvSpPr txBox="1"/>
          <p:nvPr/>
        </p:nvSpPr>
        <p:spPr>
          <a:xfrm>
            <a:off x="1371601" y="3263419"/>
            <a:ext cx="1194152" cy="300082"/>
          </a:xfrm>
          <a:prstGeom prst="rect">
            <a:avLst/>
          </a:prstGeom>
          <a:noFill/>
        </p:spPr>
        <p:txBody>
          <a:bodyPr wrap="square" rtlCol="0">
            <a:spAutoFit/>
          </a:bodyPr>
          <a:lstStyle/>
          <a:p>
            <a:pPr algn="ctr"/>
            <a:r>
              <a:rPr lang="ja-JP" altLang="en-US" sz="1350" dirty="0"/>
              <a:t>競合状況</a:t>
            </a:r>
          </a:p>
        </p:txBody>
      </p:sp>
      <p:sp>
        <p:nvSpPr>
          <p:cNvPr id="28" name="テキスト ボックス 27">
            <a:extLst>
              <a:ext uri="{FF2B5EF4-FFF2-40B4-BE49-F238E27FC236}">
                <a16:creationId xmlns:a16="http://schemas.microsoft.com/office/drawing/2014/main" id="{604BC495-8C7F-4C70-A8E2-B27B85635ED5}"/>
              </a:ext>
            </a:extLst>
          </p:cNvPr>
          <p:cNvSpPr txBox="1"/>
          <p:nvPr/>
        </p:nvSpPr>
        <p:spPr>
          <a:xfrm>
            <a:off x="1527953" y="4021082"/>
            <a:ext cx="1037800" cy="300082"/>
          </a:xfrm>
          <a:prstGeom prst="rect">
            <a:avLst/>
          </a:prstGeom>
          <a:noFill/>
        </p:spPr>
        <p:txBody>
          <a:bodyPr wrap="square" rtlCol="0">
            <a:spAutoFit/>
          </a:bodyPr>
          <a:lstStyle/>
          <a:p>
            <a:pPr algn="ctr"/>
            <a:r>
              <a:rPr lang="ja-JP" altLang="en-US" sz="1350" dirty="0"/>
              <a:t>法規制</a:t>
            </a:r>
          </a:p>
        </p:txBody>
      </p:sp>
      <p:sp>
        <p:nvSpPr>
          <p:cNvPr id="29" name="テキスト ボックス 28">
            <a:extLst>
              <a:ext uri="{FF2B5EF4-FFF2-40B4-BE49-F238E27FC236}">
                <a16:creationId xmlns:a16="http://schemas.microsoft.com/office/drawing/2014/main" id="{FDF08256-C65D-49E7-8867-CA460EAB0B17}"/>
              </a:ext>
            </a:extLst>
          </p:cNvPr>
          <p:cNvSpPr txBox="1"/>
          <p:nvPr/>
        </p:nvSpPr>
        <p:spPr>
          <a:xfrm>
            <a:off x="1189983" y="4724681"/>
            <a:ext cx="1375770" cy="507831"/>
          </a:xfrm>
          <a:prstGeom prst="rect">
            <a:avLst/>
          </a:prstGeom>
          <a:noFill/>
        </p:spPr>
        <p:txBody>
          <a:bodyPr wrap="square" rtlCol="0">
            <a:spAutoFit/>
          </a:bodyPr>
          <a:lstStyle/>
          <a:p>
            <a:pPr algn="ctr"/>
            <a:r>
              <a:rPr lang="ja-JP" altLang="en-US" sz="1350" dirty="0"/>
              <a:t>プロセス</a:t>
            </a:r>
            <a:endParaRPr lang="en-US" altLang="ja-JP" sz="1350" dirty="0"/>
          </a:p>
          <a:p>
            <a:pPr algn="ctr"/>
            <a:r>
              <a:rPr lang="ja-JP" altLang="en-US" sz="1350" dirty="0"/>
              <a:t>ビジネスモデル</a:t>
            </a:r>
            <a:endParaRPr lang="en-US" altLang="ja-JP" sz="1350" dirty="0"/>
          </a:p>
        </p:txBody>
      </p:sp>
      <p:sp>
        <p:nvSpPr>
          <p:cNvPr id="30" name="テキスト ボックス 29">
            <a:extLst>
              <a:ext uri="{FF2B5EF4-FFF2-40B4-BE49-F238E27FC236}">
                <a16:creationId xmlns:a16="http://schemas.microsoft.com/office/drawing/2014/main" id="{534F7D48-5C59-44B1-9816-ACFEAF25348A}"/>
              </a:ext>
            </a:extLst>
          </p:cNvPr>
          <p:cNvSpPr txBox="1"/>
          <p:nvPr/>
        </p:nvSpPr>
        <p:spPr>
          <a:xfrm>
            <a:off x="2673458" y="1681975"/>
            <a:ext cx="1018877" cy="300082"/>
          </a:xfrm>
          <a:prstGeom prst="rect">
            <a:avLst/>
          </a:prstGeom>
          <a:noFill/>
        </p:spPr>
        <p:txBody>
          <a:bodyPr wrap="square" rtlCol="0">
            <a:spAutoFit/>
          </a:bodyPr>
          <a:lstStyle/>
          <a:p>
            <a:pPr algn="ctr"/>
            <a:r>
              <a:rPr lang="ja-JP" altLang="en-US" sz="1350" dirty="0"/>
              <a:t>人（人工）</a:t>
            </a:r>
          </a:p>
        </p:txBody>
      </p:sp>
      <p:sp>
        <p:nvSpPr>
          <p:cNvPr id="31" name="テキスト ボックス 30">
            <a:extLst>
              <a:ext uri="{FF2B5EF4-FFF2-40B4-BE49-F238E27FC236}">
                <a16:creationId xmlns:a16="http://schemas.microsoft.com/office/drawing/2014/main" id="{CC8C212C-0657-46BC-AEC8-8233E15CA77E}"/>
              </a:ext>
            </a:extLst>
          </p:cNvPr>
          <p:cNvSpPr txBox="1"/>
          <p:nvPr/>
        </p:nvSpPr>
        <p:spPr>
          <a:xfrm>
            <a:off x="3693324" y="1669638"/>
            <a:ext cx="785768" cy="300082"/>
          </a:xfrm>
          <a:prstGeom prst="rect">
            <a:avLst/>
          </a:prstGeom>
          <a:noFill/>
        </p:spPr>
        <p:txBody>
          <a:bodyPr wrap="square" rtlCol="0">
            <a:spAutoFit/>
          </a:bodyPr>
          <a:lstStyle/>
          <a:p>
            <a:pPr algn="ctr"/>
            <a:r>
              <a:rPr lang="ja-JP" altLang="en-US" sz="1350" dirty="0"/>
              <a:t>予算</a:t>
            </a:r>
          </a:p>
        </p:txBody>
      </p:sp>
      <p:sp>
        <p:nvSpPr>
          <p:cNvPr id="32" name="テキスト ボックス 31">
            <a:extLst>
              <a:ext uri="{FF2B5EF4-FFF2-40B4-BE49-F238E27FC236}">
                <a16:creationId xmlns:a16="http://schemas.microsoft.com/office/drawing/2014/main" id="{AE7C15B0-9F7E-435A-AEB8-AED70CD2A376}"/>
              </a:ext>
            </a:extLst>
          </p:cNvPr>
          <p:cNvSpPr txBox="1"/>
          <p:nvPr/>
        </p:nvSpPr>
        <p:spPr>
          <a:xfrm>
            <a:off x="4520771" y="1680703"/>
            <a:ext cx="785768" cy="300082"/>
          </a:xfrm>
          <a:prstGeom prst="rect">
            <a:avLst/>
          </a:prstGeom>
          <a:noFill/>
        </p:spPr>
        <p:txBody>
          <a:bodyPr wrap="square" rtlCol="0">
            <a:spAutoFit/>
          </a:bodyPr>
          <a:lstStyle/>
          <a:p>
            <a:pPr algn="ctr"/>
            <a:r>
              <a:rPr lang="ja-JP" altLang="en-US" sz="1350" dirty="0"/>
              <a:t>期間</a:t>
            </a:r>
          </a:p>
        </p:txBody>
      </p:sp>
      <p:sp>
        <p:nvSpPr>
          <p:cNvPr id="33" name="テキスト ボックス 32">
            <a:extLst>
              <a:ext uri="{FF2B5EF4-FFF2-40B4-BE49-F238E27FC236}">
                <a16:creationId xmlns:a16="http://schemas.microsoft.com/office/drawing/2014/main" id="{1432C748-AFB9-407C-AC2D-B2E939A8E042}"/>
              </a:ext>
            </a:extLst>
          </p:cNvPr>
          <p:cNvSpPr txBox="1"/>
          <p:nvPr/>
        </p:nvSpPr>
        <p:spPr>
          <a:xfrm>
            <a:off x="5243741" y="1669637"/>
            <a:ext cx="1131704" cy="300082"/>
          </a:xfrm>
          <a:prstGeom prst="rect">
            <a:avLst/>
          </a:prstGeom>
          <a:noFill/>
        </p:spPr>
        <p:txBody>
          <a:bodyPr wrap="square" rtlCol="0">
            <a:spAutoFit/>
          </a:bodyPr>
          <a:lstStyle/>
          <a:p>
            <a:pPr algn="ctr"/>
            <a:r>
              <a:rPr lang="ja-JP" altLang="en-US" sz="1350" dirty="0"/>
              <a:t>知識・経験</a:t>
            </a:r>
          </a:p>
        </p:txBody>
      </p:sp>
      <p:sp>
        <p:nvSpPr>
          <p:cNvPr id="34" name="テキスト ボックス 33">
            <a:extLst>
              <a:ext uri="{FF2B5EF4-FFF2-40B4-BE49-F238E27FC236}">
                <a16:creationId xmlns:a16="http://schemas.microsoft.com/office/drawing/2014/main" id="{6B815D02-6CF6-4D99-B8DF-AF6EE0D255D7}"/>
              </a:ext>
            </a:extLst>
          </p:cNvPr>
          <p:cNvSpPr txBox="1"/>
          <p:nvPr/>
        </p:nvSpPr>
        <p:spPr>
          <a:xfrm>
            <a:off x="6409605" y="5381685"/>
            <a:ext cx="1561136" cy="323165"/>
          </a:xfrm>
          <a:prstGeom prst="rect">
            <a:avLst/>
          </a:prstGeom>
          <a:noFill/>
        </p:spPr>
        <p:txBody>
          <a:bodyPr wrap="square" rtlCol="0">
            <a:spAutoFit/>
          </a:bodyPr>
          <a:lstStyle/>
          <a:p>
            <a:r>
              <a:rPr lang="ja-JP" altLang="en-US" sz="1500" b="1" dirty="0"/>
              <a:t>各種管理手法</a:t>
            </a:r>
          </a:p>
        </p:txBody>
      </p:sp>
      <p:sp>
        <p:nvSpPr>
          <p:cNvPr id="35" name="テキスト ボックス 34">
            <a:extLst>
              <a:ext uri="{FF2B5EF4-FFF2-40B4-BE49-F238E27FC236}">
                <a16:creationId xmlns:a16="http://schemas.microsoft.com/office/drawing/2014/main" id="{919D3192-0A08-4A11-B7CA-F311FEF73190}"/>
              </a:ext>
            </a:extLst>
          </p:cNvPr>
          <p:cNvSpPr txBox="1"/>
          <p:nvPr/>
        </p:nvSpPr>
        <p:spPr>
          <a:xfrm>
            <a:off x="7271611" y="3277112"/>
            <a:ext cx="1411315" cy="553998"/>
          </a:xfrm>
          <a:prstGeom prst="rect">
            <a:avLst/>
          </a:prstGeom>
          <a:noFill/>
        </p:spPr>
        <p:txBody>
          <a:bodyPr wrap="square" rtlCol="0">
            <a:spAutoFit/>
          </a:bodyPr>
          <a:lstStyle/>
          <a:p>
            <a:r>
              <a:rPr lang="ja-JP" altLang="en-US" sz="1500" b="1" dirty="0"/>
              <a:t>革新的な</a:t>
            </a:r>
            <a:endParaRPr lang="en-US" altLang="ja-JP" sz="1500" b="1" dirty="0"/>
          </a:p>
          <a:p>
            <a:r>
              <a:rPr lang="ja-JP" altLang="en-US" sz="1500" b="1" dirty="0"/>
              <a:t>テクノロジー</a:t>
            </a:r>
          </a:p>
        </p:txBody>
      </p:sp>
      <p:sp>
        <p:nvSpPr>
          <p:cNvPr id="36" name="テキスト ボックス 35">
            <a:extLst>
              <a:ext uri="{FF2B5EF4-FFF2-40B4-BE49-F238E27FC236}">
                <a16:creationId xmlns:a16="http://schemas.microsoft.com/office/drawing/2014/main" id="{006628AA-A8C0-4DA8-8466-419C45F55091}"/>
              </a:ext>
            </a:extLst>
          </p:cNvPr>
          <p:cNvSpPr txBox="1"/>
          <p:nvPr/>
        </p:nvSpPr>
        <p:spPr>
          <a:xfrm>
            <a:off x="1757405" y="1680703"/>
            <a:ext cx="1355047" cy="323165"/>
          </a:xfrm>
          <a:prstGeom prst="rect">
            <a:avLst/>
          </a:prstGeom>
          <a:noFill/>
        </p:spPr>
        <p:txBody>
          <a:bodyPr wrap="square" rtlCol="0">
            <a:spAutoFit/>
          </a:bodyPr>
          <a:lstStyle/>
          <a:p>
            <a:r>
              <a:rPr lang="ja-JP" altLang="en-US" sz="1500" b="1" dirty="0"/>
              <a:t>リソース</a:t>
            </a:r>
          </a:p>
        </p:txBody>
      </p:sp>
      <p:sp>
        <p:nvSpPr>
          <p:cNvPr id="37" name="テキスト ボックス 36">
            <a:extLst>
              <a:ext uri="{FF2B5EF4-FFF2-40B4-BE49-F238E27FC236}">
                <a16:creationId xmlns:a16="http://schemas.microsoft.com/office/drawing/2014/main" id="{986E591C-4F82-444B-875F-6D79242A6476}"/>
              </a:ext>
            </a:extLst>
          </p:cNvPr>
          <p:cNvSpPr txBox="1"/>
          <p:nvPr/>
        </p:nvSpPr>
        <p:spPr>
          <a:xfrm>
            <a:off x="288467" y="3642251"/>
            <a:ext cx="1329885" cy="323165"/>
          </a:xfrm>
          <a:prstGeom prst="rect">
            <a:avLst/>
          </a:prstGeom>
          <a:noFill/>
        </p:spPr>
        <p:txBody>
          <a:bodyPr wrap="square" rtlCol="0">
            <a:spAutoFit/>
          </a:bodyPr>
          <a:lstStyle/>
          <a:p>
            <a:r>
              <a:rPr lang="ja-JP" altLang="en-US" sz="1500" b="1" dirty="0"/>
              <a:t>ビジネス環境</a:t>
            </a:r>
          </a:p>
        </p:txBody>
      </p:sp>
      <p:sp>
        <p:nvSpPr>
          <p:cNvPr id="38" name="スライド番号プレースホルダー 37">
            <a:extLst>
              <a:ext uri="{FF2B5EF4-FFF2-40B4-BE49-F238E27FC236}">
                <a16:creationId xmlns:a16="http://schemas.microsoft.com/office/drawing/2014/main" id="{8D033BF1-EF65-4758-B023-575488CD8B35}"/>
              </a:ext>
            </a:extLst>
          </p:cNvPr>
          <p:cNvSpPr>
            <a:spLocks noGrp="1"/>
          </p:cNvSpPr>
          <p:nvPr>
            <p:ph type="sldNum" sz="quarter" idx="12"/>
          </p:nvPr>
        </p:nvSpPr>
        <p:spPr/>
        <p:txBody>
          <a:bodyPr/>
          <a:lstStyle/>
          <a:p>
            <a:fld id="{1E1DC047-088E-438F-B077-FCC6D2EF2EB8}" type="slidenum">
              <a:rPr kumimoji="1" lang="ja-JP" altLang="en-US" smtClean="0"/>
              <a:t>19</a:t>
            </a:fld>
            <a:endParaRPr kumimoji="1" lang="ja-JP" altLang="en-US"/>
          </a:p>
        </p:txBody>
      </p:sp>
      <p:pic>
        <p:nvPicPr>
          <p:cNvPr id="39" name="Picture 2">
            <a:extLst>
              <a:ext uri="{FF2B5EF4-FFF2-40B4-BE49-F238E27FC236}">
                <a16:creationId xmlns:a16="http://schemas.microsoft.com/office/drawing/2014/main" id="{11EB79B6-CBD5-4321-9005-CCFE709241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295734"/>
            <a:ext cx="1033062" cy="1033062"/>
          </a:xfrm>
          <a:prstGeom prst="rect">
            <a:avLst/>
          </a:prstGeom>
        </p:spPr>
      </p:pic>
    </p:spTree>
    <p:extLst>
      <p:ext uri="{BB962C8B-B14F-4D97-AF65-F5344CB8AC3E}">
        <p14:creationId xmlns:p14="http://schemas.microsoft.com/office/powerpoint/2010/main" val="293020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41313F-65E8-46A9-A9E3-DC57DF84E2DB}"/>
              </a:ext>
            </a:extLst>
          </p:cNvPr>
          <p:cNvSpPr>
            <a:spLocks noGrp="1"/>
          </p:cNvSpPr>
          <p:nvPr>
            <p:ph type="title"/>
          </p:nvPr>
        </p:nvSpPr>
        <p:spPr>
          <a:xfrm>
            <a:off x="457200" y="274638"/>
            <a:ext cx="8229600" cy="850106"/>
          </a:xfrm>
        </p:spPr>
        <p:txBody>
          <a:bodyPr>
            <a:normAutofit/>
          </a:bodyPr>
          <a:lstStyle/>
          <a:p>
            <a:r>
              <a:rPr lang="ja-JP" altLang="en-US" sz="3200" dirty="0">
                <a:solidFill>
                  <a:srgbClr val="002060"/>
                </a:solidFill>
              </a:rPr>
              <a:t>今晩　皆さんは、何を期待していますか？</a:t>
            </a:r>
            <a:endParaRPr kumimoji="1" lang="ja-JP" altLang="en-US" sz="3200" dirty="0">
              <a:solidFill>
                <a:srgbClr val="002060"/>
              </a:solidFill>
            </a:endParaRPr>
          </a:p>
        </p:txBody>
      </p:sp>
      <p:sp>
        <p:nvSpPr>
          <p:cNvPr id="3" name="テキスト ボックス 2">
            <a:extLst>
              <a:ext uri="{FF2B5EF4-FFF2-40B4-BE49-F238E27FC236}">
                <a16:creationId xmlns:a16="http://schemas.microsoft.com/office/drawing/2014/main" id="{1AD3A09A-7104-4D9C-ABBC-9A35E40AF4B9}"/>
              </a:ext>
            </a:extLst>
          </p:cNvPr>
          <p:cNvSpPr txBox="1"/>
          <p:nvPr/>
        </p:nvSpPr>
        <p:spPr>
          <a:xfrm>
            <a:off x="827584" y="1484784"/>
            <a:ext cx="7488832" cy="646331"/>
          </a:xfrm>
          <a:prstGeom prst="rect">
            <a:avLst/>
          </a:prstGeom>
          <a:noFill/>
        </p:spPr>
        <p:txBody>
          <a:bodyPr wrap="square" rtlCol="0">
            <a:spAutoFit/>
          </a:bodyPr>
          <a:lstStyle/>
          <a:p>
            <a:r>
              <a:rPr kumimoji="1" lang="ja-JP" altLang="en-US" dirty="0">
                <a:solidFill>
                  <a:srgbClr val="002060"/>
                </a:solidFill>
              </a:rPr>
              <a:t>私がお話できること。</a:t>
            </a:r>
            <a:endParaRPr kumimoji="1" lang="en-US" altLang="ja-JP" dirty="0">
              <a:solidFill>
                <a:srgbClr val="002060"/>
              </a:solidFill>
            </a:endParaRPr>
          </a:p>
          <a:p>
            <a:r>
              <a:rPr lang="en-US" altLang="ja-JP" dirty="0">
                <a:solidFill>
                  <a:srgbClr val="002060"/>
                </a:solidFill>
              </a:rPr>
              <a:t>	1971</a:t>
            </a:r>
            <a:r>
              <a:rPr lang="ja-JP" altLang="en-US" dirty="0">
                <a:solidFill>
                  <a:srgbClr val="002060"/>
                </a:solidFill>
              </a:rPr>
              <a:t>年～現在（</a:t>
            </a:r>
            <a:r>
              <a:rPr lang="en-US" altLang="ja-JP" dirty="0">
                <a:solidFill>
                  <a:srgbClr val="002060"/>
                </a:solidFill>
              </a:rPr>
              <a:t>2018</a:t>
            </a:r>
            <a:r>
              <a:rPr lang="ja-JP" altLang="en-US" dirty="0">
                <a:solidFill>
                  <a:srgbClr val="002060"/>
                </a:solidFill>
              </a:rPr>
              <a:t>年）までに</a:t>
            </a:r>
            <a:r>
              <a:rPr lang="en-US" altLang="ja-JP" dirty="0">
                <a:solidFill>
                  <a:srgbClr val="002060"/>
                </a:solidFill>
              </a:rPr>
              <a:t>IT</a:t>
            </a:r>
            <a:r>
              <a:rPr lang="ja-JP" altLang="en-US" dirty="0">
                <a:solidFill>
                  <a:srgbClr val="002060"/>
                </a:solidFill>
              </a:rPr>
              <a:t>に関連する出来事</a:t>
            </a:r>
            <a:endParaRPr kumimoji="1" lang="ja-JP" altLang="en-US" dirty="0">
              <a:solidFill>
                <a:srgbClr val="002060"/>
              </a:solidFill>
            </a:endParaRPr>
          </a:p>
        </p:txBody>
      </p:sp>
      <p:sp>
        <p:nvSpPr>
          <p:cNvPr id="4" name="テキスト ボックス 3">
            <a:extLst>
              <a:ext uri="{FF2B5EF4-FFF2-40B4-BE49-F238E27FC236}">
                <a16:creationId xmlns:a16="http://schemas.microsoft.com/office/drawing/2014/main" id="{30D51594-CA13-4503-AA39-120213600D82}"/>
              </a:ext>
            </a:extLst>
          </p:cNvPr>
          <p:cNvSpPr txBox="1"/>
          <p:nvPr/>
        </p:nvSpPr>
        <p:spPr>
          <a:xfrm>
            <a:off x="755576" y="2204864"/>
            <a:ext cx="7931224" cy="4247317"/>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a:solidFill>
                  <a:srgbClr val="0070C0"/>
                </a:solidFill>
              </a:rPr>
              <a:t>コンピューター、</a:t>
            </a:r>
            <a:r>
              <a:rPr kumimoji="1" lang="en-US" altLang="ja-JP" dirty="0">
                <a:solidFill>
                  <a:srgbClr val="0070C0"/>
                </a:solidFill>
              </a:rPr>
              <a:t>IT</a:t>
            </a:r>
            <a:r>
              <a:rPr kumimoji="1" lang="ja-JP" altLang="en-US" dirty="0">
                <a:solidFill>
                  <a:srgbClr val="0070C0"/>
                </a:solidFill>
              </a:rPr>
              <a:t>の歴史　（使われ方、技術）</a:t>
            </a:r>
            <a:endParaRPr kumimoji="1" lang="en-US" altLang="ja-JP" dirty="0">
              <a:solidFill>
                <a:srgbClr val="0070C0"/>
              </a:solidFill>
            </a:endParaRPr>
          </a:p>
          <a:p>
            <a:pPr marL="285750" indent="-285750">
              <a:buFont typeface="Wingdings" panose="05000000000000000000" pitchFamily="2" charset="2"/>
              <a:buChar char="Ø"/>
            </a:pPr>
            <a:r>
              <a:rPr lang="ja-JP" altLang="en-US" dirty="0">
                <a:solidFill>
                  <a:srgbClr val="0070C0"/>
                </a:solidFill>
              </a:rPr>
              <a:t>ソリューション営業　（自分が商品）</a:t>
            </a:r>
            <a:endParaRPr lang="en-US" altLang="ja-JP" dirty="0">
              <a:solidFill>
                <a:srgbClr val="0070C0"/>
              </a:solidFill>
            </a:endParaRPr>
          </a:p>
          <a:p>
            <a:pPr marL="285750" indent="-285750">
              <a:buFont typeface="Wingdings" panose="05000000000000000000" pitchFamily="2" charset="2"/>
              <a:buChar char="Ø"/>
            </a:pPr>
            <a:r>
              <a:rPr lang="en-US" altLang="ja-JP" dirty="0">
                <a:solidFill>
                  <a:srgbClr val="0070C0"/>
                </a:solidFill>
              </a:rPr>
              <a:t>CIO</a:t>
            </a:r>
            <a:r>
              <a:rPr lang="ja-JP" altLang="en-US" dirty="0">
                <a:solidFill>
                  <a:srgbClr val="0070C0"/>
                </a:solidFill>
              </a:rPr>
              <a:t>って、何をする人？　（真の</a:t>
            </a:r>
            <a:r>
              <a:rPr lang="en-US" altLang="ja-JP" dirty="0">
                <a:solidFill>
                  <a:srgbClr val="0070C0"/>
                </a:solidFill>
              </a:rPr>
              <a:t>CIO</a:t>
            </a:r>
            <a:r>
              <a:rPr lang="ja-JP" altLang="en-US" dirty="0">
                <a:solidFill>
                  <a:srgbClr val="0070C0"/>
                </a:solidFill>
              </a:rPr>
              <a:t>とは）</a:t>
            </a:r>
            <a:endParaRPr lang="en-US" altLang="ja-JP" dirty="0">
              <a:solidFill>
                <a:srgbClr val="0070C0"/>
              </a:solidFill>
            </a:endParaRPr>
          </a:p>
          <a:p>
            <a:pPr marL="285750" indent="-285750">
              <a:buFont typeface="Wingdings" panose="05000000000000000000" pitchFamily="2" charset="2"/>
              <a:buChar char="Ø"/>
            </a:pPr>
            <a:r>
              <a:rPr lang="ja-JP" altLang="en-US" dirty="0">
                <a:solidFill>
                  <a:srgbClr val="0070C0"/>
                </a:solidFill>
              </a:rPr>
              <a:t>ユーザーは</a:t>
            </a:r>
            <a:r>
              <a:rPr lang="en-US" altLang="ja-JP" dirty="0">
                <a:solidFill>
                  <a:srgbClr val="0070C0"/>
                </a:solidFill>
              </a:rPr>
              <a:t>IT</a:t>
            </a:r>
            <a:r>
              <a:rPr lang="ja-JP" altLang="en-US" dirty="0">
                <a:solidFill>
                  <a:srgbClr val="0070C0"/>
                </a:solidFill>
              </a:rPr>
              <a:t>に何を期待している？　（</a:t>
            </a:r>
            <a:r>
              <a:rPr lang="en-US" altLang="ja-JP" dirty="0">
                <a:solidFill>
                  <a:srgbClr val="0070C0"/>
                </a:solidFill>
              </a:rPr>
              <a:t>SAP</a:t>
            </a:r>
            <a:r>
              <a:rPr lang="ja-JP" altLang="en-US" dirty="0">
                <a:solidFill>
                  <a:srgbClr val="0070C0"/>
                </a:solidFill>
              </a:rPr>
              <a:t>を導入したある社長の感想）</a:t>
            </a:r>
            <a:endParaRPr lang="en-US" altLang="ja-JP" dirty="0">
              <a:solidFill>
                <a:srgbClr val="0070C0"/>
              </a:solidFill>
            </a:endParaRPr>
          </a:p>
          <a:p>
            <a:pPr marL="285750" indent="-285750">
              <a:buFont typeface="Wingdings" panose="05000000000000000000" pitchFamily="2" charset="2"/>
              <a:buChar char="Ø"/>
            </a:pPr>
            <a:r>
              <a:rPr lang="en-US" altLang="ja-JP" dirty="0">
                <a:solidFill>
                  <a:srgbClr val="0070C0"/>
                </a:solidFill>
              </a:rPr>
              <a:t>Web</a:t>
            </a:r>
            <a:r>
              <a:rPr lang="ja-JP" altLang="en-US" dirty="0">
                <a:solidFill>
                  <a:srgbClr val="0070C0"/>
                </a:solidFill>
              </a:rPr>
              <a:t>（インターネット）システムって、どうビジネスに結びつくの？</a:t>
            </a:r>
            <a:endParaRPr lang="en-US" altLang="ja-JP" dirty="0">
              <a:solidFill>
                <a:srgbClr val="0070C0"/>
              </a:solidFill>
            </a:endParaRPr>
          </a:p>
          <a:p>
            <a:pPr marL="285750" indent="-285750">
              <a:buFont typeface="Wingdings" panose="05000000000000000000" pitchFamily="2" charset="2"/>
              <a:buChar char="Ø"/>
            </a:pPr>
            <a:r>
              <a:rPr kumimoji="1" lang="ja-JP" altLang="en-US" dirty="0">
                <a:solidFill>
                  <a:srgbClr val="0070C0"/>
                </a:solidFill>
              </a:rPr>
              <a:t>システムを作る（開発）常識の不都合な真実</a:t>
            </a:r>
            <a:endParaRPr kumimoji="1" lang="en-US" altLang="ja-JP" dirty="0">
              <a:solidFill>
                <a:srgbClr val="0070C0"/>
              </a:solidFill>
            </a:endParaRPr>
          </a:p>
          <a:p>
            <a:pPr marL="285750" indent="-285750">
              <a:buFont typeface="Wingdings" panose="05000000000000000000" pitchFamily="2" charset="2"/>
              <a:buChar char="Ø"/>
            </a:pPr>
            <a:r>
              <a:rPr kumimoji="1" lang="ja-JP" altLang="en-US" dirty="0">
                <a:solidFill>
                  <a:srgbClr val="0070C0"/>
                </a:solidFill>
              </a:rPr>
              <a:t>アジャイル、</a:t>
            </a:r>
            <a:r>
              <a:rPr kumimoji="1" lang="en-US" altLang="ja-JP" dirty="0">
                <a:solidFill>
                  <a:srgbClr val="0070C0"/>
                </a:solidFill>
              </a:rPr>
              <a:t>DevOps</a:t>
            </a:r>
            <a:r>
              <a:rPr kumimoji="1" lang="ja-JP" altLang="en-US" dirty="0">
                <a:solidFill>
                  <a:srgbClr val="0070C0"/>
                </a:solidFill>
              </a:rPr>
              <a:t>って、バズワード？　（その実態は？）</a:t>
            </a:r>
            <a:endParaRPr kumimoji="1" lang="en-US" altLang="ja-JP" dirty="0">
              <a:solidFill>
                <a:srgbClr val="0070C0"/>
              </a:solidFill>
            </a:endParaRPr>
          </a:p>
          <a:p>
            <a:pPr marL="285750" indent="-285750">
              <a:buFont typeface="Wingdings" panose="05000000000000000000" pitchFamily="2" charset="2"/>
              <a:buChar char="Ø"/>
            </a:pPr>
            <a:r>
              <a:rPr kumimoji="1" lang="ja-JP" altLang="en-US" dirty="0">
                <a:solidFill>
                  <a:srgbClr val="0070C0"/>
                </a:solidFill>
              </a:rPr>
              <a:t>デジタルトランスフォーメーションって、結局はなに？</a:t>
            </a:r>
            <a:endParaRPr lang="en-US" altLang="ja-JP" dirty="0">
              <a:solidFill>
                <a:srgbClr val="0070C0"/>
              </a:solidFill>
            </a:endParaRPr>
          </a:p>
          <a:p>
            <a:pPr lvl="1"/>
            <a:r>
              <a:rPr kumimoji="1" lang="ja-JP" altLang="en-US" dirty="0">
                <a:solidFill>
                  <a:srgbClr val="0070C0"/>
                </a:solidFill>
              </a:rPr>
              <a:t>デジタルディスラプションの恐怖って、オオカミ少年の話？</a:t>
            </a:r>
            <a:endParaRPr kumimoji="1" lang="en-US" altLang="ja-JP" dirty="0">
              <a:solidFill>
                <a:srgbClr val="0070C0"/>
              </a:solidFill>
            </a:endParaRPr>
          </a:p>
          <a:p>
            <a:pPr marL="285750" indent="-285750">
              <a:buFont typeface="Wingdings" panose="05000000000000000000" pitchFamily="2" charset="2"/>
              <a:buChar char="Ø"/>
            </a:pPr>
            <a:r>
              <a:rPr kumimoji="1" lang="ja-JP" altLang="en-US" dirty="0">
                <a:solidFill>
                  <a:srgbClr val="0070C0"/>
                </a:solidFill>
              </a:rPr>
              <a:t>リーンって、なんの話？　（</a:t>
            </a:r>
            <a:r>
              <a:rPr kumimoji="1" lang="en-US" altLang="ja-JP" dirty="0">
                <a:solidFill>
                  <a:srgbClr val="0070C0"/>
                </a:solidFill>
              </a:rPr>
              <a:t>TPS</a:t>
            </a:r>
            <a:r>
              <a:rPr kumimoji="1" lang="ja-JP" altLang="en-US" dirty="0">
                <a:solidFill>
                  <a:srgbClr val="0070C0"/>
                </a:solidFill>
              </a:rPr>
              <a:t>なんでしょう。）</a:t>
            </a:r>
            <a:endParaRPr kumimoji="1" lang="en-US" altLang="ja-JP" dirty="0">
              <a:solidFill>
                <a:srgbClr val="0070C0"/>
              </a:solidFill>
            </a:endParaRPr>
          </a:p>
          <a:p>
            <a:pPr marL="285750" indent="-285750">
              <a:buFont typeface="Wingdings" panose="05000000000000000000" pitchFamily="2" charset="2"/>
              <a:buChar char="Ø"/>
            </a:pPr>
            <a:r>
              <a:rPr lang="ja-JP" altLang="en-US" dirty="0">
                <a:solidFill>
                  <a:srgbClr val="0070C0"/>
                </a:solidFill>
              </a:rPr>
              <a:t>トヨタがなぜ世界一の企業を維持できているか？</a:t>
            </a:r>
            <a:endParaRPr lang="en-US" altLang="ja-JP" dirty="0">
              <a:solidFill>
                <a:srgbClr val="0070C0"/>
              </a:solidFill>
            </a:endParaRPr>
          </a:p>
          <a:p>
            <a:pPr lvl="1"/>
            <a:r>
              <a:rPr kumimoji="1" lang="ja-JP" altLang="en-US" dirty="0">
                <a:solidFill>
                  <a:srgbClr val="0070C0"/>
                </a:solidFill>
              </a:rPr>
              <a:t>トヨタの真の強さはどこにあるのか？</a:t>
            </a:r>
            <a:endParaRPr kumimoji="1" lang="en-US" altLang="ja-JP" dirty="0">
              <a:solidFill>
                <a:srgbClr val="0070C0"/>
              </a:solidFill>
            </a:endParaRPr>
          </a:p>
          <a:p>
            <a:pPr marL="285750" indent="-285750">
              <a:buFont typeface="Wingdings" panose="05000000000000000000" pitchFamily="2" charset="2"/>
              <a:buChar char="Ø"/>
            </a:pPr>
            <a:r>
              <a:rPr lang="ja-JP" altLang="en-US" dirty="0">
                <a:solidFill>
                  <a:srgbClr val="0070C0"/>
                </a:solidFill>
              </a:rPr>
              <a:t>働き方改革？　ピント外れで笑っちゃいますね。　</a:t>
            </a:r>
            <a:r>
              <a:rPr kumimoji="1" lang="ja-JP" altLang="en-US" dirty="0">
                <a:solidFill>
                  <a:srgbClr val="0070C0"/>
                </a:solidFill>
              </a:rPr>
              <a:t>（本当の生産性とは）</a:t>
            </a:r>
            <a:endParaRPr kumimoji="1" lang="en-US" altLang="ja-JP" dirty="0">
              <a:solidFill>
                <a:srgbClr val="0070C0"/>
              </a:solidFill>
            </a:endParaRPr>
          </a:p>
          <a:p>
            <a:pPr marL="285750" indent="-285750">
              <a:buFont typeface="Wingdings" panose="05000000000000000000" pitchFamily="2" charset="2"/>
              <a:buChar char="Ø"/>
            </a:pPr>
            <a:r>
              <a:rPr lang="ja-JP" altLang="en-US" dirty="0">
                <a:solidFill>
                  <a:srgbClr val="0070C0"/>
                </a:solidFill>
              </a:rPr>
              <a:t>トランプ大統領が言っているアメリカ製造業の復活？　（臍で茶を沸かす話ね）</a:t>
            </a:r>
            <a:endParaRPr kumimoji="1" lang="en-US" altLang="ja-JP" dirty="0">
              <a:solidFill>
                <a:srgbClr val="0070C0"/>
              </a:solidFill>
            </a:endParaRPr>
          </a:p>
          <a:p>
            <a:pPr marL="285750" indent="-285750">
              <a:buFont typeface="Wingdings" panose="05000000000000000000" pitchFamily="2" charset="2"/>
              <a:buChar char="Ø"/>
            </a:pPr>
            <a:endParaRPr kumimoji="1" lang="en-US" altLang="ja-JP" dirty="0">
              <a:solidFill>
                <a:srgbClr val="0070C0"/>
              </a:solidFill>
            </a:endParaRPr>
          </a:p>
        </p:txBody>
      </p:sp>
    </p:spTree>
    <p:extLst>
      <p:ext uri="{BB962C8B-B14F-4D97-AF65-F5344CB8AC3E}">
        <p14:creationId xmlns:p14="http://schemas.microsoft.com/office/powerpoint/2010/main" val="221779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9" descr="C:\Users\Luke\AppData\Local\Microsoft\Windows\INetCache\IE\P2TOFASA\Feedback_Logo_1[1].png">
            <a:extLst>
              <a:ext uri="{FF2B5EF4-FFF2-40B4-BE49-F238E27FC236}">
                <a16:creationId xmlns:a16="http://schemas.microsoft.com/office/drawing/2014/main" id="{D92338FB-A07A-44AE-8715-7C9B41C76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326" y="4854230"/>
            <a:ext cx="5198051" cy="89342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F6590C4-302A-4D51-9C52-A5324E5D1D65}"/>
              </a:ext>
            </a:extLst>
          </p:cNvPr>
          <p:cNvSpPr>
            <a:spLocks noGrp="1"/>
          </p:cNvSpPr>
          <p:nvPr>
            <p:ph type="title"/>
          </p:nvPr>
        </p:nvSpPr>
        <p:spPr>
          <a:xfrm>
            <a:off x="534917" y="477745"/>
            <a:ext cx="7886700" cy="451145"/>
          </a:xfrm>
        </p:spPr>
        <p:txBody>
          <a:bodyPr>
            <a:noAutofit/>
          </a:bodyPr>
          <a:lstStyle/>
          <a:p>
            <a:r>
              <a:rPr lang="en-US" altLang="ja-JP" sz="2400" dirty="0" err="1"/>
              <a:t>VeriSM</a:t>
            </a:r>
            <a:r>
              <a:rPr lang="en-US" altLang="ja-JP" sz="2400" dirty="0"/>
              <a:t> </a:t>
            </a:r>
            <a:r>
              <a:rPr lang="ja-JP" altLang="en-US" sz="2400" dirty="0"/>
              <a:t>はデジタル時代の新しいビジネス管理モデル</a:t>
            </a:r>
          </a:p>
        </p:txBody>
      </p:sp>
      <p:sp>
        <p:nvSpPr>
          <p:cNvPr id="4" name="スライド番号プレースホルダー 3">
            <a:extLst>
              <a:ext uri="{FF2B5EF4-FFF2-40B4-BE49-F238E27FC236}">
                <a16:creationId xmlns:a16="http://schemas.microsoft.com/office/drawing/2014/main" id="{84AF54A8-8FD3-46A1-AD28-92B26E5C02AC}"/>
              </a:ext>
            </a:extLst>
          </p:cNvPr>
          <p:cNvSpPr>
            <a:spLocks noGrp="1"/>
          </p:cNvSpPr>
          <p:nvPr>
            <p:ph type="sldNum" sz="quarter" idx="12"/>
          </p:nvPr>
        </p:nvSpPr>
        <p:spPr/>
        <p:txBody>
          <a:bodyPr/>
          <a:lstStyle/>
          <a:p>
            <a:fld id="{1E1DC047-088E-438F-B077-FCC6D2EF2EB8}" type="slidenum">
              <a:rPr kumimoji="1" lang="ja-JP" altLang="en-US" smtClean="0"/>
              <a:t>20</a:t>
            </a:fld>
            <a:endParaRPr kumimoji="1" lang="ja-JP" altLang="en-US"/>
          </a:p>
        </p:txBody>
      </p:sp>
      <p:sp>
        <p:nvSpPr>
          <p:cNvPr id="5" name="楕円 4">
            <a:extLst>
              <a:ext uri="{FF2B5EF4-FFF2-40B4-BE49-F238E27FC236}">
                <a16:creationId xmlns:a16="http://schemas.microsoft.com/office/drawing/2014/main" id="{DEF652BC-AB99-4D4A-BA7A-E55F0B54BF2C}"/>
              </a:ext>
            </a:extLst>
          </p:cNvPr>
          <p:cNvSpPr/>
          <p:nvPr/>
        </p:nvSpPr>
        <p:spPr>
          <a:xfrm>
            <a:off x="623346" y="2008415"/>
            <a:ext cx="1598973" cy="2841171"/>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Governance</a:t>
            </a:r>
          </a:p>
          <a:p>
            <a:pPr algn="ctr"/>
            <a:endParaRPr lang="en-US" altLang="ja-JP" sz="1350" dirty="0"/>
          </a:p>
          <a:p>
            <a:pPr algn="ctr"/>
            <a:endParaRPr lang="en-US" altLang="ja-JP" sz="1350" dirty="0"/>
          </a:p>
          <a:p>
            <a:pPr algn="ctr"/>
            <a:endParaRPr lang="en-US" altLang="ja-JP" sz="1350" dirty="0"/>
          </a:p>
          <a:p>
            <a:pPr algn="ctr"/>
            <a:endParaRPr lang="en-US" altLang="ja-JP" sz="1350" dirty="0"/>
          </a:p>
          <a:p>
            <a:pPr algn="ctr"/>
            <a:endParaRPr lang="en-US" altLang="ja-JP" sz="1350" dirty="0"/>
          </a:p>
          <a:p>
            <a:pPr algn="ctr"/>
            <a:endParaRPr lang="en-US" altLang="ja-JP" sz="1350" dirty="0"/>
          </a:p>
          <a:p>
            <a:pPr algn="ctr"/>
            <a:endParaRPr lang="ja-JP" altLang="en-US" sz="1350" dirty="0"/>
          </a:p>
        </p:txBody>
      </p:sp>
      <p:sp>
        <p:nvSpPr>
          <p:cNvPr id="6" name="楕円 5">
            <a:extLst>
              <a:ext uri="{FF2B5EF4-FFF2-40B4-BE49-F238E27FC236}">
                <a16:creationId xmlns:a16="http://schemas.microsoft.com/office/drawing/2014/main" id="{D62B979E-E394-4D24-8E1F-3D3C10033924}"/>
              </a:ext>
            </a:extLst>
          </p:cNvPr>
          <p:cNvSpPr/>
          <p:nvPr/>
        </p:nvSpPr>
        <p:spPr>
          <a:xfrm>
            <a:off x="2348050" y="2008415"/>
            <a:ext cx="1593668" cy="2841171"/>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Principles</a:t>
            </a:r>
          </a:p>
          <a:p>
            <a:pPr algn="ctr"/>
            <a:endParaRPr lang="en-US" altLang="ja-JP" sz="1350" dirty="0"/>
          </a:p>
          <a:p>
            <a:pPr algn="ctr"/>
            <a:endParaRPr lang="en-US" altLang="ja-JP" sz="1350" dirty="0"/>
          </a:p>
          <a:p>
            <a:pPr algn="ctr"/>
            <a:endParaRPr lang="en-US" altLang="ja-JP" sz="1350" dirty="0"/>
          </a:p>
          <a:p>
            <a:pPr algn="ctr"/>
            <a:endParaRPr lang="en-US" altLang="ja-JP" sz="1350" dirty="0"/>
          </a:p>
          <a:p>
            <a:pPr algn="ctr"/>
            <a:endParaRPr lang="en-US" altLang="ja-JP" sz="1350" dirty="0"/>
          </a:p>
          <a:p>
            <a:pPr algn="ctr"/>
            <a:endParaRPr lang="en-US" altLang="ja-JP" sz="1350" dirty="0"/>
          </a:p>
          <a:p>
            <a:pPr algn="ctr"/>
            <a:endParaRPr lang="ja-JP" altLang="en-US" sz="1350" dirty="0"/>
          </a:p>
        </p:txBody>
      </p:sp>
      <p:sp>
        <p:nvSpPr>
          <p:cNvPr id="7" name="楕円 6">
            <a:extLst>
              <a:ext uri="{FF2B5EF4-FFF2-40B4-BE49-F238E27FC236}">
                <a16:creationId xmlns:a16="http://schemas.microsoft.com/office/drawing/2014/main" id="{C3D73CDD-CFCF-41CE-BD00-CA7BB7E79CD8}"/>
              </a:ext>
            </a:extLst>
          </p:cNvPr>
          <p:cNvSpPr/>
          <p:nvPr/>
        </p:nvSpPr>
        <p:spPr>
          <a:xfrm>
            <a:off x="4225835" y="2008415"/>
            <a:ext cx="1712867" cy="2841171"/>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Management Mesh</a:t>
            </a:r>
          </a:p>
          <a:p>
            <a:pPr algn="ctr"/>
            <a:endParaRPr lang="en-US" altLang="ja-JP" sz="1350" dirty="0"/>
          </a:p>
          <a:p>
            <a:pPr algn="ctr"/>
            <a:endParaRPr lang="en-US" altLang="ja-JP" sz="1350" dirty="0"/>
          </a:p>
          <a:p>
            <a:pPr algn="ctr"/>
            <a:endParaRPr lang="en-US" altLang="ja-JP" sz="1350" dirty="0"/>
          </a:p>
          <a:p>
            <a:pPr algn="ctr"/>
            <a:endParaRPr lang="en-US" altLang="ja-JP" sz="1350" dirty="0"/>
          </a:p>
          <a:p>
            <a:pPr algn="ctr"/>
            <a:endParaRPr lang="en-US" altLang="ja-JP" sz="1350" dirty="0"/>
          </a:p>
          <a:p>
            <a:pPr algn="ctr"/>
            <a:endParaRPr lang="ja-JP" altLang="en-US" sz="1350" dirty="0"/>
          </a:p>
        </p:txBody>
      </p:sp>
      <p:sp>
        <p:nvSpPr>
          <p:cNvPr id="8" name="楕円 7">
            <a:extLst>
              <a:ext uri="{FF2B5EF4-FFF2-40B4-BE49-F238E27FC236}">
                <a16:creationId xmlns:a16="http://schemas.microsoft.com/office/drawing/2014/main" id="{BCA13DC9-188D-4CD4-A86D-6ADEDC3742D1}"/>
              </a:ext>
            </a:extLst>
          </p:cNvPr>
          <p:cNvSpPr/>
          <p:nvPr/>
        </p:nvSpPr>
        <p:spPr>
          <a:xfrm>
            <a:off x="6059533" y="2027608"/>
            <a:ext cx="2854235" cy="2841171"/>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DevOps (Operational)</a:t>
            </a:r>
          </a:p>
          <a:p>
            <a:pPr algn="ctr"/>
            <a:endParaRPr lang="en-US" altLang="ja-JP" sz="1350" dirty="0"/>
          </a:p>
          <a:p>
            <a:pPr algn="ctr"/>
            <a:endParaRPr lang="en-US" altLang="ja-JP" sz="1350" dirty="0"/>
          </a:p>
          <a:p>
            <a:pPr algn="ctr"/>
            <a:endParaRPr lang="en-US" altLang="ja-JP" sz="1350" dirty="0"/>
          </a:p>
          <a:p>
            <a:pPr algn="ctr"/>
            <a:endParaRPr lang="en-US" altLang="ja-JP" sz="1350" dirty="0"/>
          </a:p>
          <a:p>
            <a:pPr algn="ctr"/>
            <a:endParaRPr lang="en-US" altLang="ja-JP" sz="1350" dirty="0"/>
          </a:p>
          <a:p>
            <a:pPr algn="ctr"/>
            <a:endParaRPr lang="en-US" altLang="ja-JP" sz="1350" dirty="0"/>
          </a:p>
          <a:p>
            <a:pPr algn="ctr"/>
            <a:endParaRPr lang="ja-JP" altLang="en-US" sz="1350" dirty="0"/>
          </a:p>
        </p:txBody>
      </p:sp>
      <p:sp>
        <p:nvSpPr>
          <p:cNvPr id="10" name="四角形: 角を丸くする 9">
            <a:extLst>
              <a:ext uri="{FF2B5EF4-FFF2-40B4-BE49-F238E27FC236}">
                <a16:creationId xmlns:a16="http://schemas.microsoft.com/office/drawing/2014/main" id="{A48461F9-6E51-43EA-9925-DFC4DE857B00}"/>
              </a:ext>
            </a:extLst>
          </p:cNvPr>
          <p:cNvSpPr/>
          <p:nvPr/>
        </p:nvSpPr>
        <p:spPr>
          <a:xfrm>
            <a:off x="1768385" y="3955596"/>
            <a:ext cx="1103811" cy="595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t>ビジネス</a:t>
            </a:r>
            <a:endParaRPr lang="en-US" altLang="ja-JP" sz="1350" b="1" dirty="0"/>
          </a:p>
          <a:p>
            <a:pPr algn="ctr"/>
            <a:r>
              <a:rPr lang="ja-JP" altLang="en-US" sz="1350" b="1" dirty="0"/>
              <a:t>戦略</a:t>
            </a:r>
          </a:p>
        </p:txBody>
      </p:sp>
      <p:sp>
        <p:nvSpPr>
          <p:cNvPr id="3" name="スクロール: 横 2">
            <a:extLst>
              <a:ext uri="{FF2B5EF4-FFF2-40B4-BE49-F238E27FC236}">
                <a16:creationId xmlns:a16="http://schemas.microsoft.com/office/drawing/2014/main" id="{B621940C-696B-4B19-9273-6548F8CF933C}"/>
              </a:ext>
            </a:extLst>
          </p:cNvPr>
          <p:cNvSpPr/>
          <p:nvPr/>
        </p:nvSpPr>
        <p:spPr>
          <a:xfrm>
            <a:off x="2505006" y="2862875"/>
            <a:ext cx="1175657" cy="694373"/>
          </a:xfrm>
          <a:prstGeom prst="horizontalScroll">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accent5">
                    <a:lumMod val="50000"/>
                  </a:schemeClr>
                </a:solidFill>
              </a:rPr>
              <a:t>Business</a:t>
            </a:r>
          </a:p>
          <a:p>
            <a:pPr algn="ctr"/>
            <a:r>
              <a:rPr lang="en-US" altLang="ja-JP" sz="1050" dirty="0">
                <a:solidFill>
                  <a:schemeClr val="accent5">
                    <a:lumMod val="50000"/>
                  </a:schemeClr>
                </a:solidFill>
              </a:rPr>
              <a:t>Conduct</a:t>
            </a:r>
          </a:p>
          <a:p>
            <a:pPr algn="ctr"/>
            <a:r>
              <a:rPr lang="en-US" altLang="ja-JP" sz="1050" dirty="0">
                <a:solidFill>
                  <a:schemeClr val="accent5">
                    <a:lumMod val="50000"/>
                  </a:schemeClr>
                </a:solidFill>
              </a:rPr>
              <a:t>Guideline</a:t>
            </a:r>
            <a:endParaRPr lang="ja-JP" altLang="en-US" sz="1050" dirty="0">
              <a:solidFill>
                <a:schemeClr val="accent5">
                  <a:lumMod val="50000"/>
                </a:schemeClr>
              </a:solidFill>
            </a:endParaRPr>
          </a:p>
        </p:txBody>
      </p:sp>
      <p:sp>
        <p:nvSpPr>
          <p:cNvPr id="11" name="正方形/長方形 10">
            <a:extLst>
              <a:ext uri="{FF2B5EF4-FFF2-40B4-BE49-F238E27FC236}">
                <a16:creationId xmlns:a16="http://schemas.microsoft.com/office/drawing/2014/main" id="{1DCAD7D0-1C7D-499F-BF00-E8EA9555679D}"/>
              </a:ext>
            </a:extLst>
          </p:cNvPr>
          <p:cNvSpPr/>
          <p:nvPr/>
        </p:nvSpPr>
        <p:spPr>
          <a:xfrm>
            <a:off x="2634002" y="3693592"/>
            <a:ext cx="966651" cy="398417"/>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b="1" dirty="0">
                <a:solidFill>
                  <a:schemeClr val="accent5">
                    <a:lumMod val="50000"/>
                  </a:schemeClr>
                </a:solidFill>
              </a:rPr>
              <a:t>ITSM</a:t>
            </a:r>
            <a:endParaRPr lang="ja-JP" altLang="en-US" sz="1350" b="1" dirty="0">
              <a:solidFill>
                <a:schemeClr val="accent5">
                  <a:lumMod val="50000"/>
                </a:schemeClr>
              </a:solidFill>
            </a:endParaRPr>
          </a:p>
        </p:txBody>
      </p:sp>
      <p:sp>
        <p:nvSpPr>
          <p:cNvPr id="12" name="加算記号 11">
            <a:extLst>
              <a:ext uri="{FF2B5EF4-FFF2-40B4-BE49-F238E27FC236}">
                <a16:creationId xmlns:a16="http://schemas.microsoft.com/office/drawing/2014/main" id="{25C8725F-ADB2-4D6E-A736-300DC4EF92DD}"/>
              </a:ext>
            </a:extLst>
          </p:cNvPr>
          <p:cNvSpPr/>
          <p:nvPr/>
        </p:nvSpPr>
        <p:spPr>
          <a:xfrm>
            <a:off x="2923018" y="3428251"/>
            <a:ext cx="339633" cy="324122"/>
          </a:xfrm>
          <a:prstGeom prst="mathPlus">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直方体 12">
            <a:extLst>
              <a:ext uri="{FF2B5EF4-FFF2-40B4-BE49-F238E27FC236}">
                <a16:creationId xmlns:a16="http://schemas.microsoft.com/office/drawing/2014/main" id="{EE8809CD-7B60-4FF9-B940-F3FCEF10065C}"/>
              </a:ext>
            </a:extLst>
          </p:cNvPr>
          <p:cNvSpPr/>
          <p:nvPr/>
        </p:nvSpPr>
        <p:spPr>
          <a:xfrm>
            <a:off x="3269389" y="4467838"/>
            <a:ext cx="1912893" cy="473528"/>
          </a:xfrm>
          <a:prstGeom prst="cub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accent5">
                    <a:lumMod val="50000"/>
                  </a:schemeClr>
                </a:solidFill>
              </a:rPr>
              <a:t>事業の大部屋</a:t>
            </a:r>
          </a:p>
        </p:txBody>
      </p:sp>
      <p:sp>
        <p:nvSpPr>
          <p:cNvPr id="14" name="直方体 13">
            <a:extLst>
              <a:ext uri="{FF2B5EF4-FFF2-40B4-BE49-F238E27FC236}">
                <a16:creationId xmlns:a16="http://schemas.microsoft.com/office/drawing/2014/main" id="{81EB70E8-EAB7-43C1-BB9C-447B43DB461E}"/>
              </a:ext>
            </a:extLst>
          </p:cNvPr>
          <p:cNvSpPr/>
          <p:nvPr/>
        </p:nvSpPr>
        <p:spPr>
          <a:xfrm>
            <a:off x="6327321" y="4454944"/>
            <a:ext cx="1912893" cy="473528"/>
          </a:xfrm>
          <a:prstGeom prst="cub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accent5">
                    <a:lumMod val="50000"/>
                  </a:schemeClr>
                </a:solidFill>
              </a:rPr>
              <a:t>サービスの大部屋</a:t>
            </a:r>
          </a:p>
        </p:txBody>
      </p:sp>
      <p:sp>
        <p:nvSpPr>
          <p:cNvPr id="15" name="フローチャート: 定義済み処理 14">
            <a:extLst>
              <a:ext uri="{FF2B5EF4-FFF2-40B4-BE49-F238E27FC236}">
                <a16:creationId xmlns:a16="http://schemas.microsoft.com/office/drawing/2014/main" id="{459C6E72-A97E-4EB2-BD3D-8F2D306A7145}"/>
              </a:ext>
            </a:extLst>
          </p:cNvPr>
          <p:cNvSpPr/>
          <p:nvPr/>
        </p:nvSpPr>
        <p:spPr>
          <a:xfrm>
            <a:off x="6327321" y="2900975"/>
            <a:ext cx="1107077" cy="562519"/>
          </a:xfrm>
          <a:prstGeom prst="flowChartPredefinedProcess">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25" dirty="0">
                <a:solidFill>
                  <a:schemeClr val="accent5">
                    <a:lumMod val="50000"/>
                  </a:schemeClr>
                </a:solidFill>
              </a:rPr>
              <a:t>Visual</a:t>
            </a:r>
          </a:p>
          <a:p>
            <a:pPr algn="ctr"/>
            <a:r>
              <a:rPr lang="en-US" altLang="ja-JP" sz="825" dirty="0">
                <a:solidFill>
                  <a:schemeClr val="accent5">
                    <a:lumMod val="50000"/>
                  </a:schemeClr>
                </a:solidFill>
              </a:rPr>
              <a:t>Management</a:t>
            </a:r>
          </a:p>
          <a:p>
            <a:pPr algn="ctr"/>
            <a:r>
              <a:rPr lang="en-US" altLang="ja-JP" sz="825" dirty="0">
                <a:solidFill>
                  <a:schemeClr val="accent5">
                    <a:lumMod val="50000"/>
                  </a:schemeClr>
                </a:solidFill>
              </a:rPr>
              <a:t>Board</a:t>
            </a:r>
            <a:endParaRPr lang="ja-JP" altLang="en-US" sz="825" dirty="0">
              <a:solidFill>
                <a:schemeClr val="accent5">
                  <a:lumMod val="50000"/>
                </a:schemeClr>
              </a:solidFill>
            </a:endParaRPr>
          </a:p>
        </p:txBody>
      </p:sp>
      <p:grpSp>
        <p:nvGrpSpPr>
          <p:cNvPr id="22" name="グループ化 21">
            <a:extLst>
              <a:ext uri="{FF2B5EF4-FFF2-40B4-BE49-F238E27FC236}">
                <a16:creationId xmlns:a16="http://schemas.microsoft.com/office/drawing/2014/main" id="{3C685B68-AC13-4407-9599-73D7478B6E52}"/>
              </a:ext>
            </a:extLst>
          </p:cNvPr>
          <p:cNvGrpSpPr/>
          <p:nvPr/>
        </p:nvGrpSpPr>
        <p:grpSpPr>
          <a:xfrm flipH="1">
            <a:off x="7702186" y="3367971"/>
            <a:ext cx="1012780" cy="944047"/>
            <a:chOff x="10220597" y="2863016"/>
            <a:chExt cx="1350373" cy="1258729"/>
          </a:xfrm>
          <a:solidFill>
            <a:srgbClr val="00B050"/>
          </a:solidFill>
        </p:grpSpPr>
        <p:sp>
          <p:nvSpPr>
            <p:cNvPr id="19" name="六角形 18">
              <a:extLst>
                <a:ext uri="{FF2B5EF4-FFF2-40B4-BE49-F238E27FC236}">
                  <a16:creationId xmlns:a16="http://schemas.microsoft.com/office/drawing/2014/main" id="{E6E3BE6B-8216-4839-8947-0E52B85E76AD}"/>
                </a:ext>
              </a:extLst>
            </p:cNvPr>
            <p:cNvSpPr/>
            <p:nvPr/>
          </p:nvSpPr>
          <p:spPr>
            <a:xfrm>
              <a:off x="10220597" y="2863016"/>
              <a:ext cx="766355" cy="631371"/>
            </a:xfrm>
            <a:prstGeom prst="hexago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accent6">
                      <a:lumMod val="20000"/>
                      <a:lumOff val="80000"/>
                    </a:schemeClr>
                  </a:solidFill>
                </a:rPr>
                <a:t>提供</a:t>
              </a:r>
            </a:p>
          </p:txBody>
        </p:sp>
        <p:sp>
          <p:nvSpPr>
            <p:cNvPr id="20" name="六角形 19">
              <a:extLst>
                <a:ext uri="{FF2B5EF4-FFF2-40B4-BE49-F238E27FC236}">
                  <a16:creationId xmlns:a16="http://schemas.microsoft.com/office/drawing/2014/main" id="{477F7540-8CCB-48DF-B183-13EBFDE76605}"/>
                </a:ext>
              </a:extLst>
            </p:cNvPr>
            <p:cNvSpPr/>
            <p:nvPr/>
          </p:nvSpPr>
          <p:spPr>
            <a:xfrm>
              <a:off x="10220597" y="3490374"/>
              <a:ext cx="766355" cy="631371"/>
            </a:xfrm>
            <a:prstGeom prst="hexago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accent6">
                      <a:lumMod val="20000"/>
                      <a:lumOff val="80000"/>
                    </a:schemeClr>
                  </a:solidFill>
                </a:rPr>
                <a:t>反応</a:t>
              </a:r>
            </a:p>
          </p:txBody>
        </p:sp>
        <p:sp>
          <p:nvSpPr>
            <p:cNvPr id="21" name="六角形 20">
              <a:extLst>
                <a:ext uri="{FF2B5EF4-FFF2-40B4-BE49-F238E27FC236}">
                  <a16:creationId xmlns:a16="http://schemas.microsoft.com/office/drawing/2014/main" id="{F56C22C4-2CE8-403D-8C94-6B29A1CABE75}"/>
                </a:ext>
              </a:extLst>
            </p:cNvPr>
            <p:cNvSpPr/>
            <p:nvPr/>
          </p:nvSpPr>
          <p:spPr>
            <a:xfrm>
              <a:off x="10804615" y="3174689"/>
              <a:ext cx="766355" cy="631371"/>
            </a:xfrm>
            <a:prstGeom prst="hexagon">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accent6">
                      <a:lumMod val="20000"/>
                      <a:lumOff val="80000"/>
                    </a:schemeClr>
                  </a:solidFill>
                </a:rPr>
                <a:t>制作</a:t>
              </a:r>
            </a:p>
          </p:txBody>
        </p:sp>
      </p:grpSp>
      <p:sp>
        <p:nvSpPr>
          <p:cNvPr id="23" name="六角形 22">
            <a:extLst>
              <a:ext uri="{FF2B5EF4-FFF2-40B4-BE49-F238E27FC236}">
                <a16:creationId xmlns:a16="http://schemas.microsoft.com/office/drawing/2014/main" id="{4BBEA85D-5FC5-4107-9889-4973A3A68BF0}"/>
              </a:ext>
            </a:extLst>
          </p:cNvPr>
          <p:cNvSpPr/>
          <p:nvPr/>
        </p:nvSpPr>
        <p:spPr>
          <a:xfrm>
            <a:off x="7006589" y="3611788"/>
            <a:ext cx="574766" cy="473528"/>
          </a:xfrm>
          <a:prstGeom prst="hexagon">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accent6">
                    <a:lumMod val="20000"/>
                    <a:lumOff val="80000"/>
                  </a:schemeClr>
                </a:solidFill>
              </a:rPr>
              <a:t>定義</a:t>
            </a:r>
          </a:p>
        </p:txBody>
      </p:sp>
      <p:sp>
        <p:nvSpPr>
          <p:cNvPr id="24" name="テキスト ボックス 23">
            <a:extLst>
              <a:ext uri="{FF2B5EF4-FFF2-40B4-BE49-F238E27FC236}">
                <a16:creationId xmlns:a16="http://schemas.microsoft.com/office/drawing/2014/main" id="{64E5B2CE-3C38-4353-9659-5AA004A2A19F}"/>
              </a:ext>
            </a:extLst>
          </p:cNvPr>
          <p:cNvSpPr txBox="1"/>
          <p:nvPr/>
        </p:nvSpPr>
        <p:spPr>
          <a:xfrm>
            <a:off x="989920" y="1567936"/>
            <a:ext cx="5468030" cy="369332"/>
          </a:xfrm>
          <a:prstGeom prst="rect">
            <a:avLst/>
          </a:prstGeom>
          <a:noFill/>
        </p:spPr>
        <p:txBody>
          <a:bodyPr wrap="square" rtlCol="0">
            <a:spAutoFit/>
          </a:bodyPr>
          <a:lstStyle/>
          <a:p>
            <a:pPr algn="ctr"/>
            <a:r>
              <a:rPr lang="ja-JP" altLang="en-US" dirty="0"/>
              <a:t>スピード　と　事業継続性</a:t>
            </a:r>
          </a:p>
        </p:txBody>
      </p:sp>
      <p:pic>
        <p:nvPicPr>
          <p:cNvPr id="25" name="図 24">
            <a:extLst>
              <a:ext uri="{FF2B5EF4-FFF2-40B4-BE49-F238E27FC236}">
                <a16:creationId xmlns:a16="http://schemas.microsoft.com/office/drawing/2014/main" id="{D117D9B0-48D6-43A6-AF45-6A26E678ECC0}"/>
              </a:ext>
            </a:extLst>
          </p:cNvPr>
          <p:cNvPicPr>
            <a:picLocks noChangeAspect="1"/>
          </p:cNvPicPr>
          <p:nvPr/>
        </p:nvPicPr>
        <p:blipFill>
          <a:blip r:embed="rId3"/>
          <a:stretch>
            <a:fillRect/>
          </a:stretch>
        </p:blipFill>
        <p:spPr>
          <a:xfrm>
            <a:off x="4510914" y="3110107"/>
            <a:ext cx="1141220" cy="1044095"/>
          </a:xfrm>
          <a:prstGeom prst="rect">
            <a:avLst/>
          </a:prstGeom>
        </p:spPr>
      </p:pic>
      <p:sp>
        <p:nvSpPr>
          <p:cNvPr id="9" name="矢印: 右 8">
            <a:extLst>
              <a:ext uri="{FF2B5EF4-FFF2-40B4-BE49-F238E27FC236}">
                <a16:creationId xmlns:a16="http://schemas.microsoft.com/office/drawing/2014/main" id="{4745B8C1-2E47-4FE9-A9AF-6F2A1B0F3C97}"/>
              </a:ext>
            </a:extLst>
          </p:cNvPr>
          <p:cNvSpPr/>
          <p:nvPr/>
        </p:nvSpPr>
        <p:spPr>
          <a:xfrm>
            <a:off x="2872196" y="3989410"/>
            <a:ext cx="4692831" cy="502920"/>
          </a:xfrm>
          <a:prstGeom prst="rightArrow">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rgbClr val="002060"/>
                </a:solidFill>
              </a:rPr>
              <a:t>方針展開</a:t>
            </a:r>
            <a:endParaRPr lang="en-US" altLang="ja-JP" sz="1350" b="1" dirty="0">
              <a:solidFill>
                <a:srgbClr val="002060"/>
              </a:solidFill>
            </a:endParaRPr>
          </a:p>
        </p:txBody>
      </p:sp>
      <p:sp>
        <p:nvSpPr>
          <p:cNvPr id="26" name="スクロール: 縦 25">
            <a:extLst>
              <a:ext uri="{FF2B5EF4-FFF2-40B4-BE49-F238E27FC236}">
                <a16:creationId xmlns:a16="http://schemas.microsoft.com/office/drawing/2014/main" id="{6C5C2546-BE77-446D-8FCD-502045C2A4E4}"/>
              </a:ext>
            </a:extLst>
          </p:cNvPr>
          <p:cNvSpPr/>
          <p:nvPr/>
        </p:nvSpPr>
        <p:spPr>
          <a:xfrm>
            <a:off x="867048" y="2993028"/>
            <a:ext cx="1151165" cy="1318990"/>
          </a:xfrm>
          <a:prstGeom prst="verticalScroll">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solidFill>
                  <a:srgbClr val="002060"/>
                </a:solidFill>
              </a:rPr>
              <a:t>Compliance</a:t>
            </a:r>
          </a:p>
          <a:p>
            <a:r>
              <a:rPr lang="en-US" altLang="ja-JP" sz="900" dirty="0">
                <a:solidFill>
                  <a:srgbClr val="002060"/>
                </a:solidFill>
              </a:rPr>
              <a:t>Business- ethics</a:t>
            </a:r>
          </a:p>
          <a:p>
            <a:r>
              <a:rPr lang="en-US" altLang="ja-JP" sz="900" dirty="0">
                <a:solidFill>
                  <a:srgbClr val="002060"/>
                </a:solidFill>
              </a:rPr>
              <a:t>Environment</a:t>
            </a:r>
          </a:p>
          <a:p>
            <a:r>
              <a:rPr lang="en-US" altLang="ja-JP" sz="900" dirty="0">
                <a:solidFill>
                  <a:srgbClr val="002060"/>
                </a:solidFill>
              </a:rPr>
              <a:t>Social- responsibility</a:t>
            </a:r>
            <a:endParaRPr lang="ja-JP" altLang="en-US" sz="900" dirty="0">
              <a:solidFill>
                <a:srgbClr val="002060"/>
              </a:solidFill>
            </a:endParaRPr>
          </a:p>
        </p:txBody>
      </p:sp>
      <p:sp>
        <p:nvSpPr>
          <p:cNvPr id="27" name="思考の吹き出し: 雲形 26">
            <a:extLst>
              <a:ext uri="{FF2B5EF4-FFF2-40B4-BE49-F238E27FC236}">
                <a16:creationId xmlns:a16="http://schemas.microsoft.com/office/drawing/2014/main" id="{87355D70-F43E-4FAF-A41A-3648C08DEDC5}"/>
              </a:ext>
            </a:extLst>
          </p:cNvPr>
          <p:cNvSpPr/>
          <p:nvPr/>
        </p:nvSpPr>
        <p:spPr>
          <a:xfrm>
            <a:off x="5000829" y="1591534"/>
            <a:ext cx="2008822" cy="697655"/>
          </a:xfrm>
          <a:prstGeom prst="cloudCallout">
            <a:avLst>
              <a:gd name="adj1" fmla="val -44587"/>
              <a:gd name="adj2" fmla="val 87777"/>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accent4">
                    <a:lumMod val="75000"/>
                  </a:schemeClr>
                </a:solidFill>
              </a:rPr>
              <a:t>テクノロジーと</a:t>
            </a:r>
            <a:endParaRPr lang="en-US" altLang="ja-JP" sz="900" b="1" dirty="0">
              <a:solidFill>
                <a:schemeClr val="accent4">
                  <a:lumMod val="75000"/>
                </a:schemeClr>
              </a:solidFill>
            </a:endParaRPr>
          </a:p>
          <a:p>
            <a:pPr algn="ctr"/>
            <a:r>
              <a:rPr lang="ja-JP" altLang="en-US" sz="900" b="1" dirty="0">
                <a:solidFill>
                  <a:schemeClr val="accent4">
                    <a:lumMod val="75000"/>
                  </a:schemeClr>
                </a:solidFill>
              </a:rPr>
              <a:t>メソドロジー（手法）の管理</a:t>
            </a:r>
          </a:p>
        </p:txBody>
      </p:sp>
      <p:pic>
        <p:nvPicPr>
          <p:cNvPr id="29" name="Picture 2">
            <a:extLst>
              <a:ext uri="{FF2B5EF4-FFF2-40B4-BE49-F238E27FC236}">
                <a16:creationId xmlns:a16="http://schemas.microsoft.com/office/drawing/2014/main" id="{60558611-BD40-4D5D-A7D3-5E48D74896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5377" y="249989"/>
            <a:ext cx="1033062" cy="1033062"/>
          </a:xfrm>
          <a:prstGeom prst="rect">
            <a:avLst/>
          </a:prstGeom>
        </p:spPr>
      </p:pic>
    </p:spTree>
    <p:extLst>
      <p:ext uri="{BB962C8B-B14F-4D97-AF65-F5344CB8AC3E}">
        <p14:creationId xmlns:p14="http://schemas.microsoft.com/office/powerpoint/2010/main" val="158405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2" name="タイトル 1"/>
          <p:cNvSpPr>
            <a:spLocks noGrp="1"/>
          </p:cNvSpPr>
          <p:nvPr>
            <p:ph type="title"/>
          </p:nvPr>
        </p:nvSpPr>
        <p:spPr>
          <a:xfrm>
            <a:off x="1331640" y="2852936"/>
            <a:ext cx="6306886" cy="778098"/>
          </a:xfrm>
        </p:spPr>
        <p:txBody>
          <a:bodyPr>
            <a:normAutofit/>
          </a:bodyPr>
          <a:lstStyle/>
          <a:p>
            <a:r>
              <a:rPr lang="en-US" altLang="ja-JP" sz="3200" dirty="0">
                <a:solidFill>
                  <a:schemeClr val="accent6">
                    <a:lumMod val="20000"/>
                    <a:lumOff val="80000"/>
                  </a:schemeClr>
                </a:solidFill>
              </a:rPr>
              <a:t>DevOps = Development + Operation</a:t>
            </a:r>
            <a:endParaRPr kumimoji="1" lang="ja-JP" altLang="en-US" sz="3200" dirty="0">
              <a:solidFill>
                <a:schemeClr val="accent6">
                  <a:lumMod val="20000"/>
                  <a:lumOff val="80000"/>
                </a:schemeClr>
              </a:solidFill>
            </a:endParaRPr>
          </a:p>
        </p:txBody>
      </p:sp>
      <p:sp>
        <p:nvSpPr>
          <p:cNvPr id="3" name="フッター プレースホルダー 2"/>
          <p:cNvSpPr>
            <a:spLocks noGrp="1"/>
          </p:cNvSpPr>
          <p:nvPr>
            <p:ph type="ftr" sz="quarter" idx="11"/>
          </p:nvPr>
        </p:nvSpPr>
        <p:spPr/>
        <p:txBody>
          <a:bodyPr/>
          <a:lstStyle/>
          <a:p>
            <a:r>
              <a:rPr kumimoji="1" lang="en-US" altLang="ja-JP"/>
              <a:t>Copyrights©2015  SSS Corporation</a:t>
            </a:r>
            <a:r>
              <a:rPr kumimoji="1" lang="ja-JP" altLang="en-US"/>
              <a:t>　 </a:t>
            </a:r>
          </a:p>
        </p:txBody>
      </p:sp>
      <p:sp>
        <p:nvSpPr>
          <p:cNvPr id="4" name="スライド番号プレースホルダー 3"/>
          <p:cNvSpPr>
            <a:spLocks noGrp="1"/>
          </p:cNvSpPr>
          <p:nvPr>
            <p:ph type="sldNum" sz="quarter" idx="12"/>
          </p:nvPr>
        </p:nvSpPr>
        <p:spPr/>
        <p:txBody>
          <a:bodyPr/>
          <a:lstStyle/>
          <a:p>
            <a:fld id="{12493AFB-09EF-44E8-907E-BBD1DBE5A50F}" type="slidenum">
              <a:rPr kumimoji="1" lang="ja-JP" altLang="en-US" smtClean="0"/>
              <a:t>21</a:t>
            </a:fld>
            <a:endParaRPr kumimoji="1" lang="ja-JP" altLang="en-US"/>
          </a:p>
        </p:txBody>
      </p:sp>
    </p:spTree>
    <p:extLst>
      <p:ext uri="{BB962C8B-B14F-4D97-AF65-F5344CB8AC3E}">
        <p14:creationId xmlns:p14="http://schemas.microsoft.com/office/powerpoint/2010/main" val="149227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a:bodyPr>
          <a:lstStyle/>
          <a:p>
            <a:r>
              <a:rPr kumimoji="1" lang="en-US" altLang="ja-JP" sz="2800" dirty="0"/>
              <a:t>DevOps</a:t>
            </a:r>
            <a:r>
              <a:rPr kumimoji="1" lang="ja-JP" altLang="en-US" sz="2800" dirty="0"/>
              <a:t>とは、</a:t>
            </a:r>
          </a:p>
        </p:txBody>
      </p:sp>
      <p:sp>
        <p:nvSpPr>
          <p:cNvPr id="3" name="コンテンツ プレースホルダー 2"/>
          <p:cNvSpPr>
            <a:spLocks noGrp="1"/>
          </p:cNvSpPr>
          <p:nvPr>
            <p:ph idx="1"/>
          </p:nvPr>
        </p:nvSpPr>
        <p:spPr>
          <a:xfrm>
            <a:off x="453807" y="1026314"/>
            <a:ext cx="8424936" cy="3456384"/>
          </a:xfrm>
        </p:spPr>
        <p:txBody>
          <a:bodyPr>
            <a:normAutofit fontScale="92500"/>
          </a:bodyPr>
          <a:lstStyle/>
          <a:p>
            <a:r>
              <a:rPr kumimoji="1" lang="en-US" altLang="ja-JP" sz="1800" dirty="0"/>
              <a:t>Development + Operation</a:t>
            </a:r>
            <a:r>
              <a:rPr kumimoji="1" lang="ja-JP" altLang="en-US" sz="1800" dirty="0"/>
              <a:t>　の造語</a:t>
            </a:r>
            <a:endParaRPr kumimoji="1" lang="en-US" altLang="ja-JP" sz="1800" dirty="0"/>
          </a:p>
          <a:p>
            <a:r>
              <a:rPr lang="en-US" altLang="ja-JP" sz="1800" dirty="0"/>
              <a:t>2009</a:t>
            </a:r>
            <a:r>
              <a:rPr lang="ja-JP" altLang="en-US" sz="1800" dirty="0"/>
              <a:t>年に「</a:t>
            </a:r>
            <a:r>
              <a:rPr lang="en-US" altLang="ja-JP" sz="1800" dirty="0"/>
              <a:t>Velocity 2009</a:t>
            </a:r>
            <a:r>
              <a:rPr lang="ja-JP" altLang="en-US" sz="1800" dirty="0"/>
              <a:t>」において、　　　　　　　　のエンジニアにより初めて公の場で用いられた。</a:t>
            </a:r>
            <a:endParaRPr lang="en-US" altLang="ja-JP" sz="1800" dirty="0"/>
          </a:p>
          <a:p>
            <a:pPr lvl="1"/>
            <a:r>
              <a:rPr lang="ja-JP" altLang="en-US" sz="1400" dirty="0"/>
              <a:t>このプレゼンテーションでは「開発と運用が協力することで、</a:t>
            </a:r>
            <a:r>
              <a:rPr lang="en-US" altLang="ja-JP" sz="1400" dirty="0"/>
              <a:t>1</a:t>
            </a:r>
            <a:r>
              <a:rPr lang="ja-JP" altLang="en-US" sz="1400" dirty="0"/>
              <a:t>日に</a:t>
            </a:r>
            <a:r>
              <a:rPr lang="en-US" altLang="ja-JP" sz="1400" dirty="0"/>
              <a:t>10</a:t>
            </a:r>
            <a:r>
              <a:rPr lang="ja-JP" altLang="en-US" sz="1400" dirty="0"/>
              <a:t>回以上のペースでリリースが可能になる」という発表とともに</a:t>
            </a:r>
            <a:r>
              <a:rPr lang="en-US" altLang="ja-JP" sz="1400" dirty="0"/>
              <a:t>DevOps</a:t>
            </a:r>
            <a:r>
              <a:rPr lang="ja-JP" altLang="en-US" sz="1400" dirty="0"/>
              <a:t>という単語が用いられた。</a:t>
            </a:r>
            <a:endParaRPr lang="en-US" altLang="ja-JP" sz="1400" dirty="0"/>
          </a:p>
          <a:p>
            <a:r>
              <a:rPr lang="en-US" altLang="ja-JP" sz="1800" dirty="0"/>
              <a:t>IT</a:t>
            </a:r>
            <a:r>
              <a:rPr lang="ja-JP" altLang="en-US" sz="1800" dirty="0"/>
              <a:t>コンサルタントのパトリック・デュボア氏は開発と運用を結び付ける手段として</a:t>
            </a:r>
            <a:r>
              <a:rPr lang="en-US" altLang="ja-JP" sz="1800" dirty="0"/>
              <a:t>DevOps</a:t>
            </a:r>
            <a:r>
              <a:rPr lang="ja-JP" altLang="en-US" sz="1800" dirty="0"/>
              <a:t>を提唱し、</a:t>
            </a:r>
            <a:r>
              <a:rPr lang="en-US" altLang="ja-JP" sz="1800" dirty="0"/>
              <a:t>2009</a:t>
            </a:r>
            <a:r>
              <a:rPr lang="ja-JP" altLang="en-US" sz="1800" dirty="0"/>
              <a:t>年に最初の</a:t>
            </a:r>
            <a:r>
              <a:rPr lang="en-US" altLang="ja-JP" sz="1800" dirty="0"/>
              <a:t>DevOps</a:t>
            </a:r>
            <a:r>
              <a:rPr lang="ja-JP" altLang="en-US" sz="1800" dirty="0"/>
              <a:t>カンファレンス「</a:t>
            </a:r>
            <a:r>
              <a:rPr lang="en-US" altLang="ja-JP" sz="1800" dirty="0" err="1"/>
              <a:t>DevOpsDays</a:t>
            </a:r>
            <a:r>
              <a:rPr lang="ja-JP" altLang="en-US" sz="1800" dirty="0"/>
              <a:t>」を開催している。</a:t>
            </a:r>
            <a:endParaRPr lang="en-US" altLang="ja-JP" sz="1800" dirty="0"/>
          </a:p>
          <a:p>
            <a:r>
              <a:rPr kumimoji="1" lang="ja-JP" altLang="en-US" sz="1800" dirty="0"/>
              <a:t>アジャイルとリーンの原則がソフトウエア・サプライチェーン全体に適用される。</a:t>
            </a:r>
            <a:endParaRPr kumimoji="1" lang="en-US" altLang="ja-JP" sz="1800" dirty="0"/>
          </a:p>
          <a:p>
            <a:r>
              <a:rPr lang="en-US" altLang="ja-JP" sz="1800" dirty="0"/>
              <a:t>ALM</a:t>
            </a:r>
            <a:r>
              <a:rPr lang="ja-JP" altLang="en-US" sz="1800" dirty="0"/>
              <a:t>（アプリケーション・ライフサイクル）の視点での管理プロセス</a:t>
            </a:r>
            <a:endParaRPr lang="en-US" altLang="ja-JP" sz="1800" dirty="0"/>
          </a:p>
          <a:p>
            <a:r>
              <a:rPr kumimoji="1" lang="ja-JP" altLang="en-US" sz="1800" dirty="0"/>
              <a:t>ビジネス・プロセスとしての側面</a:t>
            </a:r>
            <a:endParaRPr kumimoji="1" lang="en-US" altLang="ja-JP" sz="1800" dirty="0"/>
          </a:p>
          <a:p>
            <a:r>
              <a:rPr lang="en-US" altLang="ja-JP" sz="1800" dirty="0"/>
              <a:t>DevOps</a:t>
            </a:r>
            <a:r>
              <a:rPr lang="ja-JP" altLang="en-US" sz="1800" dirty="0"/>
              <a:t>とは、人、文化</a:t>
            </a:r>
            <a:endParaRPr lang="en-US" altLang="ja-JP" sz="1800" dirty="0"/>
          </a:p>
          <a:p>
            <a:pPr lvl="1"/>
            <a:r>
              <a:rPr kumimoji="1" lang="en-US" altLang="ja-JP" sz="1400" dirty="0"/>
              <a:t>DevOps is not Tool, DevOps is People, People use Tool. </a:t>
            </a:r>
            <a:r>
              <a:rPr lang="en-US" altLang="ja-JP" sz="1400" dirty="0"/>
              <a:t>(Carnegie Mellon SEI)</a:t>
            </a:r>
          </a:p>
          <a:p>
            <a:pPr marL="0" indent="0">
              <a:buNone/>
            </a:pPr>
            <a:endParaRPr kumimoji="1" lang="ja-JP" alt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659" y="1213471"/>
            <a:ext cx="1080120" cy="32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グループ化 3"/>
          <p:cNvGrpSpPr/>
          <p:nvPr/>
        </p:nvGrpSpPr>
        <p:grpSpPr>
          <a:xfrm>
            <a:off x="5475753" y="764704"/>
            <a:ext cx="2871768" cy="560959"/>
            <a:chOff x="1690532" y="4047901"/>
            <a:chExt cx="3295264" cy="720080"/>
          </a:xfrm>
        </p:grpSpPr>
        <p:pic>
          <p:nvPicPr>
            <p:cNvPr id="7" name="Picture 2" descr="C:\Users\LukeToda\AppData\Local\Microsoft\Windows\Temporary Internet Files\Content.IE5\JZVZHSLM\cc-library01000537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7" y="4047901"/>
              <a:ext cx="1061869" cy="720080"/>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1690532" y="4047901"/>
              <a:ext cx="1153275" cy="576064"/>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開発側</a:t>
              </a:r>
            </a:p>
          </p:txBody>
        </p:sp>
        <p:sp>
          <p:nvSpPr>
            <p:cNvPr id="9" name="角丸四角形 8"/>
            <p:cNvSpPr/>
            <p:nvPr/>
          </p:nvSpPr>
          <p:spPr>
            <a:xfrm>
              <a:off x="3905676" y="4053116"/>
              <a:ext cx="1080120" cy="546893"/>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運用側</a:t>
              </a:r>
            </a:p>
          </p:txBody>
        </p:sp>
      </p:grpSp>
      <p:sp>
        <p:nvSpPr>
          <p:cNvPr id="10" name="角丸四角形 9"/>
          <p:cNvSpPr/>
          <p:nvPr/>
        </p:nvSpPr>
        <p:spPr>
          <a:xfrm>
            <a:off x="2001713" y="4594715"/>
            <a:ext cx="4896544" cy="562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rPr>
              <a:t>ＪＩＴでのＩＴサービスの提供</a:t>
            </a:r>
          </a:p>
        </p:txBody>
      </p:sp>
      <p:sp>
        <p:nvSpPr>
          <p:cNvPr id="11" name="テキスト ボックス 10"/>
          <p:cNvSpPr txBox="1"/>
          <p:nvPr/>
        </p:nvSpPr>
        <p:spPr>
          <a:xfrm>
            <a:off x="1048618" y="5157192"/>
            <a:ext cx="6696744" cy="1169551"/>
          </a:xfrm>
          <a:prstGeom prst="rect">
            <a:avLst/>
          </a:prstGeom>
          <a:noFill/>
        </p:spPr>
        <p:txBody>
          <a:bodyPr wrap="square" rtlCol="0">
            <a:spAutoFit/>
          </a:bodyPr>
          <a:lstStyle/>
          <a:p>
            <a:r>
              <a:rPr lang="ja-JP" altLang="en-US" sz="1400" dirty="0">
                <a:solidFill>
                  <a:prstClr val="black"/>
                </a:solidFill>
              </a:rPr>
              <a:t>企業におけるＩＴの価値の本質に立ち返る活動</a:t>
            </a:r>
            <a:endParaRPr lang="en-US" altLang="ja-JP" sz="1400" dirty="0">
              <a:solidFill>
                <a:prstClr val="black"/>
              </a:solidFill>
            </a:endParaRPr>
          </a:p>
          <a:p>
            <a:r>
              <a:rPr lang="ja-JP" altLang="en-US" sz="1400" dirty="0">
                <a:solidFill>
                  <a:prstClr val="black"/>
                </a:solidFill>
              </a:rPr>
              <a:t>ＩＴの価値の本質　＝　</a:t>
            </a:r>
            <a:r>
              <a:rPr lang="en-US" altLang="ja-JP" sz="1400" dirty="0">
                <a:solidFill>
                  <a:prstClr val="black"/>
                </a:solidFill>
              </a:rPr>
              <a:t>	</a:t>
            </a:r>
            <a:r>
              <a:rPr lang="ja-JP" altLang="en-US" sz="1400" dirty="0">
                <a:solidFill>
                  <a:prstClr val="black"/>
                </a:solidFill>
              </a:rPr>
              <a:t>ビジネスをタイムリーに支援する。</a:t>
            </a:r>
            <a:endParaRPr lang="en-US" altLang="ja-JP" sz="1400" dirty="0">
              <a:solidFill>
                <a:prstClr val="black"/>
              </a:solidFill>
            </a:endParaRPr>
          </a:p>
          <a:p>
            <a:r>
              <a:rPr lang="en-US" altLang="ja-JP" sz="1400" dirty="0">
                <a:solidFill>
                  <a:prstClr val="black"/>
                </a:solidFill>
              </a:rPr>
              <a:t>			</a:t>
            </a:r>
            <a:r>
              <a:rPr lang="ja-JP" altLang="en-US" sz="1400" dirty="0">
                <a:solidFill>
                  <a:prstClr val="black"/>
                </a:solidFill>
              </a:rPr>
              <a:t>ビジネス・スピードを牽引する。</a:t>
            </a:r>
            <a:endParaRPr lang="en-US" altLang="ja-JP" sz="1400" dirty="0">
              <a:solidFill>
                <a:prstClr val="black"/>
              </a:solidFill>
            </a:endParaRPr>
          </a:p>
          <a:p>
            <a:r>
              <a:rPr lang="en-US" altLang="ja-JP" sz="1400" dirty="0">
                <a:solidFill>
                  <a:prstClr val="black"/>
                </a:solidFill>
              </a:rPr>
              <a:t>			</a:t>
            </a:r>
            <a:r>
              <a:rPr lang="ja-JP" altLang="en-US" sz="1400" dirty="0">
                <a:solidFill>
                  <a:prstClr val="black"/>
                </a:solidFill>
              </a:rPr>
              <a:t>ビジネス領域を拡大させる。</a:t>
            </a:r>
            <a:endParaRPr lang="en-US" altLang="ja-JP" sz="1400" dirty="0">
              <a:solidFill>
                <a:prstClr val="black"/>
              </a:solidFill>
            </a:endParaRPr>
          </a:p>
          <a:p>
            <a:r>
              <a:rPr lang="en-US" altLang="ja-JP" sz="1400" dirty="0">
                <a:solidFill>
                  <a:prstClr val="black"/>
                </a:solidFill>
              </a:rPr>
              <a:t>			</a:t>
            </a:r>
            <a:r>
              <a:rPr lang="ja-JP" altLang="en-US" sz="1400" dirty="0">
                <a:solidFill>
                  <a:prstClr val="black"/>
                </a:solidFill>
              </a:rPr>
              <a:t>見えなかったモノを見える様にする。</a:t>
            </a:r>
          </a:p>
        </p:txBody>
      </p:sp>
      <p:sp>
        <p:nvSpPr>
          <p:cNvPr id="6" name="フッター プレースホルダー 5"/>
          <p:cNvSpPr>
            <a:spLocks noGrp="1"/>
          </p:cNvSpPr>
          <p:nvPr>
            <p:ph type="ftr" sz="quarter" idx="11"/>
          </p:nvPr>
        </p:nvSpPr>
        <p:spPr>
          <a:xfrm>
            <a:off x="2793523" y="6258963"/>
            <a:ext cx="2895600" cy="365125"/>
          </a:xfrm>
        </p:spPr>
        <p:txBody>
          <a:bodyPr/>
          <a:lstStyle/>
          <a:p>
            <a:r>
              <a:rPr lang="en-US" altLang="ja-JP" dirty="0">
                <a:solidFill>
                  <a:prstClr val="black">
                    <a:tint val="75000"/>
                  </a:prstClr>
                </a:solidFill>
              </a:rPr>
              <a:t>Copyrights©2015  SSS Corporation</a:t>
            </a:r>
            <a:r>
              <a:rPr lang="ja-JP" altLang="en-US" dirty="0">
                <a:solidFill>
                  <a:prstClr val="black">
                    <a:tint val="75000"/>
                  </a:prstClr>
                </a:solidFill>
              </a:rPr>
              <a:t>　 </a:t>
            </a:r>
          </a:p>
        </p:txBody>
      </p:sp>
      <p:sp>
        <p:nvSpPr>
          <p:cNvPr id="12" name="スライド番号プレースホルダー 11"/>
          <p:cNvSpPr>
            <a:spLocks noGrp="1"/>
          </p:cNvSpPr>
          <p:nvPr>
            <p:ph type="sldNum" sz="quarter" idx="12"/>
          </p:nvPr>
        </p:nvSpPr>
        <p:spPr/>
        <p:txBody>
          <a:bodyPr/>
          <a:lstStyle/>
          <a:p>
            <a:fld id="{1C1A3419-3A08-4F5F-A2C4-18443D13DFF7}" type="slidenum">
              <a:rPr lang="ja-JP" altLang="en-US" smtClean="0">
                <a:solidFill>
                  <a:prstClr val="black">
                    <a:tint val="75000"/>
                  </a:prstClr>
                </a:solidFill>
              </a:rPr>
              <a:pPr/>
              <a:t>22</a:t>
            </a:fld>
            <a:endParaRPr lang="ja-JP" altLang="en-US">
              <a:solidFill>
                <a:prstClr val="black">
                  <a:tint val="75000"/>
                </a:prstClr>
              </a:solidFill>
            </a:endParaRPr>
          </a:p>
        </p:txBody>
      </p:sp>
    </p:spTree>
    <p:extLst>
      <p:ext uri="{BB962C8B-B14F-4D97-AF65-F5344CB8AC3E}">
        <p14:creationId xmlns:p14="http://schemas.microsoft.com/office/powerpoint/2010/main" val="409523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uke\Desktop\Continuous Deliver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687" y="157900"/>
            <a:ext cx="1938707" cy="25525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uke\Desktop\Contimuous Delivery-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926039"/>
            <a:ext cx="1590887" cy="20407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uke\Desktop\DevOps for Develop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41" y="4035087"/>
            <a:ext cx="1493267" cy="2211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uke\Desktop\DevOps Cookboo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1162" y="4035087"/>
            <a:ext cx="1835326" cy="21797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uke\Desktop\Leading Transfom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4032" y="4045926"/>
            <a:ext cx="1509144" cy="226144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Luke\Desktop\Effective DevOp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984738"/>
            <a:ext cx="1727496" cy="22614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uke\Desktop\The DevOps逆転だ.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157900"/>
            <a:ext cx="1800200" cy="2552546"/>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r>
              <a:rPr kumimoji="1" lang="en-US" altLang="ja-JP"/>
              <a:t>Copyrights©2015  SSS Corporation</a:t>
            </a:r>
            <a:r>
              <a:rPr kumimoji="1" lang="ja-JP" altLang="en-US"/>
              <a:t>　 </a:t>
            </a:r>
          </a:p>
        </p:txBody>
      </p:sp>
      <p:sp>
        <p:nvSpPr>
          <p:cNvPr id="3" name="スライド番号プレースホルダー 2"/>
          <p:cNvSpPr>
            <a:spLocks noGrp="1"/>
          </p:cNvSpPr>
          <p:nvPr>
            <p:ph type="sldNum" sz="quarter" idx="12"/>
          </p:nvPr>
        </p:nvSpPr>
        <p:spPr/>
        <p:txBody>
          <a:bodyPr/>
          <a:lstStyle/>
          <a:p>
            <a:fld id="{12493AFB-09EF-44E8-907E-BBD1DBE5A50F}" type="slidenum">
              <a:rPr kumimoji="1" lang="ja-JP" altLang="en-US" smtClean="0"/>
              <a:t>23</a:t>
            </a:fld>
            <a:endParaRPr kumimoji="1" lang="ja-JP" altLang="en-US"/>
          </a:p>
        </p:txBody>
      </p:sp>
      <p:pic>
        <p:nvPicPr>
          <p:cNvPr id="3074" name="Picture 2" descr="C:\Users\Luke\Desktop\DevOps Architectur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8604" y="157900"/>
            <a:ext cx="1779587" cy="26403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uke\Desktop\DevOps教科書.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8191" y="926039"/>
            <a:ext cx="1406935" cy="204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21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522710"/>
            <a:ext cx="8229600" cy="562074"/>
          </a:xfrm>
        </p:spPr>
        <p:txBody>
          <a:bodyPr>
            <a:normAutofit/>
          </a:bodyPr>
          <a:lstStyle/>
          <a:p>
            <a:r>
              <a:rPr kumimoji="1" lang="en-US" altLang="ja-JP" sz="2800" dirty="0"/>
              <a:t>ITIL</a:t>
            </a:r>
            <a:r>
              <a:rPr kumimoji="1" lang="ja-JP" altLang="en-US" sz="2800" dirty="0"/>
              <a:t>の進化</a:t>
            </a:r>
          </a:p>
        </p:txBody>
      </p:sp>
      <p:sp>
        <p:nvSpPr>
          <p:cNvPr id="5" name="テキスト ボックス 4"/>
          <p:cNvSpPr txBox="1"/>
          <p:nvPr/>
        </p:nvSpPr>
        <p:spPr>
          <a:xfrm>
            <a:off x="467544" y="1052736"/>
            <a:ext cx="8568952" cy="5262979"/>
          </a:xfrm>
          <a:prstGeom prst="rect">
            <a:avLst/>
          </a:prstGeom>
          <a:noFill/>
        </p:spPr>
        <p:txBody>
          <a:bodyPr wrap="square" rtlCol="0">
            <a:spAutoFit/>
          </a:bodyPr>
          <a:lstStyle/>
          <a:p>
            <a:r>
              <a:rPr lang="en-US" altLang="ja-JP" sz="1600" dirty="0">
                <a:solidFill>
                  <a:prstClr val="black"/>
                </a:solidFill>
              </a:rPr>
              <a:t>ITIL V1. (1986</a:t>
            </a:r>
            <a:r>
              <a:rPr lang="ja-JP" altLang="en-US" sz="1600" dirty="0">
                <a:solidFill>
                  <a:prstClr val="black"/>
                </a:solidFill>
              </a:rPr>
              <a:t>年～</a:t>
            </a:r>
            <a:r>
              <a:rPr lang="en-US" altLang="ja-JP" sz="1600" dirty="0">
                <a:solidFill>
                  <a:prstClr val="black"/>
                </a:solidFill>
              </a:rPr>
              <a:t>)</a:t>
            </a:r>
            <a:r>
              <a:rPr lang="ja-JP" altLang="en-US" sz="1600" dirty="0">
                <a:solidFill>
                  <a:prstClr val="black"/>
                </a:solidFill>
              </a:rPr>
              <a:t>　：　</a:t>
            </a:r>
            <a:r>
              <a:rPr lang="en-US" altLang="ja-JP" sz="1600" dirty="0">
                <a:solidFill>
                  <a:prstClr val="black"/>
                </a:solidFill>
              </a:rPr>
              <a:t>IT</a:t>
            </a:r>
            <a:r>
              <a:rPr lang="ja-JP" altLang="en-US" sz="1600" dirty="0">
                <a:solidFill>
                  <a:prstClr val="black"/>
                </a:solidFill>
              </a:rPr>
              <a:t>サービスの利用と提供のガイドライン</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業務中心</a:t>
            </a:r>
            <a:endParaRPr lang="en-US" altLang="ja-JP" sz="1600" dirty="0">
              <a:solidFill>
                <a:prstClr val="black"/>
              </a:solidFill>
            </a:endParaRPr>
          </a:p>
          <a:p>
            <a:r>
              <a:rPr lang="en-US" altLang="ja-JP" sz="1600" dirty="0">
                <a:solidFill>
                  <a:prstClr val="black"/>
                </a:solidFill>
              </a:rPr>
              <a:t>ITIL V2. (2000</a:t>
            </a:r>
            <a:r>
              <a:rPr lang="ja-JP" altLang="en-US" sz="1600" dirty="0">
                <a:solidFill>
                  <a:prstClr val="black"/>
                </a:solidFill>
              </a:rPr>
              <a:t>年～</a:t>
            </a:r>
            <a:r>
              <a:rPr lang="en-US" altLang="ja-JP" sz="1600" dirty="0">
                <a:solidFill>
                  <a:prstClr val="black"/>
                </a:solidFill>
              </a:rPr>
              <a:t>)</a:t>
            </a:r>
            <a:r>
              <a:rPr lang="ja-JP" altLang="en-US" sz="1600" dirty="0">
                <a:solidFill>
                  <a:prstClr val="black"/>
                </a:solidFill>
              </a:rPr>
              <a:t>　：　単体業務からプロセス（プラクティス）で体系化と業務の均一化</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①プロセス・アプローチとベスト・プラクティス</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②</a:t>
            </a:r>
            <a:r>
              <a:rPr lang="en-US" altLang="ja-JP" sz="1600" dirty="0">
                <a:solidFill>
                  <a:prstClr val="black"/>
                </a:solidFill>
              </a:rPr>
              <a:t>IT</a:t>
            </a:r>
            <a:r>
              <a:rPr lang="ja-JP" altLang="en-US" sz="1600" dirty="0">
                <a:solidFill>
                  <a:prstClr val="black"/>
                </a:solidFill>
              </a:rPr>
              <a:t>技術とビジネス視点で、７つの領域に整理して</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サポート（青本）とデリバリー（赤本）を定義</a:t>
            </a:r>
            <a:endParaRPr lang="en-US" altLang="ja-JP" sz="1600" dirty="0">
              <a:solidFill>
                <a:prstClr val="black"/>
              </a:solidFill>
            </a:endParaRPr>
          </a:p>
          <a:p>
            <a:r>
              <a:rPr lang="en-US" altLang="ja-JP" sz="1600" dirty="0">
                <a:solidFill>
                  <a:prstClr val="black"/>
                </a:solidFill>
              </a:rPr>
              <a:t>ITIL V3. (2007</a:t>
            </a:r>
            <a:r>
              <a:rPr lang="ja-JP" altLang="en-US" sz="1600" dirty="0">
                <a:solidFill>
                  <a:prstClr val="black"/>
                </a:solidFill>
              </a:rPr>
              <a:t>年～</a:t>
            </a:r>
            <a:r>
              <a:rPr lang="en-US" altLang="ja-JP" sz="1600" dirty="0">
                <a:solidFill>
                  <a:prstClr val="black"/>
                </a:solidFill>
              </a:rPr>
              <a:t>)</a:t>
            </a:r>
            <a:r>
              <a:rPr lang="ja-JP" altLang="en-US" sz="1600" dirty="0">
                <a:solidFill>
                  <a:prstClr val="black"/>
                </a:solidFill>
              </a:rPr>
              <a:t>　：　オープン化への対応とビジネスの継続性（</a:t>
            </a:r>
            <a:r>
              <a:rPr lang="en-US" altLang="ja-JP" sz="1600" dirty="0">
                <a:solidFill>
                  <a:prstClr val="black"/>
                </a:solidFill>
              </a:rPr>
              <a:t>BCP</a:t>
            </a:r>
            <a:r>
              <a:rPr lang="ja-JP" altLang="en-US" sz="1600" dirty="0">
                <a:solidFill>
                  <a:prstClr val="black"/>
                </a:solidFill>
              </a:rPr>
              <a:t>）重視</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①ビジネスと</a:t>
            </a:r>
            <a:r>
              <a:rPr lang="en-US" altLang="ja-JP" sz="1600" dirty="0">
                <a:solidFill>
                  <a:prstClr val="black"/>
                </a:solidFill>
              </a:rPr>
              <a:t>IT</a:t>
            </a:r>
            <a:r>
              <a:rPr lang="ja-JP" altLang="en-US" sz="1600" dirty="0">
                <a:solidFill>
                  <a:prstClr val="black"/>
                </a:solidFill>
              </a:rPr>
              <a:t>の統合</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ビジネス価値を意識</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②バリューネットワークの概念を導入</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ビジネス視点を原則とし</a:t>
            </a:r>
            <a:r>
              <a:rPr lang="en-US" altLang="ja-JP" sz="1600" dirty="0">
                <a:solidFill>
                  <a:prstClr val="black"/>
                </a:solidFill>
              </a:rPr>
              <a:t>ALM</a:t>
            </a:r>
            <a:r>
              <a:rPr lang="ja-JP" altLang="en-US" sz="1600" dirty="0">
                <a:solidFill>
                  <a:prstClr val="black"/>
                </a:solidFill>
              </a:rPr>
              <a:t>の実践</a:t>
            </a:r>
            <a:endParaRPr lang="en-US" altLang="ja-JP" sz="1600" dirty="0">
              <a:solidFill>
                <a:prstClr val="black"/>
              </a:solidFill>
            </a:endParaRPr>
          </a:p>
          <a:p>
            <a:r>
              <a:rPr lang="en-US" altLang="ja-JP" sz="1600" dirty="0">
                <a:solidFill>
                  <a:prstClr val="black"/>
                </a:solidFill>
              </a:rPr>
              <a:t>			DevOps</a:t>
            </a:r>
            <a:r>
              <a:rPr lang="ja-JP" altLang="en-US" sz="1600" dirty="0">
                <a:solidFill>
                  <a:prstClr val="black"/>
                </a:solidFill>
              </a:rPr>
              <a:t>（アジャイル開発）</a:t>
            </a:r>
            <a:endParaRPr lang="en-US" altLang="ja-JP" sz="1600" dirty="0">
              <a:solidFill>
                <a:prstClr val="black"/>
              </a:solidFill>
            </a:endParaRPr>
          </a:p>
          <a:p>
            <a:r>
              <a:rPr lang="en-US" altLang="ja-JP" sz="1600" dirty="0">
                <a:solidFill>
                  <a:prstClr val="black"/>
                </a:solidFill>
              </a:rPr>
              <a:t>			ⅰ</a:t>
            </a:r>
            <a:r>
              <a:rPr lang="ja-JP" altLang="en-US" sz="1600" dirty="0">
                <a:solidFill>
                  <a:prstClr val="black"/>
                </a:solidFill>
              </a:rPr>
              <a:t>アプリケーション開発（調達）</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要件定義、設計、構築</a:t>
            </a:r>
            <a:endParaRPr lang="en-US" altLang="ja-JP" sz="1600" dirty="0">
              <a:solidFill>
                <a:prstClr val="black"/>
              </a:solidFill>
            </a:endParaRPr>
          </a:p>
          <a:p>
            <a:r>
              <a:rPr lang="en-US" altLang="ja-JP" sz="1600" dirty="0">
                <a:solidFill>
                  <a:prstClr val="black"/>
                </a:solidFill>
              </a:rPr>
              <a:t>			ⅱ</a:t>
            </a:r>
            <a:r>
              <a:rPr lang="ja-JP" altLang="en-US" sz="1600" dirty="0">
                <a:solidFill>
                  <a:prstClr val="black"/>
                </a:solidFill>
              </a:rPr>
              <a:t>サービス・マネジメント</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展開、運用、最適化、自動化</a:t>
            </a:r>
            <a:endParaRPr lang="en-US" altLang="ja-JP" sz="1600" dirty="0">
              <a:solidFill>
                <a:prstClr val="black"/>
              </a:solidFill>
            </a:endParaRPr>
          </a:p>
          <a:p>
            <a:r>
              <a:rPr lang="en-US" altLang="ja-JP" sz="1600" dirty="0">
                <a:solidFill>
                  <a:prstClr val="black"/>
                </a:solidFill>
              </a:rPr>
              <a:t>			ⅲ</a:t>
            </a:r>
            <a:r>
              <a:rPr lang="ja-JP" altLang="en-US" sz="1600" dirty="0">
                <a:solidFill>
                  <a:prstClr val="black"/>
                </a:solidFill>
              </a:rPr>
              <a:t>アプリケーション・ポートフォリオ</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③</a:t>
            </a:r>
            <a:r>
              <a:rPr lang="en-US" altLang="ja-JP" sz="1600" dirty="0">
                <a:solidFill>
                  <a:prstClr val="black"/>
                </a:solidFill>
              </a:rPr>
              <a:t>SMO</a:t>
            </a:r>
            <a:r>
              <a:rPr lang="ja-JP" altLang="en-US" sz="1600" dirty="0">
                <a:solidFill>
                  <a:prstClr val="black"/>
                </a:solidFill>
              </a:rPr>
              <a:t>（</a:t>
            </a:r>
            <a:r>
              <a:rPr lang="en-US" altLang="ja-JP" sz="1600" dirty="0">
                <a:solidFill>
                  <a:prstClr val="black"/>
                </a:solidFill>
              </a:rPr>
              <a:t>Service Management Office</a:t>
            </a:r>
            <a:r>
              <a:rPr lang="ja-JP" altLang="en-US" sz="1600" dirty="0">
                <a:solidFill>
                  <a:prstClr val="black"/>
                </a:solidFill>
              </a:rPr>
              <a:t>） </a:t>
            </a:r>
            <a:r>
              <a:rPr lang="en-US" altLang="ja-JP" sz="1600" dirty="0">
                <a:solidFill>
                  <a:prstClr val="black"/>
                </a:solidFill>
                <a:sym typeface="Wingdings" panose="05000000000000000000" pitchFamily="2" charset="2"/>
              </a:rPr>
              <a:t> 2011</a:t>
            </a:r>
            <a:r>
              <a:rPr lang="ja-JP" altLang="en-US" sz="1600" dirty="0">
                <a:solidFill>
                  <a:prstClr val="black"/>
                </a:solidFill>
                <a:sym typeface="Wingdings" panose="05000000000000000000" pitchFamily="2" charset="2"/>
              </a:rPr>
              <a:t>版で追加</a:t>
            </a:r>
            <a:endParaRPr lang="en-US" altLang="ja-JP" sz="1600" dirty="0">
              <a:solidFill>
                <a:prstClr val="black"/>
              </a:solidFill>
              <a:sym typeface="Wingdings" panose="05000000000000000000" pitchFamily="2" charset="2"/>
            </a:endParaRPr>
          </a:p>
          <a:p>
            <a:r>
              <a:rPr lang="en-US" altLang="ja-JP" sz="1600" dirty="0">
                <a:solidFill>
                  <a:prstClr val="black"/>
                </a:solidFill>
                <a:sym typeface="Wingdings" panose="05000000000000000000" pitchFamily="2" charset="2"/>
              </a:rPr>
              <a:t>			</a:t>
            </a:r>
            <a:r>
              <a:rPr lang="ja-JP" altLang="en-US" sz="1600" dirty="0">
                <a:solidFill>
                  <a:prstClr val="black"/>
                </a:solidFill>
                <a:sym typeface="Wingdings" panose="05000000000000000000" pitchFamily="2" charset="2"/>
              </a:rPr>
              <a:t>プロセスの成熟度を上げる目的</a:t>
            </a:r>
            <a:endParaRPr lang="en-US" altLang="ja-JP" sz="1600" dirty="0">
              <a:solidFill>
                <a:prstClr val="black"/>
              </a:solidFill>
              <a:sym typeface="Wingdings" panose="05000000000000000000" pitchFamily="2" charset="2"/>
            </a:endParaRPr>
          </a:p>
          <a:p>
            <a:r>
              <a:rPr lang="en-US" altLang="ja-JP" sz="1600" dirty="0">
                <a:solidFill>
                  <a:prstClr val="black"/>
                </a:solidFill>
                <a:sym typeface="Wingdings" panose="05000000000000000000" pitchFamily="2" charset="2"/>
              </a:rPr>
              <a:t>			</a:t>
            </a:r>
            <a:r>
              <a:rPr lang="ja-JP" altLang="en-US" sz="1600" dirty="0">
                <a:solidFill>
                  <a:prstClr val="black"/>
                </a:solidFill>
                <a:sym typeface="Wingdings" panose="05000000000000000000" pitchFamily="2" charset="2"/>
              </a:rPr>
              <a:t>プロセスの構築とプロセスの成熟度を上げる活動を明確に分ける</a:t>
            </a:r>
            <a:endParaRPr lang="en-US" altLang="ja-JP" sz="1600" dirty="0">
              <a:solidFill>
                <a:prstClr val="black"/>
              </a:solidFill>
              <a:sym typeface="Wingdings" panose="05000000000000000000" pitchFamily="2" charset="2"/>
            </a:endParaRPr>
          </a:p>
          <a:p>
            <a:r>
              <a:rPr lang="en-US" altLang="ja-JP" sz="1600" dirty="0">
                <a:solidFill>
                  <a:prstClr val="black"/>
                </a:solidFill>
                <a:sym typeface="Wingdings" panose="05000000000000000000" pitchFamily="2" charset="2"/>
              </a:rPr>
              <a:t>			</a:t>
            </a:r>
            <a:r>
              <a:rPr lang="ja-JP" altLang="en-US" sz="1600" dirty="0">
                <a:solidFill>
                  <a:prstClr val="black"/>
                </a:solidFill>
                <a:sym typeface="Wingdings" panose="05000000000000000000" pitchFamily="2" charset="2"/>
              </a:rPr>
              <a:t>（</a:t>
            </a:r>
            <a:r>
              <a:rPr lang="en-US" altLang="ja-JP" sz="1600" dirty="0">
                <a:solidFill>
                  <a:prstClr val="black"/>
                </a:solidFill>
                <a:sym typeface="Wingdings" panose="05000000000000000000" pitchFamily="2" charset="2"/>
              </a:rPr>
              <a:t>CMMI</a:t>
            </a:r>
            <a:r>
              <a:rPr lang="ja-JP" altLang="en-US" sz="1600" dirty="0">
                <a:solidFill>
                  <a:prstClr val="black"/>
                </a:solidFill>
                <a:sym typeface="Wingdings" panose="05000000000000000000" pitchFamily="2" charset="2"/>
              </a:rPr>
              <a:t>で言う</a:t>
            </a:r>
            <a:r>
              <a:rPr lang="en-US" altLang="ja-JP" sz="1600" dirty="0">
                <a:solidFill>
                  <a:prstClr val="black"/>
                </a:solidFill>
                <a:sym typeface="Wingdings" panose="05000000000000000000" pitchFamily="2" charset="2"/>
              </a:rPr>
              <a:t>PMO</a:t>
            </a:r>
            <a:r>
              <a:rPr lang="ja-JP" altLang="en-US" sz="1600" dirty="0">
                <a:solidFill>
                  <a:prstClr val="black"/>
                </a:solidFill>
                <a:sym typeface="Wingdings" panose="05000000000000000000" pitchFamily="2" charset="2"/>
              </a:rPr>
              <a:t>と同様）</a:t>
            </a:r>
            <a:endParaRPr lang="ja-JP" altLang="en-US" sz="1600" dirty="0">
              <a:solidFill>
                <a:prstClr val="black"/>
              </a:solidFill>
            </a:endParaRPr>
          </a:p>
        </p:txBody>
      </p:sp>
      <p:sp>
        <p:nvSpPr>
          <p:cNvPr id="2" name="雲形吹き出し 1"/>
          <p:cNvSpPr/>
          <p:nvPr/>
        </p:nvSpPr>
        <p:spPr>
          <a:xfrm>
            <a:off x="6372200" y="449178"/>
            <a:ext cx="1944216" cy="1080120"/>
          </a:xfrm>
          <a:prstGeom prst="cloudCallout">
            <a:avLst>
              <a:gd name="adj1" fmla="val -79151"/>
              <a:gd name="adj2" fmla="val 539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プロセス化</a:t>
            </a:r>
          </a:p>
        </p:txBody>
      </p:sp>
      <p:sp>
        <p:nvSpPr>
          <p:cNvPr id="3" name="雲形吹き出し 2"/>
          <p:cNvSpPr/>
          <p:nvPr/>
        </p:nvSpPr>
        <p:spPr>
          <a:xfrm>
            <a:off x="286740" y="4005064"/>
            <a:ext cx="2917108" cy="1296144"/>
          </a:xfrm>
          <a:prstGeom prst="cloudCallout">
            <a:avLst>
              <a:gd name="adj1" fmla="val 47951"/>
              <a:gd name="adj2" fmla="val -58949"/>
            </a:avLst>
          </a:prstGeom>
          <a:solidFill>
            <a:schemeClr val="accent3">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バッチ・プロセスから</a:t>
            </a:r>
            <a:endParaRPr lang="en-US" altLang="ja-JP" b="1" dirty="0">
              <a:solidFill>
                <a:prstClr val="white"/>
              </a:solidFill>
            </a:endParaRPr>
          </a:p>
          <a:p>
            <a:pPr algn="ctr"/>
            <a:r>
              <a:rPr lang="ja-JP" altLang="en-US" b="1" dirty="0">
                <a:solidFill>
                  <a:prstClr val="white"/>
                </a:solidFill>
              </a:rPr>
              <a:t>一個流しプロセスへ</a:t>
            </a:r>
          </a:p>
        </p:txBody>
      </p:sp>
      <p:sp>
        <p:nvSpPr>
          <p:cNvPr id="6" name="フッター プレースホルダー 5"/>
          <p:cNvSpPr>
            <a:spLocks noGrp="1"/>
          </p:cNvSpPr>
          <p:nvPr>
            <p:ph type="ftr" sz="quarter" idx="11"/>
          </p:nvPr>
        </p:nvSpPr>
        <p:spPr/>
        <p:txBody>
          <a:bodyPr/>
          <a:lstStyle/>
          <a:p>
            <a:r>
              <a:rPr lang="en-US" altLang="ja-JP">
                <a:solidFill>
                  <a:prstClr val="black">
                    <a:tint val="75000"/>
                  </a:prstClr>
                </a:solidFill>
              </a:rPr>
              <a:t>Copyrights©2015  SSS Corporation</a:t>
            </a:r>
            <a:r>
              <a:rPr lang="ja-JP" altLang="en-US">
                <a:solidFill>
                  <a:prstClr val="black">
                    <a:tint val="75000"/>
                  </a:prstClr>
                </a:solidFill>
              </a:rPr>
              <a:t>　 </a:t>
            </a:r>
          </a:p>
        </p:txBody>
      </p:sp>
      <p:sp>
        <p:nvSpPr>
          <p:cNvPr id="7" name="スライド番号プレースホルダー 6"/>
          <p:cNvSpPr>
            <a:spLocks noGrp="1"/>
          </p:cNvSpPr>
          <p:nvPr>
            <p:ph type="sldNum" sz="quarter" idx="12"/>
          </p:nvPr>
        </p:nvSpPr>
        <p:spPr/>
        <p:txBody>
          <a:bodyPr/>
          <a:lstStyle/>
          <a:p>
            <a:fld id="{1C1A3419-3A08-4F5F-A2C4-18443D13DFF7}"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8" name="タイトル 1"/>
          <p:cNvSpPr txBox="1">
            <a:spLocks/>
          </p:cNvSpPr>
          <p:nvPr/>
        </p:nvSpPr>
        <p:spPr>
          <a:xfrm>
            <a:off x="86816" y="20815"/>
            <a:ext cx="8229600"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t>運用系でも、アジャイル＆</a:t>
            </a:r>
            <a:r>
              <a:rPr lang="en-US" altLang="ja-JP" sz="2800" dirty="0"/>
              <a:t>DevOps</a:t>
            </a:r>
            <a:endParaRPr lang="ja-JP" altLang="en-US" sz="2800" dirty="0"/>
          </a:p>
        </p:txBody>
      </p:sp>
    </p:spTree>
    <p:extLst>
      <p:ext uri="{BB962C8B-B14F-4D97-AF65-F5344CB8AC3E}">
        <p14:creationId xmlns:p14="http://schemas.microsoft.com/office/powerpoint/2010/main" val="1411005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334706" y="4131078"/>
            <a:ext cx="402888" cy="385763"/>
          </a:xfrm>
          <a:prstGeom prst="rect">
            <a:avLst/>
          </a:prstGeom>
        </p:spPr>
      </p:pic>
      <p:pic>
        <p:nvPicPr>
          <p:cNvPr id="12" name="図 11"/>
          <p:cNvPicPr>
            <a:picLocks noChangeAspect="1"/>
          </p:cNvPicPr>
          <p:nvPr/>
        </p:nvPicPr>
        <p:blipFill>
          <a:blip r:embed="rId2"/>
          <a:stretch>
            <a:fillRect/>
          </a:stretch>
        </p:blipFill>
        <p:spPr>
          <a:xfrm>
            <a:off x="5422781" y="4131078"/>
            <a:ext cx="402888" cy="385763"/>
          </a:xfrm>
          <a:prstGeom prst="rect">
            <a:avLst/>
          </a:prstGeom>
        </p:spPr>
      </p:pic>
      <p:sp>
        <p:nvSpPr>
          <p:cNvPr id="2" name="タイトル 1"/>
          <p:cNvSpPr>
            <a:spLocks noGrp="1"/>
          </p:cNvSpPr>
          <p:nvPr>
            <p:ph type="title"/>
          </p:nvPr>
        </p:nvSpPr>
        <p:spPr>
          <a:xfrm>
            <a:off x="1439652" y="1093484"/>
            <a:ext cx="6172200" cy="421556"/>
          </a:xfrm>
        </p:spPr>
        <p:txBody>
          <a:bodyPr>
            <a:normAutofit/>
          </a:bodyPr>
          <a:lstStyle/>
          <a:p>
            <a:r>
              <a:rPr lang="en-US" altLang="ja-JP" sz="2100" dirty="0">
                <a:solidFill>
                  <a:srgbClr val="002060"/>
                </a:solidFill>
              </a:rPr>
              <a:t>DevOps</a:t>
            </a:r>
            <a:r>
              <a:rPr lang="ja-JP" altLang="en-US" sz="2100" dirty="0">
                <a:solidFill>
                  <a:srgbClr val="002060"/>
                </a:solidFill>
              </a:rPr>
              <a:t>の最終的なゴール</a:t>
            </a:r>
          </a:p>
        </p:txBody>
      </p:sp>
      <p:sp>
        <p:nvSpPr>
          <p:cNvPr id="13" name="テキスト ボックス 12"/>
          <p:cNvSpPr txBox="1"/>
          <p:nvPr/>
        </p:nvSpPr>
        <p:spPr>
          <a:xfrm>
            <a:off x="5895794" y="3850613"/>
            <a:ext cx="1545554" cy="83655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nchor="ctr">
            <a:noAutofit/>
          </a:bodyPr>
          <a:lstStyle>
            <a:defPPr>
              <a:defRPr lang="ja-JP"/>
            </a:defPPr>
            <a:lvl1pPr algn="ctr">
              <a:defRPr sz="2000"/>
            </a:lvl1pPr>
          </a:lstStyle>
          <a:p>
            <a:r>
              <a:rPr lang="ja-JP" altLang="en-US" sz="1200" dirty="0"/>
              <a:t>運用部門のゴール</a:t>
            </a:r>
            <a:endParaRPr lang="en-US" altLang="ja-JP" sz="1200" dirty="0"/>
          </a:p>
          <a:p>
            <a:r>
              <a:rPr lang="ja-JP" altLang="en-US" sz="1200" dirty="0"/>
              <a:t>　安定稼動</a:t>
            </a:r>
            <a:endParaRPr lang="en-US" altLang="ja-JP" sz="1200" dirty="0"/>
          </a:p>
          <a:p>
            <a:r>
              <a:rPr lang="ja-JP" altLang="en-US" sz="1200" dirty="0"/>
              <a:t>　継続性</a:t>
            </a:r>
            <a:endParaRPr lang="en-US" altLang="ja-JP" sz="1200" dirty="0"/>
          </a:p>
          <a:p>
            <a:r>
              <a:rPr lang="ja-JP" altLang="en-US" sz="1200" dirty="0"/>
              <a:t>　運用コスト</a:t>
            </a:r>
            <a:endParaRPr lang="en-US" altLang="ja-JP" sz="1200" dirty="0"/>
          </a:p>
        </p:txBody>
      </p:sp>
      <p:sp>
        <p:nvSpPr>
          <p:cNvPr id="15" name="テキスト ボックス 14"/>
          <p:cNvSpPr txBox="1"/>
          <p:nvPr/>
        </p:nvSpPr>
        <p:spPr>
          <a:xfrm>
            <a:off x="2421073" y="5411270"/>
            <a:ext cx="4323620" cy="323165"/>
          </a:xfrm>
          <a:prstGeom prst="rect">
            <a:avLst/>
          </a:prstGeom>
          <a:noFill/>
        </p:spPr>
        <p:txBody>
          <a:bodyPr wrap="none" rtlCol="0">
            <a:spAutoFit/>
          </a:bodyPr>
          <a:lstStyle/>
          <a:p>
            <a:r>
              <a:rPr lang="ja-JP" altLang="en-US" sz="1500" b="1" dirty="0">
                <a:solidFill>
                  <a:srgbClr val="3B689F"/>
                </a:solidFill>
              </a:rPr>
              <a:t>縦割りの企業情報システム </a:t>
            </a:r>
            <a:r>
              <a:rPr lang="en-US" altLang="ja-JP" sz="1500" b="1" dirty="0">
                <a:solidFill>
                  <a:srgbClr val="3B689F"/>
                </a:solidFill>
              </a:rPr>
              <a:t>&amp;  </a:t>
            </a:r>
            <a:r>
              <a:rPr lang="ja-JP" altLang="en-US" sz="1500" b="1" dirty="0">
                <a:solidFill>
                  <a:srgbClr val="3B689F"/>
                </a:solidFill>
              </a:rPr>
              <a:t>ＩＴプロセスの仕組み </a:t>
            </a:r>
            <a:endParaRPr lang="en-US" altLang="ja-JP" sz="1500" b="1" dirty="0">
              <a:solidFill>
                <a:srgbClr val="3B689F"/>
              </a:solidFill>
            </a:endParaRPr>
          </a:p>
        </p:txBody>
      </p:sp>
      <p:sp>
        <p:nvSpPr>
          <p:cNvPr id="16" name="テキスト ボックス 15"/>
          <p:cNvSpPr txBox="1"/>
          <p:nvPr/>
        </p:nvSpPr>
        <p:spPr>
          <a:xfrm>
            <a:off x="3795251" y="3861049"/>
            <a:ext cx="1545554" cy="836552"/>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nchor="ctr">
            <a:noAutofit/>
          </a:bodyPr>
          <a:lstStyle>
            <a:defPPr>
              <a:defRPr lang="ja-JP"/>
            </a:defPPr>
            <a:lvl1pPr algn="ctr">
              <a:defRPr sz="2000"/>
            </a:lvl1pPr>
          </a:lstStyle>
          <a:p>
            <a:r>
              <a:rPr lang="ja-JP" altLang="en-US" sz="1200" dirty="0"/>
              <a:t>開発部門のゴール</a:t>
            </a:r>
            <a:endParaRPr lang="en-US" altLang="ja-JP" sz="1200" dirty="0"/>
          </a:p>
          <a:p>
            <a:r>
              <a:rPr lang="ja-JP" altLang="en-US" sz="1200" dirty="0"/>
              <a:t>　品質（Ｑ）</a:t>
            </a:r>
            <a:endParaRPr lang="en-US" altLang="ja-JP" sz="1200" dirty="0"/>
          </a:p>
          <a:p>
            <a:r>
              <a:rPr lang="ja-JP" altLang="en-US" sz="1200" dirty="0"/>
              <a:t>　コスト（Ｃ）</a:t>
            </a:r>
            <a:endParaRPr lang="en-US" altLang="ja-JP" sz="1200" dirty="0"/>
          </a:p>
          <a:p>
            <a:r>
              <a:rPr lang="ja-JP" altLang="en-US" sz="1200" dirty="0"/>
              <a:t>　納期（Ｄ）</a:t>
            </a:r>
            <a:endParaRPr lang="en-US" altLang="ja-JP" sz="1200" dirty="0"/>
          </a:p>
        </p:txBody>
      </p:sp>
      <p:sp>
        <p:nvSpPr>
          <p:cNvPr id="20" name="テキスト ボックス 19"/>
          <p:cNvSpPr txBox="1"/>
          <p:nvPr/>
        </p:nvSpPr>
        <p:spPr>
          <a:xfrm>
            <a:off x="1731494" y="3861048"/>
            <a:ext cx="1545554" cy="826116"/>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nchor="ctr">
            <a:noAutofit/>
          </a:bodyPr>
          <a:lstStyle>
            <a:defPPr>
              <a:defRPr lang="ja-JP"/>
            </a:defPPr>
            <a:lvl1pPr algn="ctr">
              <a:defRPr sz="2000"/>
            </a:lvl1pPr>
          </a:lstStyle>
          <a:p>
            <a:r>
              <a:rPr lang="ja-JP" altLang="en-US" sz="1200" dirty="0"/>
              <a:t>企画部門のゴール</a:t>
            </a:r>
          </a:p>
          <a:p>
            <a:r>
              <a:rPr lang="ja-JP" altLang="en-US" sz="1200" dirty="0"/>
              <a:t>ビジネス目標</a:t>
            </a:r>
            <a:endParaRPr lang="en-US" altLang="ja-JP" sz="1200" dirty="0"/>
          </a:p>
          <a:p>
            <a:r>
              <a:rPr lang="ja-JP" altLang="en-US" sz="1200" dirty="0"/>
              <a:t>サービス戦略</a:t>
            </a:r>
            <a:endParaRPr lang="en-US" altLang="ja-JP" sz="1200" dirty="0"/>
          </a:p>
          <a:p>
            <a:r>
              <a:rPr lang="ja-JP" altLang="en-US" sz="1200" dirty="0"/>
              <a:t>投資効果</a:t>
            </a:r>
            <a:endParaRPr lang="en-US" altLang="ja-JP" sz="1200" dirty="0"/>
          </a:p>
        </p:txBody>
      </p:sp>
      <p:pic>
        <p:nvPicPr>
          <p:cNvPr id="17" name="図 16"/>
          <p:cNvPicPr>
            <a:picLocks noChangeAspect="1"/>
          </p:cNvPicPr>
          <p:nvPr/>
        </p:nvPicPr>
        <p:blipFill>
          <a:blip r:embed="rId3"/>
          <a:stretch>
            <a:fillRect/>
          </a:stretch>
        </p:blipFill>
        <p:spPr>
          <a:xfrm>
            <a:off x="1639082" y="4805613"/>
            <a:ext cx="5946441" cy="558506"/>
          </a:xfrm>
          <a:prstGeom prst="rect">
            <a:avLst/>
          </a:prstGeom>
        </p:spPr>
      </p:pic>
      <p:sp>
        <p:nvSpPr>
          <p:cNvPr id="5" name="台形 4"/>
          <p:cNvSpPr/>
          <p:nvPr/>
        </p:nvSpPr>
        <p:spPr>
          <a:xfrm>
            <a:off x="1731494" y="3429000"/>
            <a:ext cx="5709854" cy="324036"/>
          </a:xfrm>
          <a:prstGeom prst="trapezoid">
            <a:avLst>
              <a:gd name="adj" fmla="val 4330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rgbClr val="0070C0"/>
                </a:solidFill>
              </a:rPr>
              <a:t>現行の縦割りプロセスの改善：ゴールの共有</a:t>
            </a:r>
          </a:p>
        </p:txBody>
      </p:sp>
      <p:sp>
        <p:nvSpPr>
          <p:cNvPr id="19" name="台形 18"/>
          <p:cNvSpPr/>
          <p:nvPr/>
        </p:nvSpPr>
        <p:spPr>
          <a:xfrm>
            <a:off x="1901999" y="2986515"/>
            <a:ext cx="5359587" cy="324036"/>
          </a:xfrm>
          <a:prstGeom prst="trapezoid">
            <a:avLst>
              <a:gd name="adj" fmla="val 4330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rgbClr val="0070C0"/>
                </a:solidFill>
              </a:rPr>
              <a:t>ＩＴサービスのサプライチェーンの構築</a:t>
            </a:r>
          </a:p>
        </p:txBody>
      </p:sp>
      <p:sp>
        <p:nvSpPr>
          <p:cNvPr id="22" name="台形 21"/>
          <p:cNvSpPr/>
          <p:nvPr/>
        </p:nvSpPr>
        <p:spPr>
          <a:xfrm>
            <a:off x="2081761" y="2546737"/>
            <a:ext cx="5022000" cy="324036"/>
          </a:xfrm>
          <a:prstGeom prst="trapezoid">
            <a:avLst>
              <a:gd name="adj" fmla="val 43304"/>
            </a:avLst>
          </a:prstGeom>
          <a:solidFill>
            <a:srgbClr val="D3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rgbClr val="0070C0"/>
                </a:solidFill>
              </a:rPr>
              <a:t>価値あるＩＴサービスを提供し続ける</a:t>
            </a:r>
          </a:p>
        </p:txBody>
      </p:sp>
      <p:sp>
        <p:nvSpPr>
          <p:cNvPr id="25" name="台形 24"/>
          <p:cNvSpPr/>
          <p:nvPr/>
        </p:nvSpPr>
        <p:spPr>
          <a:xfrm>
            <a:off x="2249741" y="2096743"/>
            <a:ext cx="4671000" cy="324036"/>
          </a:xfrm>
          <a:prstGeom prst="trapezoid">
            <a:avLst>
              <a:gd name="adj" fmla="val 43304"/>
            </a:avLst>
          </a:prstGeom>
          <a:solidFill>
            <a:srgbClr val="CFCF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rgbClr val="0070C0"/>
                </a:solidFill>
              </a:rPr>
              <a:t>顧客への価値を創造し続ける</a:t>
            </a:r>
          </a:p>
        </p:txBody>
      </p:sp>
      <p:sp>
        <p:nvSpPr>
          <p:cNvPr id="26" name="台形 25"/>
          <p:cNvSpPr/>
          <p:nvPr/>
        </p:nvSpPr>
        <p:spPr>
          <a:xfrm>
            <a:off x="2411798" y="1648964"/>
            <a:ext cx="4347000" cy="324036"/>
          </a:xfrm>
          <a:prstGeom prst="trapezoid">
            <a:avLst>
              <a:gd name="adj" fmla="val 43304"/>
            </a:avLst>
          </a:prstGeom>
          <a:solidFill>
            <a:srgbClr val="C5C5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rgbClr val="0070C0"/>
                </a:solidFill>
              </a:rPr>
              <a:t>ビジネス目標の達成（売上、利益）</a:t>
            </a:r>
          </a:p>
        </p:txBody>
      </p:sp>
      <p:sp>
        <p:nvSpPr>
          <p:cNvPr id="4" name="スライド番号プレースホルダー 3">
            <a:extLst>
              <a:ext uri="{FF2B5EF4-FFF2-40B4-BE49-F238E27FC236}">
                <a16:creationId xmlns:a16="http://schemas.microsoft.com/office/drawing/2014/main" id="{F661DB7C-94E3-4408-A6D7-A172DD694C77}"/>
              </a:ext>
            </a:extLst>
          </p:cNvPr>
          <p:cNvSpPr>
            <a:spLocks noGrp="1"/>
          </p:cNvSpPr>
          <p:nvPr>
            <p:ph type="sldNum" sz="quarter" idx="12"/>
          </p:nvPr>
        </p:nvSpPr>
        <p:spPr/>
        <p:txBody>
          <a:bodyPr/>
          <a:lstStyle/>
          <a:p>
            <a:fld id="{E646ECA9-04F2-4AF4-9EC3-72478D24820A}" type="slidenum">
              <a:rPr kumimoji="1" lang="ja-JP" altLang="en-US" smtClean="0"/>
              <a:t>25</a:t>
            </a:fld>
            <a:endParaRPr kumimoji="1" lang="ja-JP" altLang="en-US"/>
          </a:p>
        </p:txBody>
      </p:sp>
    </p:spTree>
    <p:extLst>
      <p:ext uri="{BB962C8B-B14F-4D97-AF65-F5344CB8AC3E}">
        <p14:creationId xmlns:p14="http://schemas.microsoft.com/office/powerpoint/2010/main" val="314965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直方体 30"/>
          <p:cNvSpPr/>
          <p:nvPr/>
        </p:nvSpPr>
        <p:spPr>
          <a:xfrm>
            <a:off x="3546770" y="4570009"/>
            <a:ext cx="866481" cy="378042"/>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25" dirty="0">
                <a:solidFill>
                  <a:prstClr val="black"/>
                </a:solidFill>
              </a:rPr>
              <a:t>Dev. Environment</a:t>
            </a:r>
            <a:endParaRPr lang="ja-JP" altLang="en-US" sz="825" dirty="0">
              <a:solidFill>
                <a:prstClr val="black"/>
              </a:solidFill>
            </a:endParaRPr>
          </a:p>
        </p:txBody>
      </p:sp>
      <p:sp>
        <p:nvSpPr>
          <p:cNvPr id="2" name="タイトル 1"/>
          <p:cNvSpPr>
            <a:spLocks noGrp="1"/>
          </p:cNvSpPr>
          <p:nvPr>
            <p:ph type="title"/>
          </p:nvPr>
        </p:nvSpPr>
        <p:spPr>
          <a:xfrm>
            <a:off x="1485900" y="1063228"/>
            <a:ext cx="6172200" cy="421556"/>
          </a:xfrm>
        </p:spPr>
        <p:txBody>
          <a:bodyPr>
            <a:normAutofit/>
          </a:bodyPr>
          <a:lstStyle/>
          <a:p>
            <a:r>
              <a:rPr lang="ja-JP" altLang="en-US" sz="2100" dirty="0"/>
              <a:t>エンタープライズ</a:t>
            </a:r>
            <a:r>
              <a:rPr lang="en-US" altLang="ja-JP" sz="2100" dirty="0"/>
              <a:t>DevOps</a:t>
            </a:r>
            <a:r>
              <a:rPr lang="ja-JP" altLang="en-US" sz="2100" dirty="0"/>
              <a:t>概念図</a:t>
            </a:r>
          </a:p>
        </p:txBody>
      </p:sp>
      <p:grpSp>
        <p:nvGrpSpPr>
          <p:cNvPr id="19" name="グループ化 18"/>
          <p:cNvGrpSpPr/>
          <p:nvPr/>
        </p:nvGrpSpPr>
        <p:grpSpPr>
          <a:xfrm>
            <a:off x="826635" y="1700809"/>
            <a:ext cx="6877714" cy="490043"/>
            <a:chOff x="-378585" y="1124744"/>
            <a:chExt cx="9127049" cy="653391"/>
          </a:xfrm>
        </p:grpSpPr>
        <p:sp>
          <p:nvSpPr>
            <p:cNvPr id="3" name="ホームベース 2"/>
            <p:cNvSpPr/>
            <p:nvPr/>
          </p:nvSpPr>
          <p:spPr>
            <a:xfrm>
              <a:off x="-378585" y="1124744"/>
              <a:ext cx="1777513" cy="648072"/>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0070C0"/>
                  </a:solidFill>
                </a:rPr>
                <a:t>計画</a:t>
              </a:r>
            </a:p>
          </p:txBody>
        </p:sp>
        <p:sp>
          <p:nvSpPr>
            <p:cNvPr id="4" name="山形 3"/>
            <p:cNvSpPr/>
            <p:nvPr/>
          </p:nvSpPr>
          <p:spPr>
            <a:xfrm>
              <a:off x="1175849" y="1124744"/>
              <a:ext cx="1368152" cy="648072"/>
            </a:xfrm>
            <a:prstGeom prst="chevr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0070C0"/>
                  </a:solidFill>
                </a:rPr>
                <a:t>要求</a:t>
              </a:r>
            </a:p>
          </p:txBody>
        </p:sp>
        <p:sp>
          <p:nvSpPr>
            <p:cNvPr id="5" name="山形 4"/>
            <p:cNvSpPr/>
            <p:nvPr/>
          </p:nvSpPr>
          <p:spPr>
            <a:xfrm>
              <a:off x="2296062" y="1124744"/>
              <a:ext cx="1459960" cy="648072"/>
            </a:xfrm>
            <a:prstGeom prst="chevr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0070C0"/>
                  </a:solidFill>
                </a:rPr>
                <a:t>設計</a:t>
              </a:r>
            </a:p>
          </p:txBody>
        </p:sp>
        <p:sp>
          <p:nvSpPr>
            <p:cNvPr id="6" name="山形 5"/>
            <p:cNvSpPr/>
            <p:nvPr/>
          </p:nvSpPr>
          <p:spPr>
            <a:xfrm>
              <a:off x="3539409" y="1124744"/>
              <a:ext cx="1776140" cy="648072"/>
            </a:xfrm>
            <a:prstGeom prst="chevr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0070C0"/>
                  </a:solidFill>
                </a:rPr>
                <a:t>開発</a:t>
              </a:r>
            </a:p>
          </p:txBody>
        </p:sp>
        <p:sp>
          <p:nvSpPr>
            <p:cNvPr id="7" name="山形 6"/>
            <p:cNvSpPr/>
            <p:nvPr/>
          </p:nvSpPr>
          <p:spPr>
            <a:xfrm>
              <a:off x="5117522" y="1130063"/>
              <a:ext cx="1470702" cy="648072"/>
            </a:xfrm>
            <a:prstGeom prst="chevr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0070C0"/>
                  </a:solidFill>
                </a:rPr>
                <a:t>移行</a:t>
              </a:r>
            </a:p>
          </p:txBody>
        </p:sp>
        <p:sp>
          <p:nvSpPr>
            <p:cNvPr id="9" name="山形 8"/>
            <p:cNvSpPr/>
            <p:nvPr/>
          </p:nvSpPr>
          <p:spPr>
            <a:xfrm>
              <a:off x="6437368" y="1130063"/>
              <a:ext cx="1879047" cy="648072"/>
            </a:xfrm>
            <a:prstGeom prst="chevr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0070C0"/>
                  </a:solidFill>
                </a:rPr>
                <a:t>運用</a:t>
              </a:r>
            </a:p>
          </p:txBody>
        </p:sp>
        <p:sp>
          <p:nvSpPr>
            <p:cNvPr id="10" name="角丸四角形 9"/>
            <p:cNvSpPr/>
            <p:nvPr/>
          </p:nvSpPr>
          <p:spPr>
            <a:xfrm>
              <a:off x="8388424" y="1130063"/>
              <a:ext cx="360040" cy="64807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rgbClr val="0070C0"/>
                  </a:solidFill>
                </a:rPr>
                <a:t>EOL</a:t>
              </a:r>
            </a:p>
          </p:txBody>
        </p:sp>
      </p:grpSp>
      <p:sp>
        <p:nvSpPr>
          <p:cNvPr id="12" name="縦巻き 11"/>
          <p:cNvSpPr/>
          <p:nvPr/>
        </p:nvSpPr>
        <p:spPr>
          <a:xfrm>
            <a:off x="1277634" y="2240868"/>
            <a:ext cx="747253" cy="810090"/>
          </a:xfrm>
          <a:prstGeom prst="verticalScroll">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prstClr val="black"/>
                </a:solidFill>
              </a:rPr>
              <a:t>Project</a:t>
            </a:r>
          </a:p>
          <a:p>
            <a:pPr algn="ctr"/>
            <a:r>
              <a:rPr lang="en-US" altLang="ja-JP" sz="900" dirty="0">
                <a:solidFill>
                  <a:prstClr val="black"/>
                </a:solidFill>
              </a:rPr>
              <a:t>Charter</a:t>
            </a:r>
            <a:endParaRPr lang="ja-JP" altLang="en-US" sz="900" dirty="0">
              <a:solidFill>
                <a:prstClr val="black"/>
              </a:solidFill>
            </a:endParaRPr>
          </a:p>
        </p:txBody>
      </p:sp>
      <p:sp>
        <p:nvSpPr>
          <p:cNvPr id="13" name="スマイル 12"/>
          <p:cNvSpPr/>
          <p:nvPr/>
        </p:nvSpPr>
        <p:spPr>
          <a:xfrm>
            <a:off x="2024886" y="2348880"/>
            <a:ext cx="840161" cy="594066"/>
          </a:xfrm>
          <a:prstGeom prst="smileyFac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25" dirty="0">
                <a:solidFill>
                  <a:prstClr val="black"/>
                </a:solidFill>
              </a:rPr>
              <a:t>Requirement Definition</a:t>
            </a:r>
            <a:endParaRPr lang="ja-JP" altLang="en-US" sz="825" dirty="0">
              <a:solidFill>
                <a:prstClr val="black"/>
              </a:solidFill>
            </a:endParaRPr>
          </a:p>
        </p:txBody>
      </p:sp>
      <p:sp>
        <p:nvSpPr>
          <p:cNvPr id="14" name="横巻き 13"/>
          <p:cNvSpPr/>
          <p:nvPr/>
        </p:nvSpPr>
        <p:spPr>
          <a:xfrm>
            <a:off x="2466021" y="2823060"/>
            <a:ext cx="629900" cy="324036"/>
          </a:xfrm>
          <a:prstGeom prst="horizontalScroll">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50" dirty="0">
                <a:solidFill>
                  <a:prstClr val="black"/>
                </a:solidFill>
              </a:rPr>
              <a:t>User Story</a:t>
            </a:r>
            <a:endParaRPr lang="ja-JP" altLang="en-US" sz="750" dirty="0">
              <a:solidFill>
                <a:prstClr val="black"/>
              </a:solidFill>
            </a:endParaRPr>
          </a:p>
        </p:txBody>
      </p:sp>
      <p:sp>
        <p:nvSpPr>
          <p:cNvPr id="15" name="横巻き 14"/>
          <p:cNvSpPr/>
          <p:nvPr/>
        </p:nvSpPr>
        <p:spPr>
          <a:xfrm>
            <a:off x="3960018" y="2823060"/>
            <a:ext cx="629900" cy="324036"/>
          </a:xfrm>
          <a:prstGeom prst="horizontalScroll">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50" dirty="0">
                <a:solidFill>
                  <a:prstClr val="black"/>
                </a:solidFill>
              </a:rPr>
              <a:t>Test Story</a:t>
            </a:r>
            <a:endParaRPr lang="ja-JP" altLang="en-US" sz="750" dirty="0">
              <a:solidFill>
                <a:prstClr val="black"/>
              </a:solidFill>
            </a:endParaRPr>
          </a:p>
        </p:txBody>
      </p:sp>
      <p:cxnSp>
        <p:nvCxnSpPr>
          <p:cNvPr id="18" name="直線矢印コネクタ 17"/>
          <p:cNvCxnSpPr>
            <a:stCxn id="14" idx="3"/>
            <a:endCxn id="15" idx="1"/>
          </p:cNvCxnSpPr>
          <p:nvPr/>
        </p:nvCxnSpPr>
        <p:spPr>
          <a:xfrm>
            <a:off x="3095921" y="2985078"/>
            <a:ext cx="864097" cy="0"/>
          </a:xfrm>
          <a:prstGeom prst="straightConnector1">
            <a:avLst/>
          </a:prstGeom>
          <a:ln w="2857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5" idx="3"/>
            <a:endCxn id="16" idx="1"/>
          </p:cNvCxnSpPr>
          <p:nvPr/>
        </p:nvCxnSpPr>
        <p:spPr>
          <a:xfrm>
            <a:off x="4589918" y="2985078"/>
            <a:ext cx="1008197" cy="0"/>
          </a:xfrm>
          <a:prstGeom prst="straightConnector1">
            <a:avLst/>
          </a:prstGeom>
          <a:ln w="2857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フローチャート : 定義済み処理 22"/>
          <p:cNvSpPr/>
          <p:nvPr/>
        </p:nvSpPr>
        <p:spPr>
          <a:xfrm>
            <a:off x="3023998" y="3147096"/>
            <a:ext cx="783713" cy="324036"/>
          </a:xfrm>
          <a:prstGeom prst="flowChartPredefinedProcess">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rPr>
              <a:t>ＡＣＤＭ</a:t>
            </a:r>
          </a:p>
        </p:txBody>
      </p:sp>
      <p:sp>
        <p:nvSpPr>
          <p:cNvPr id="24" name="フローチャート : 定義済み処理 23"/>
          <p:cNvSpPr/>
          <p:nvPr/>
        </p:nvSpPr>
        <p:spPr>
          <a:xfrm>
            <a:off x="3876211" y="3147096"/>
            <a:ext cx="821718" cy="324036"/>
          </a:xfrm>
          <a:prstGeom prst="flowChartPredefinedProcess">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rPr>
              <a:t>Ｓｃｒｕｍ</a:t>
            </a:r>
          </a:p>
        </p:txBody>
      </p:sp>
      <p:sp>
        <p:nvSpPr>
          <p:cNvPr id="25" name="フローチャート : 定義済み処理 24"/>
          <p:cNvSpPr/>
          <p:nvPr/>
        </p:nvSpPr>
        <p:spPr>
          <a:xfrm>
            <a:off x="4788024" y="3147096"/>
            <a:ext cx="972108" cy="324036"/>
          </a:xfrm>
          <a:prstGeom prst="flowChartPredefinedProcess">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25" dirty="0">
                <a:solidFill>
                  <a:prstClr val="black"/>
                </a:solidFill>
              </a:rPr>
              <a:t>Continuous Delivery</a:t>
            </a:r>
            <a:endParaRPr lang="ja-JP" altLang="en-US" sz="825" dirty="0">
              <a:solidFill>
                <a:prstClr val="black"/>
              </a:solidFill>
            </a:endParaRPr>
          </a:p>
        </p:txBody>
      </p:sp>
      <p:sp>
        <p:nvSpPr>
          <p:cNvPr id="26" name="フローチャート : 定義済み処理 25"/>
          <p:cNvSpPr/>
          <p:nvPr/>
        </p:nvSpPr>
        <p:spPr>
          <a:xfrm>
            <a:off x="6465694" y="3158971"/>
            <a:ext cx="737912" cy="324036"/>
          </a:xfrm>
          <a:prstGeom prst="flowChartPredefinedProcess">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25" dirty="0">
                <a:solidFill>
                  <a:prstClr val="black"/>
                </a:solidFill>
              </a:rPr>
              <a:t>LW-ITSM</a:t>
            </a:r>
            <a:endParaRPr lang="ja-JP" altLang="en-US" sz="825" dirty="0">
              <a:solidFill>
                <a:prstClr val="black"/>
              </a:solidFill>
            </a:endParaRPr>
          </a:p>
        </p:txBody>
      </p:sp>
      <p:sp>
        <p:nvSpPr>
          <p:cNvPr id="27" name="左右矢印 26"/>
          <p:cNvSpPr/>
          <p:nvPr/>
        </p:nvSpPr>
        <p:spPr>
          <a:xfrm>
            <a:off x="1436112" y="3645024"/>
            <a:ext cx="5998206" cy="513057"/>
          </a:xfrm>
          <a:prstGeom prst="leftRightArrow">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prstClr val="black"/>
                </a:solidFill>
              </a:rPr>
              <a:t>見える化されたプロジェクト管理　（ＴＰＳでの大部屋方式）</a:t>
            </a:r>
          </a:p>
        </p:txBody>
      </p:sp>
      <p:sp>
        <p:nvSpPr>
          <p:cNvPr id="28" name="直方体 27"/>
          <p:cNvSpPr/>
          <p:nvPr/>
        </p:nvSpPr>
        <p:spPr>
          <a:xfrm>
            <a:off x="4376076" y="4570009"/>
            <a:ext cx="542858" cy="378042"/>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25" dirty="0">
                <a:solidFill>
                  <a:prstClr val="black"/>
                </a:solidFill>
              </a:rPr>
              <a:t>Test </a:t>
            </a:r>
            <a:r>
              <a:rPr lang="en-US" altLang="ja-JP" sz="825" dirty="0" err="1">
                <a:solidFill>
                  <a:prstClr val="black"/>
                </a:solidFill>
              </a:rPr>
              <a:t>Env</a:t>
            </a:r>
            <a:r>
              <a:rPr lang="en-US" altLang="ja-JP" sz="825" dirty="0">
                <a:solidFill>
                  <a:prstClr val="black"/>
                </a:solidFill>
              </a:rPr>
              <a:t>.</a:t>
            </a:r>
            <a:endParaRPr lang="ja-JP" altLang="en-US" sz="825" dirty="0">
              <a:solidFill>
                <a:prstClr val="black"/>
              </a:solidFill>
            </a:endParaRPr>
          </a:p>
        </p:txBody>
      </p:sp>
      <p:sp>
        <p:nvSpPr>
          <p:cNvPr id="29" name="直方体 28"/>
          <p:cNvSpPr/>
          <p:nvPr/>
        </p:nvSpPr>
        <p:spPr>
          <a:xfrm>
            <a:off x="4870307" y="4570009"/>
            <a:ext cx="758882" cy="378042"/>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25" dirty="0">
                <a:solidFill>
                  <a:prstClr val="black"/>
                </a:solidFill>
              </a:rPr>
              <a:t>Transition</a:t>
            </a:r>
            <a:endParaRPr lang="ja-JP" altLang="en-US" sz="825" dirty="0">
              <a:solidFill>
                <a:prstClr val="black"/>
              </a:solidFill>
            </a:endParaRPr>
          </a:p>
        </p:txBody>
      </p:sp>
      <p:sp>
        <p:nvSpPr>
          <p:cNvPr id="30" name="直方体 29"/>
          <p:cNvSpPr/>
          <p:nvPr/>
        </p:nvSpPr>
        <p:spPr>
          <a:xfrm>
            <a:off x="5610388" y="4570009"/>
            <a:ext cx="1788725" cy="378042"/>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25" dirty="0">
                <a:solidFill>
                  <a:prstClr val="black"/>
                </a:solidFill>
              </a:rPr>
              <a:t>Run Environment</a:t>
            </a:r>
            <a:endParaRPr lang="ja-JP" altLang="en-US" sz="825" dirty="0">
              <a:solidFill>
                <a:prstClr val="black"/>
              </a:solidFill>
            </a:endParaRPr>
          </a:p>
        </p:txBody>
      </p:sp>
      <p:grpSp>
        <p:nvGrpSpPr>
          <p:cNvPr id="55" name="グループ化 54"/>
          <p:cNvGrpSpPr/>
          <p:nvPr/>
        </p:nvGrpSpPr>
        <p:grpSpPr>
          <a:xfrm>
            <a:off x="1871700" y="3147096"/>
            <a:ext cx="5076564" cy="497928"/>
            <a:chOff x="971600" y="3053128"/>
            <a:chExt cx="6768752" cy="663904"/>
          </a:xfrm>
        </p:grpSpPr>
        <p:cxnSp>
          <p:nvCxnSpPr>
            <p:cNvPr id="46" name="直線コネクタ 45"/>
            <p:cNvCxnSpPr/>
            <p:nvPr/>
          </p:nvCxnSpPr>
          <p:spPr>
            <a:xfrm>
              <a:off x="971600" y="3053128"/>
              <a:ext cx="0" cy="663904"/>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971600" y="3717032"/>
              <a:ext cx="6768752" cy="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7740352" y="3485176"/>
              <a:ext cx="0" cy="231856"/>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603893" y="3485176"/>
              <a:ext cx="0" cy="231856"/>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2" name="フッター プレースホルダー 21"/>
          <p:cNvSpPr>
            <a:spLocks noGrp="1"/>
          </p:cNvSpPr>
          <p:nvPr>
            <p:ph type="ftr" sz="quarter" idx="11"/>
          </p:nvPr>
        </p:nvSpPr>
        <p:spPr>
          <a:xfrm>
            <a:off x="3504067" y="5589241"/>
            <a:ext cx="2171700" cy="273844"/>
          </a:xfrm>
        </p:spPr>
        <p:txBody>
          <a:bodyPr/>
          <a:lstStyle/>
          <a:p>
            <a:r>
              <a:rPr lang="en-US" altLang="ja-JP">
                <a:solidFill>
                  <a:prstClr val="black">
                    <a:tint val="75000"/>
                  </a:prstClr>
                </a:solidFill>
              </a:rPr>
              <a:t>Copyrights©2015  SSS Corporation</a:t>
            </a:r>
            <a:r>
              <a:rPr lang="ja-JP" altLang="en-US">
                <a:solidFill>
                  <a:prstClr val="black">
                    <a:tint val="75000"/>
                  </a:prstClr>
                </a:solidFill>
              </a:rPr>
              <a:t>　 </a:t>
            </a:r>
          </a:p>
        </p:txBody>
      </p:sp>
      <p:sp>
        <p:nvSpPr>
          <p:cNvPr id="32" name="スライド番号プレースホルダー 31"/>
          <p:cNvSpPr>
            <a:spLocks noGrp="1"/>
          </p:cNvSpPr>
          <p:nvPr>
            <p:ph type="sldNum" sz="quarter" idx="12"/>
          </p:nvPr>
        </p:nvSpPr>
        <p:spPr/>
        <p:txBody>
          <a:bodyPr/>
          <a:lstStyle/>
          <a:p>
            <a:fld id="{1C1A3419-3A08-4F5F-A2C4-18443D13DFF7}"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37" name="フローチャート : 磁気ディスク 36"/>
          <p:cNvSpPr/>
          <p:nvPr/>
        </p:nvSpPr>
        <p:spPr>
          <a:xfrm>
            <a:off x="1651726" y="5001758"/>
            <a:ext cx="5956697" cy="647700"/>
          </a:xfrm>
          <a:prstGeom prst="flowChartMagneticDisk">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350" dirty="0">
                <a:solidFill>
                  <a:schemeClr val="bg1">
                    <a:lumMod val="95000"/>
                  </a:schemeClr>
                </a:solidFill>
              </a:rPr>
              <a:t>ALM</a:t>
            </a:r>
            <a:r>
              <a:rPr lang="ja-JP" altLang="en-US" sz="1350" dirty="0">
                <a:solidFill>
                  <a:schemeClr val="bg1">
                    <a:lumMod val="95000"/>
                  </a:schemeClr>
                </a:solidFill>
              </a:rPr>
              <a:t>　</a:t>
            </a:r>
            <a:r>
              <a:rPr lang="en-US" altLang="ja-JP" sz="1350" dirty="0">
                <a:solidFill>
                  <a:schemeClr val="bg1">
                    <a:lumMod val="95000"/>
                  </a:schemeClr>
                </a:solidFill>
              </a:rPr>
              <a:t>(Application Lifecycle Management)</a:t>
            </a:r>
          </a:p>
          <a:p>
            <a:pPr algn="ctr">
              <a:defRPr/>
            </a:pPr>
            <a:r>
              <a:rPr lang="en-US" altLang="ja-JP" sz="1350" dirty="0">
                <a:solidFill>
                  <a:schemeClr val="bg1">
                    <a:lumMod val="95000"/>
                  </a:schemeClr>
                </a:solidFill>
              </a:rPr>
              <a:t>MSDPM</a:t>
            </a:r>
            <a:r>
              <a:rPr lang="ja-JP" altLang="en-US" sz="1350" dirty="0">
                <a:solidFill>
                  <a:schemeClr val="bg1">
                    <a:lumMod val="95000"/>
                  </a:schemeClr>
                </a:solidFill>
              </a:rPr>
              <a:t>：</a:t>
            </a:r>
            <a:r>
              <a:rPr lang="en-US" altLang="ja-JP" sz="1350" dirty="0">
                <a:solidFill>
                  <a:schemeClr val="bg1">
                    <a:lumMod val="95000"/>
                  </a:schemeClr>
                </a:solidFill>
              </a:rPr>
              <a:t>Micro-Services Delivery Process Management</a:t>
            </a:r>
            <a:endParaRPr lang="ja-JP" altLang="en-US" sz="1350" dirty="0">
              <a:solidFill>
                <a:schemeClr val="bg1">
                  <a:lumMod val="95000"/>
                </a:schemeClr>
              </a:solidFill>
            </a:endParaRPr>
          </a:p>
        </p:txBody>
      </p:sp>
      <p:sp>
        <p:nvSpPr>
          <p:cNvPr id="20" name="縦巻き 19"/>
          <p:cNvSpPr/>
          <p:nvPr/>
        </p:nvSpPr>
        <p:spPr>
          <a:xfrm>
            <a:off x="3148578" y="2408823"/>
            <a:ext cx="527907" cy="474180"/>
          </a:xfrm>
          <a:prstGeom prst="verticalScroll">
            <a:avLst/>
          </a:prstGeom>
          <a:solidFill>
            <a:schemeClr val="bg1">
              <a:lumMod val="95000"/>
            </a:schemeClr>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bg1">
                    <a:lumMod val="50000"/>
                  </a:schemeClr>
                </a:solidFill>
              </a:rPr>
              <a:t>SLA</a:t>
            </a:r>
          </a:p>
          <a:p>
            <a:pPr algn="ctr"/>
            <a:r>
              <a:rPr lang="en-US" altLang="ja-JP" sz="1050" dirty="0">
                <a:solidFill>
                  <a:schemeClr val="bg1">
                    <a:lumMod val="50000"/>
                  </a:schemeClr>
                </a:solidFill>
              </a:rPr>
              <a:t>SDP</a:t>
            </a:r>
          </a:p>
          <a:p>
            <a:pPr algn="ctr"/>
            <a:r>
              <a:rPr lang="en-US" altLang="ja-JP" sz="1050" dirty="0">
                <a:solidFill>
                  <a:schemeClr val="bg1">
                    <a:lumMod val="50000"/>
                  </a:schemeClr>
                </a:solidFill>
              </a:rPr>
              <a:t>SAC</a:t>
            </a:r>
            <a:endParaRPr lang="ja-JP" altLang="en-US" sz="1050" dirty="0">
              <a:solidFill>
                <a:schemeClr val="bg1">
                  <a:lumMod val="50000"/>
                </a:schemeClr>
              </a:solidFill>
            </a:endParaRPr>
          </a:p>
        </p:txBody>
      </p:sp>
      <p:sp>
        <p:nvSpPr>
          <p:cNvPr id="39" name="縦巻き 38"/>
          <p:cNvSpPr/>
          <p:nvPr/>
        </p:nvSpPr>
        <p:spPr>
          <a:xfrm>
            <a:off x="5707073" y="2408823"/>
            <a:ext cx="527907" cy="474180"/>
          </a:xfrm>
          <a:prstGeom prst="verticalScroll">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tx1"/>
                </a:solidFill>
              </a:rPr>
              <a:t>SLA</a:t>
            </a:r>
          </a:p>
          <a:p>
            <a:pPr algn="ctr"/>
            <a:r>
              <a:rPr lang="en-US" altLang="ja-JP" sz="1050" dirty="0">
                <a:solidFill>
                  <a:schemeClr val="tx1"/>
                </a:solidFill>
              </a:rPr>
              <a:t>SDP</a:t>
            </a:r>
          </a:p>
          <a:p>
            <a:pPr algn="ctr"/>
            <a:r>
              <a:rPr lang="en-US" altLang="ja-JP" sz="1050" dirty="0">
                <a:solidFill>
                  <a:schemeClr val="tx1"/>
                </a:solidFill>
              </a:rPr>
              <a:t>SAC</a:t>
            </a:r>
            <a:endParaRPr lang="ja-JP" altLang="en-US" sz="1050" dirty="0">
              <a:solidFill>
                <a:schemeClr val="tx1"/>
              </a:solidFill>
            </a:endParaRPr>
          </a:p>
        </p:txBody>
      </p:sp>
      <p:sp>
        <p:nvSpPr>
          <p:cNvPr id="16" name="横巻き 15"/>
          <p:cNvSpPr/>
          <p:nvPr/>
        </p:nvSpPr>
        <p:spPr>
          <a:xfrm>
            <a:off x="5598114" y="2823060"/>
            <a:ext cx="810090" cy="324036"/>
          </a:xfrm>
          <a:prstGeom prst="horizontalScroll">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50" dirty="0">
                <a:solidFill>
                  <a:prstClr val="black"/>
                </a:solidFill>
              </a:rPr>
              <a:t>Operation Story</a:t>
            </a:r>
            <a:endParaRPr lang="ja-JP" altLang="en-US" sz="750" dirty="0">
              <a:solidFill>
                <a:prstClr val="black"/>
              </a:solidFill>
            </a:endParaRPr>
          </a:p>
        </p:txBody>
      </p:sp>
      <p:cxnSp>
        <p:nvCxnSpPr>
          <p:cNvPr id="34" name="直線矢印コネクタ 33"/>
          <p:cNvCxnSpPr>
            <a:stCxn id="20" idx="3"/>
            <a:endCxn id="39" idx="1"/>
          </p:cNvCxnSpPr>
          <p:nvPr/>
        </p:nvCxnSpPr>
        <p:spPr>
          <a:xfrm>
            <a:off x="3617212" y="2645913"/>
            <a:ext cx="2149133" cy="0"/>
          </a:xfrm>
          <a:prstGeom prst="straightConnector1">
            <a:avLst/>
          </a:prstGeom>
          <a:ln w="28575">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352157" y="4991803"/>
            <a:ext cx="270031" cy="715581"/>
          </a:xfrm>
          <a:prstGeom prst="rect">
            <a:avLst/>
          </a:prstGeom>
          <a:noFill/>
        </p:spPr>
        <p:txBody>
          <a:bodyPr wrap="square" rtlCol="0">
            <a:spAutoFit/>
          </a:bodyPr>
          <a:lstStyle/>
          <a:p>
            <a:r>
              <a:rPr lang="en-US" altLang="ja-JP" sz="1350" dirty="0">
                <a:solidFill>
                  <a:srgbClr val="0070C0"/>
                </a:solidFill>
              </a:rPr>
              <a:t>PDM</a:t>
            </a:r>
            <a:endParaRPr lang="ja-JP" altLang="en-US" sz="1350" dirty="0">
              <a:solidFill>
                <a:srgbClr val="0070C0"/>
              </a:solidFill>
            </a:endParaRPr>
          </a:p>
        </p:txBody>
      </p:sp>
      <p:sp>
        <p:nvSpPr>
          <p:cNvPr id="11" name="テキスト ボックス 10"/>
          <p:cNvSpPr txBox="1"/>
          <p:nvPr/>
        </p:nvSpPr>
        <p:spPr>
          <a:xfrm>
            <a:off x="1682678" y="4644716"/>
            <a:ext cx="1934171" cy="300082"/>
          </a:xfrm>
          <a:prstGeom prst="rect">
            <a:avLst/>
          </a:prstGeom>
          <a:noFill/>
        </p:spPr>
        <p:txBody>
          <a:bodyPr wrap="square" rtlCol="0">
            <a:spAutoFit/>
          </a:bodyPr>
          <a:lstStyle/>
          <a:p>
            <a:pPr algn="ctr"/>
            <a:r>
              <a:rPr lang="ja-JP" altLang="en-US" sz="1350" dirty="0">
                <a:solidFill>
                  <a:schemeClr val="bg1">
                    <a:lumMod val="50000"/>
                  </a:schemeClr>
                </a:solidFill>
              </a:rPr>
              <a:t>クラウド環境</a:t>
            </a:r>
            <a:r>
              <a:rPr lang="en-US" altLang="ja-JP" sz="1350" dirty="0">
                <a:solidFill>
                  <a:schemeClr val="bg1">
                    <a:lumMod val="50000"/>
                  </a:schemeClr>
                </a:solidFill>
              </a:rPr>
              <a:t> (Docker)</a:t>
            </a:r>
            <a:endParaRPr lang="ja-JP" altLang="en-US" sz="1350" dirty="0">
              <a:solidFill>
                <a:schemeClr val="bg1">
                  <a:lumMod val="50000"/>
                </a:schemeClr>
              </a:solidFill>
            </a:endParaRPr>
          </a:p>
        </p:txBody>
      </p:sp>
      <p:sp>
        <p:nvSpPr>
          <p:cNvPr id="17" name="テキスト ボックス 16"/>
          <p:cNvSpPr txBox="1"/>
          <p:nvPr/>
        </p:nvSpPr>
        <p:spPr>
          <a:xfrm>
            <a:off x="1277634" y="1430778"/>
            <a:ext cx="810091" cy="300082"/>
          </a:xfrm>
          <a:prstGeom prst="rect">
            <a:avLst/>
          </a:prstGeom>
          <a:noFill/>
        </p:spPr>
        <p:txBody>
          <a:bodyPr wrap="square" rtlCol="0">
            <a:spAutoFit/>
          </a:bodyPr>
          <a:lstStyle/>
          <a:p>
            <a:pPr algn="ctr"/>
            <a:r>
              <a:rPr lang="en-US" altLang="ja-JP" sz="1350" dirty="0">
                <a:solidFill>
                  <a:srgbClr val="0070C0"/>
                </a:solidFill>
              </a:rPr>
              <a:t>Process</a:t>
            </a:r>
            <a:endParaRPr lang="ja-JP" altLang="en-US" sz="1350" dirty="0">
              <a:solidFill>
                <a:srgbClr val="0070C0"/>
              </a:solidFill>
            </a:endParaRPr>
          </a:p>
        </p:txBody>
      </p:sp>
      <p:sp>
        <p:nvSpPr>
          <p:cNvPr id="33" name="テキスト ボックス 32"/>
          <p:cNvSpPr txBox="1"/>
          <p:nvPr/>
        </p:nvSpPr>
        <p:spPr>
          <a:xfrm>
            <a:off x="7434318" y="2195150"/>
            <a:ext cx="270030" cy="1938992"/>
          </a:xfrm>
          <a:prstGeom prst="rect">
            <a:avLst/>
          </a:prstGeom>
          <a:noFill/>
        </p:spPr>
        <p:txBody>
          <a:bodyPr wrap="square" rtlCol="0">
            <a:spAutoFit/>
          </a:bodyPr>
          <a:lstStyle/>
          <a:p>
            <a:pPr algn="ctr"/>
            <a:endParaRPr lang="en-US" altLang="ja-JP" sz="1200" dirty="0">
              <a:solidFill>
                <a:schemeClr val="bg1">
                  <a:lumMod val="50000"/>
                </a:schemeClr>
              </a:solidFill>
            </a:endParaRPr>
          </a:p>
          <a:p>
            <a:pPr algn="ctr"/>
            <a:endParaRPr lang="en-US" altLang="ja-JP" sz="1200" dirty="0">
              <a:solidFill>
                <a:schemeClr val="bg1">
                  <a:lumMod val="50000"/>
                </a:schemeClr>
              </a:solidFill>
            </a:endParaRPr>
          </a:p>
          <a:p>
            <a:pPr algn="ctr"/>
            <a:r>
              <a:rPr lang="ja-JP" altLang="en-US" sz="1200" dirty="0">
                <a:solidFill>
                  <a:schemeClr val="bg1">
                    <a:lumMod val="50000"/>
                  </a:schemeClr>
                </a:solidFill>
              </a:rPr>
              <a:t>　　　手</a:t>
            </a:r>
            <a:endParaRPr lang="en-US" altLang="ja-JP" sz="1200" dirty="0">
              <a:solidFill>
                <a:schemeClr val="bg1">
                  <a:lumMod val="50000"/>
                </a:schemeClr>
              </a:solidFill>
            </a:endParaRPr>
          </a:p>
          <a:p>
            <a:pPr algn="ctr"/>
            <a:r>
              <a:rPr lang="ja-JP" altLang="en-US" sz="1200" dirty="0">
                <a:solidFill>
                  <a:schemeClr val="bg1">
                    <a:lumMod val="50000"/>
                  </a:schemeClr>
                </a:solidFill>
              </a:rPr>
              <a:t>　法</a:t>
            </a:r>
            <a:endParaRPr lang="en-US" altLang="ja-JP" sz="1200" dirty="0">
              <a:solidFill>
                <a:schemeClr val="bg1">
                  <a:lumMod val="50000"/>
                </a:schemeClr>
              </a:solidFill>
            </a:endParaRPr>
          </a:p>
          <a:p>
            <a:pPr algn="ctr"/>
            <a:endParaRPr lang="en-US" altLang="ja-JP" sz="1200" dirty="0">
              <a:solidFill>
                <a:schemeClr val="bg1">
                  <a:lumMod val="50000"/>
                </a:schemeClr>
              </a:solidFill>
            </a:endParaRPr>
          </a:p>
          <a:p>
            <a:pPr algn="ctr"/>
            <a:endParaRPr lang="en-US" altLang="ja-JP" sz="1200" dirty="0">
              <a:solidFill>
                <a:schemeClr val="bg1">
                  <a:lumMod val="50000"/>
                </a:schemeClr>
              </a:solidFill>
            </a:endParaRPr>
          </a:p>
          <a:p>
            <a:pPr algn="ctr"/>
            <a:endParaRPr lang="en-US" altLang="ja-JP" sz="1200" dirty="0">
              <a:solidFill>
                <a:schemeClr val="bg1">
                  <a:lumMod val="50000"/>
                </a:schemeClr>
              </a:solidFill>
            </a:endParaRPr>
          </a:p>
          <a:p>
            <a:pPr algn="ctr"/>
            <a:endParaRPr lang="ja-JP" altLang="en-US" sz="1200" dirty="0">
              <a:solidFill>
                <a:schemeClr val="bg1">
                  <a:lumMod val="50000"/>
                </a:schemeClr>
              </a:solidFill>
            </a:endParaRPr>
          </a:p>
        </p:txBody>
      </p:sp>
      <p:sp>
        <p:nvSpPr>
          <p:cNvPr id="35" name="テキスト ボックス 34"/>
          <p:cNvSpPr txBox="1"/>
          <p:nvPr/>
        </p:nvSpPr>
        <p:spPr>
          <a:xfrm>
            <a:off x="1751685" y="4042958"/>
            <a:ext cx="5412603" cy="507831"/>
          </a:xfrm>
          <a:prstGeom prst="rect">
            <a:avLst/>
          </a:prstGeom>
          <a:noFill/>
        </p:spPr>
        <p:txBody>
          <a:bodyPr wrap="square" rtlCol="0">
            <a:spAutoFit/>
          </a:bodyPr>
          <a:lstStyle/>
          <a:p>
            <a:pPr algn="ctr"/>
            <a:r>
              <a:rPr lang="ja-JP" altLang="en-US" sz="1350" dirty="0"/>
              <a:t>計画から運用までの全体最適による整流化されたプロセスの構築</a:t>
            </a:r>
            <a:endParaRPr lang="en-US" altLang="ja-JP" sz="1350" dirty="0"/>
          </a:p>
          <a:p>
            <a:pPr algn="ctr"/>
            <a:r>
              <a:rPr lang="ja-JP" altLang="en-US" sz="1350" dirty="0"/>
              <a:t>トヨタのＴＰＳの様な一個流しによるマイクロサービスの提供</a:t>
            </a:r>
          </a:p>
        </p:txBody>
      </p:sp>
      <p:cxnSp>
        <p:nvCxnSpPr>
          <p:cNvPr id="44" name="直線コネクタ 43"/>
          <p:cNvCxnSpPr/>
          <p:nvPr/>
        </p:nvCxnSpPr>
        <p:spPr>
          <a:xfrm>
            <a:off x="4244100" y="3471132"/>
            <a:ext cx="0" cy="173892"/>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274078" y="3471132"/>
            <a:ext cx="0" cy="173892"/>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7608422" y="4741045"/>
            <a:ext cx="216024" cy="923330"/>
          </a:xfrm>
          <a:prstGeom prst="rect">
            <a:avLst/>
          </a:prstGeom>
          <a:noFill/>
        </p:spPr>
        <p:txBody>
          <a:bodyPr wrap="square" rtlCol="0">
            <a:spAutoFit/>
          </a:bodyPr>
          <a:lstStyle/>
          <a:p>
            <a:pPr algn="ctr"/>
            <a:r>
              <a:rPr lang="ja-JP" altLang="en-US" sz="1350" dirty="0">
                <a:solidFill>
                  <a:schemeClr val="bg1">
                    <a:lumMod val="50000"/>
                  </a:schemeClr>
                </a:solidFill>
              </a:rPr>
              <a:t>道具立て</a:t>
            </a:r>
          </a:p>
        </p:txBody>
      </p:sp>
      <p:sp>
        <p:nvSpPr>
          <p:cNvPr id="47" name="フローチャート : 定義済み処理 22">
            <a:extLst>
              <a:ext uri="{FF2B5EF4-FFF2-40B4-BE49-F238E27FC236}">
                <a16:creationId xmlns:a16="http://schemas.microsoft.com/office/drawing/2014/main" id="{5027FE17-2461-4494-A5C9-2B208CA2E40A}"/>
              </a:ext>
            </a:extLst>
          </p:cNvPr>
          <p:cNvSpPr/>
          <p:nvPr/>
        </p:nvSpPr>
        <p:spPr>
          <a:xfrm>
            <a:off x="1530352" y="3125666"/>
            <a:ext cx="737912" cy="324036"/>
          </a:xfrm>
          <a:prstGeom prst="flowChartPredefinedProcess">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25" dirty="0">
                <a:solidFill>
                  <a:prstClr val="black"/>
                </a:solidFill>
              </a:rPr>
              <a:t>SIAM</a:t>
            </a:r>
            <a:endParaRPr lang="ja-JP" altLang="en-US" sz="825" dirty="0">
              <a:solidFill>
                <a:prstClr val="black"/>
              </a:solidFill>
            </a:endParaRPr>
          </a:p>
        </p:txBody>
      </p:sp>
      <p:sp>
        <p:nvSpPr>
          <p:cNvPr id="49" name="フローチャート : 定義済み処理 22">
            <a:extLst>
              <a:ext uri="{FF2B5EF4-FFF2-40B4-BE49-F238E27FC236}">
                <a16:creationId xmlns:a16="http://schemas.microsoft.com/office/drawing/2014/main" id="{B9A8169A-0589-4B1D-B1EC-887DFEB137C0}"/>
              </a:ext>
            </a:extLst>
          </p:cNvPr>
          <p:cNvSpPr/>
          <p:nvPr/>
        </p:nvSpPr>
        <p:spPr>
          <a:xfrm>
            <a:off x="615743" y="2240869"/>
            <a:ext cx="737912" cy="486053"/>
          </a:xfrm>
          <a:prstGeom prst="flowChartPredefinedProcess">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25" dirty="0" err="1">
                <a:solidFill>
                  <a:prstClr val="black"/>
                </a:solidFill>
              </a:rPr>
              <a:t>VeriSM</a:t>
            </a:r>
            <a:endParaRPr lang="ja-JP" altLang="en-US" sz="825" dirty="0">
              <a:solidFill>
                <a:prstClr val="black"/>
              </a:solidFill>
            </a:endParaRPr>
          </a:p>
        </p:txBody>
      </p:sp>
    </p:spTree>
    <p:extLst>
      <p:ext uri="{BB962C8B-B14F-4D97-AF65-F5344CB8AC3E}">
        <p14:creationId xmlns:p14="http://schemas.microsoft.com/office/powerpoint/2010/main" val="3727708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3" name="Picture 19" descr="C:\Users\Luke\AppData\Local\Microsoft\Windows\INetCache\IE\P2TOFASA\Feedback_Logo_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403" y="4792623"/>
            <a:ext cx="6402599" cy="1221351"/>
          </a:xfrm>
          <a:prstGeom prst="rect">
            <a:avLst/>
          </a:prstGeom>
          <a:noFill/>
          <a:extLst>
            <a:ext uri="{909E8E84-426E-40DD-AFC4-6F175D3DCCD1}">
              <a14:hiddenFill xmlns:a14="http://schemas.microsoft.com/office/drawing/2010/main">
                <a:solidFill>
                  <a:srgbClr val="FFFFFF"/>
                </a:solidFill>
              </a14:hiddenFill>
            </a:ext>
          </a:extLst>
        </p:spPr>
      </p:pic>
      <p:sp>
        <p:nvSpPr>
          <p:cNvPr id="4" name="フローチャート : 直接アクセス記憶 3"/>
          <p:cNvSpPr/>
          <p:nvPr/>
        </p:nvSpPr>
        <p:spPr>
          <a:xfrm flipH="1">
            <a:off x="2135016" y="1986716"/>
            <a:ext cx="1566175" cy="438057"/>
          </a:xfrm>
          <a:prstGeom prst="flowChartMagneticDrum">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2">
                    <a:lumMod val="60000"/>
                    <a:lumOff val="40000"/>
                  </a:schemeClr>
                </a:solidFill>
              </a:rPr>
              <a:t>アジャイルチーム</a:t>
            </a:r>
            <a:endParaRPr lang="en-US" altLang="ja-JP" sz="900" dirty="0">
              <a:solidFill>
                <a:schemeClr val="tx2">
                  <a:lumMod val="60000"/>
                  <a:lumOff val="40000"/>
                </a:schemeClr>
              </a:solidFill>
            </a:endParaRPr>
          </a:p>
          <a:p>
            <a:pPr algn="ctr"/>
            <a:r>
              <a:rPr lang="en-US" altLang="ja-JP" sz="900" dirty="0">
                <a:solidFill>
                  <a:schemeClr val="tx2">
                    <a:lumMod val="60000"/>
                    <a:lumOff val="40000"/>
                  </a:schemeClr>
                </a:solidFill>
              </a:rPr>
              <a:t> (</a:t>
            </a:r>
            <a:r>
              <a:rPr lang="ja-JP" altLang="en-US" sz="900" dirty="0">
                <a:solidFill>
                  <a:schemeClr val="tx2">
                    <a:lumMod val="60000"/>
                    <a:lumOff val="40000"/>
                  </a:schemeClr>
                </a:solidFill>
              </a:rPr>
              <a:t>スクラム</a:t>
            </a:r>
            <a:r>
              <a:rPr lang="en-US" altLang="ja-JP" sz="900" dirty="0">
                <a:solidFill>
                  <a:schemeClr val="tx2">
                    <a:lumMod val="60000"/>
                    <a:lumOff val="40000"/>
                  </a:schemeClr>
                </a:solidFill>
              </a:rPr>
              <a:t>)</a:t>
            </a:r>
            <a:endParaRPr lang="ja-JP" altLang="en-US" sz="900" dirty="0">
              <a:solidFill>
                <a:schemeClr val="tx2">
                  <a:lumMod val="60000"/>
                  <a:lumOff val="40000"/>
                </a:schemeClr>
              </a:solidFill>
            </a:endParaRPr>
          </a:p>
        </p:txBody>
      </p:sp>
      <p:sp>
        <p:nvSpPr>
          <p:cNvPr id="9" name="フローチャート : 直接アクセス記憶 8"/>
          <p:cNvSpPr/>
          <p:nvPr/>
        </p:nvSpPr>
        <p:spPr>
          <a:xfrm flipH="1">
            <a:off x="2117960" y="2530390"/>
            <a:ext cx="1566175" cy="438057"/>
          </a:xfrm>
          <a:prstGeom prst="flowChartMagneticDrum">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2">
                    <a:lumMod val="60000"/>
                    <a:lumOff val="40000"/>
                  </a:schemeClr>
                </a:solidFill>
              </a:rPr>
              <a:t>アジャイルチーム</a:t>
            </a:r>
            <a:endParaRPr lang="en-US" altLang="ja-JP" sz="900" dirty="0">
              <a:solidFill>
                <a:schemeClr val="tx2">
                  <a:lumMod val="60000"/>
                  <a:lumOff val="40000"/>
                </a:schemeClr>
              </a:solidFill>
            </a:endParaRPr>
          </a:p>
          <a:p>
            <a:pPr algn="ctr"/>
            <a:r>
              <a:rPr lang="en-US" altLang="ja-JP" sz="900" dirty="0">
                <a:solidFill>
                  <a:schemeClr val="tx2">
                    <a:lumMod val="60000"/>
                    <a:lumOff val="40000"/>
                  </a:schemeClr>
                </a:solidFill>
              </a:rPr>
              <a:t>(</a:t>
            </a:r>
            <a:r>
              <a:rPr lang="ja-JP" altLang="en-US" sz="900" dirty="0">
                <a:solidFill>
                  <a:schemeClr val="tx2">
                    <a:lumMod val="60000"/>
                    <a:lumOff val="40000"/>
                  </a:schemeClr>
                </a:solidFill>
              </a:rPr>
              <a:t>スクラム</a:t>
            </a:r>
            <a:r>
              <a:rPr lang="en-US" altLang="ja-JP" sz="900" dirty="0">
                <a:solidFill>
                  <a:schemeClr val="tx2">
                    <a:lumMod val="60000"/>
                    <a:lumOff val="40000"/>
                  </a:schemeClr>
                </a:solidFill>
              </a:rPr>
              <a:t>)</a:t>
            </a:r>
            <a:endParaRPr lang="ja-JP" altLang="en-US" sz="900" dirty="0">
              <a:solidFill>
                <a:schemeClr val="tx2">
                  <a:lumMod val="60000"/>
                  <a:lumOff val="40000"/>
                </a:schemeClr>
              </a:solidFill>
            </a:endParaRPr>
          </a:p>
        </p:txBody>
      </p:sp>
      <p:sp>
        <p:nvSpPr>
          <p:cNvPr id="10" name="フローチャート : 直接アクセス記憶 9"/>
          <p:cNvSpPr/>
          <p:nvPr/>
        </p:nvSpPr>
        <p:spPr>
          <a:xfrm flipH="1">
            <a:off x="2117961" y="3217711"/>
            <a:ext cx="1566175" cy="438057"/>
          </a:xfrm>
          <a:prstGeom prst="flowChartMagneticDrum">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2">
                    <a:lumMod val="60000"/>
                    <a:lumOff val="40000"/>
                  </a:schemeClr>
                </a:solidFill>
              </a:rPr>
              <a:t>アジャイルチーム</a:t>
            </a:r>
            <a:endParaRPr lang="en-US" altLang="ja-JP" sz="900" dirty="0">
              <a:solidFill>
                <a:schemeClr val="tx2">
                  <a:lumMod val="60000"/>
                  <a:lumOff val="40000"/>
                </a:schemeClr>
              </a:solidFill>
            </a:endParaRPr>
          </a:p>
          <a:p>
            <a:pPr algn="ctr"/>
            <a:r>
              <a:rPr lang="en-US" altLang="ja-JP" sz="900" dirty="0">
                <a:solidFill>
                  <a:schemeClr val="tx2">
                    <a:lumMod val="60000"/>
                    <a:lumOff val="40000"/>
                  </a:schemeClr>
                </a:solidFill>
              </a:rPr>
              <a:t>(</a:t>
            </a:r>
            <a:r>
              <a:rPr lang="ja-JP" altLang="en-US" sz="900" dirty="0">
                <a:solidFill>
                  <a:schemeClr val="tx2">
                    <a:lumMod val="60000"/>
                    <a:lumOff val="40000"/>
                  </a:schemeClr>
                </a:solidFill>
              </a:rPr>
              <a:t>スクラム</a:t>
            </a:r>
            <a:r>
              <a:rPr lang="en-US" altLang="ja-JP" sz="900" dirty="0">
                <a:solidFill>
                  <a:schemeClr val="tx2">
                    <a:lumMod val="60000"/>
                    <a:lumOff val="40000"/>
                  </a:schemeClr>
                </a:solidFill>
              </a:rPr>
              <a:t>)</a:t>
            </a:r>
            <a:endParaRPr lang="ja-JP" altLang="en-US" sz="900" dirty="0">
              <a:solidFill>
                <a:schemeClr val="tx2">
                  <a:lumMod val="60000"/>
                  <a:lumOff val="40000"/>
                </a:schemeClr>
              </a:solidFill>
            </a:endParaRPr>
          </a:p>
        </p:txBody>
      </p:sp>
      <p:sp>
        <p:nvSpPr>
          <p:cNvPr id="11" name="フローチャート : 直接アクセス記憶 10"/>
          <p:cNvSpPr/>
          <p:nvPr/>
        </p:nvSpPr>
        <p:spPr>
          <a:xfrm flipH="1">
            <a:off x="2117979" y="4498176"/>
            <a:ext cx="1566175" cy="438057"/>
          </a:xfrm>
          <a:prstGeom prst="flowChartMagneticDrum">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2">
                    <a:lumMod val="60000"/>
                    <a:lumOff val="40000"/>
                  </a:schemeClr>
                </a:solidFill>
              </a:rPr>
              <a:t>アジャイルチーム</a:t>
            </a:r>
            <a:endParaRPr lang="en-US" altLang="ja-JP" sz="900" dirty="0">
              <a:solidFill>
                <a:schemeClr val="tx2">
                  <a:lumMod val="60000"/>
                  <a:lumOff val="40000"/>
                </a:schemeClr>
              </a:solidFill>
            </a:endParaRPr>
          </a:p>
          <a:p>
            <a:pPr algn="ctr"/>
            <a:r>
              <a:rPr lang="en-US" altLang="ja-JP" sz="900" dirty="0">
                <a:solidFill>
                  <a:schemeClr val="tx2">
                    <a:lumMod val="60000"/>
                    <a:lumOff val="40000"/>
                  </a:schemeClr>
                </a:solidFill>
              </a:rPr>
              <a:t> (</a:t>
            </a:r>
            <a:r>
              <a:rPr lang="ja-JP" altLang="en-US" sz="900" dirty="0">
                <a:solidFill>
                  <a:schemeClr val="tx2">
                    <a:lumMod val="60000"/>
                    <a:lumOff val="40000"/>
                  </a:schemeClr>
                </a:solidFill>
              </a:rPr>
              <a:t>スクラム</a:t>
            </a:r>
            <a:r>
              <a:rPr lang="en-US" altLang="ja-JP" sz="900" dirty="0">
                <a:solidFill>
                  <a:schemeClr val="tx2">
                    <a:lumMod val="60000"/>
                    <a:lumOff val="40000"/>
                  </a:schemeClr>
                </a:solidFill>
              </a:rPr>
              <a:t>)</a:t>
            </a:r>
            <a:endParaRPr lang="ja-JP" altLang="en-US" sz="900" dirty="0">
              <a:solidFill>
                <a:schemeClr val="tx2">
                  <a:lumMod val="60000"/>
                  <a:lumOff val="40000"/>
                </a:schemeClr>
              </a:solidFill>
            </a:endParaRPr>
          </a:p>
        </p:txBody>
      </p:sp>
      <p:sp>
        <p:nvSpPr>
          <p:cNvPr id="12" name="フローチャート : 直接アクセス記憶 11"/>
          <p:cNvSpPr/>
          <p:nvPr/>
        </p:nvSpPr>
        <p:spPr>
          <a:xfrm flipH="1">
            <a:off x="2138463" y="5093516"/>
            <a:ext cx="1566175" cy="438057"/>
          </a:xfrm>
          <a:prstGeom prst="flowChartMagneticDrum">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2">
                    <a:lumMod val="60000"/>
                    <a:lumOff val="40000"/>
                  </a:schemeClr>
                </a:solidFill>
              </a:rPr>
              <a:t>アジャイルチーム</a:t>
            </a:r>
            <a:endParaRPr lang="en-US" altLang="ja-JP" sz="900" dirty="0">
              <a:solidFill>
                <a:schemeClr val="tx2">
                  <a:lumMod val="60000"/>
                  <a:lumOff val="40000"/>
                </a:schemeClr>
              </a:solidFill>
            </a:endParaRPr>
          </a:p>
          <a:p>
            <a:pPr algn="ctr"/>
            <a:r>
              <a:rPr lang="en-US" altLang="ja-JP" sz="900" dirty="0">
                <a:solidFill>
                  <a:schemeClr val="tx2">
                    <a:lumMod val="60000"/>
                    <a:lumOff val="40000"/>
                  </a:schemeClr>
                </a:solidFill>
              </a:rPr>
              <a:t>(</a:t>
            </a:r>
            <a:r>
              <a:rPr lang="ja-JP" altLang="en-US" sz="900" dirty="0">
                <a:solidFill>
                  <a:schemeClr val="tx2">
                    <a:lumMod val="60000"/>
                    <a:lumOff val="40000"/>
                  </a:schemeClr>
                </a:solidFill>
              </a:rPr>
              <a:t>スクラム</a:t>
            </a:r>
            <a:r>
              <a:rPr lang="en-US" altLang="ja-JP" sz="900" dirty="0">
                <a:solidFill>
                  <a:schemeClr val="tx2">
                    <a:lumMod val="60000"/>
                    <a:lumOff val="40000"/>
                  </a:schemeClr>
                </a:solidFill>
              </a:rPr>
              <a:t>)</a:t>
            </a:r>
            <a:endParaRPr lang="ja-JP" altLang="en-US" sz="900" dirty="0">
              <a:solidFill>
                <a:schemeClr val="tx2">
                  <a:lumMod val="60000"/>
                  <a:lumOff val="40000"/>
                </a:schemeClr>
              </a:solidFill>
            </a:endParaRPr>
          </a:p>
        </p:txBody>
      </p:sp>
      <p:sp>
        <p:nvSpPr>
          <p:cNvPr id="13" name="フローチャート : 直接アクセス記憶 12"/>
          <p:cNvSpPr/>
          <p:nvPr/>
        </p:nvSpPr>
        <p:spPr>
          <a:xfrm flipH="1">
            <a:off x="4139952" y="3512176"/>
            <a:ext cx="2214246" cy="696069"/>
          </a:xfrm>
          <a:prstGeom prst="flowChartMagneticDrum">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accent6">
                    <a:lumMod val="75000"/>
                  </a:schemeClr>
                </a:solidFill>
              </a:rPr>
              <a:t>デプロイメントパイプライン</a:t>
            </a:r>
          </a:p>
        </p:txBody>
      </p:sp>
      <p:sp>
        <p:nvSpPr>
          <p:cNvPr id="14" name="縦巻き 13"/>
          <p:cNvSpPr/>
          <p:nvPr/>
        </p:nvSpPr>
        <p:spPr>
          <a:xfrm>
            <a:off x="1389153" y="1073242"/>
            <a:ext cx="696351" cy="705083"/>
          </a:xfrm>
          <a:prstGeom prst="verticalScroll">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5" dirty="0">
                <a:solidFill>
                  <a:schemeClr val="tx2">
                    <a:lumMod val="60000"/>
                    <a:lumOff val="40000"/>
                  </a:schemeClr>
                </a:solidFill>
              </a:rPr>
              <a:t>サービスバックログ</a:t>
            </a:r>
          </a:p>
        </p:txBody>
      </p:sp>
      <p:sp>
        <p:nvSpPr>
          <p:cNvPr id="15" name="縦巻き 14"/>
          <p:cNvSpPr/>
          <p:nvPr/>
        </p:nvSpPr>
        <p:spPr>
          <a:xfrm>
            <a:off x="4017179" y="2149942"/>
            <a:ext cx="943471" cy="861092"/>
          </a:xfrm>
          <a:prstGeom prst="verticalScroll">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accent6">
                    <a:lumMod val="75000"/>
                  </a:schemeClr>
                </a:solidFill>
              </a:rPr>
              <a:t>デプロイメントバックログ</a:t>
            </a:r>
          </a:p>
        </p:txBody>
      </p:sp>
      <p:sp>
        <p:nvSpPr>
          <p:cNvPr id="16" name="縦巻き 15"/>
          <p:cNvSpPr/>
          <p:nvPr/>
        </p:nvSpPr>
        <p:spPr>
          <a:xfrm>
            <a:off x="5814137" y="2092652"/>
            <a:ext cx="864096" cy="861092"/>
          </a:xfrm>
          <a:prstGeom prst="verticalScroll">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accent3">
                    <a:lumMod val="50000"/>
                  </a:schemeClr>
                </a:solidFill>
              </a:rPr>
              <a:t>オペレーションバックログ</a:t>
            </a:r>
          </a:p>
        </p:txBody>
      </p:sp>
      <p:sp>
        <p:nvSpPr>
          <p:cNvPr id="17" name="フローチャート : 端子 16"/>
          <p:cNvSpPr/>
          <p:nvPr/>
        </p:nvSpPr>
        <p:spPr>
          <a:xfrm>
            <a:off x="6570222" y="3429346"/>
            <a:ext cx="1296144" cy="861729"/>
          </a:xfrm>
          <a:prstGeom prst="flowChartTerminator">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accent3">
                    <a:lumMod val="50000"/>
                  </a:schemeClr>
                </a:solidFill>
              </a:rPr>
              <a:t>運用</a:t>
            </a:r>
          </a:p>
        </p:txBody>
      </p:sp>
      <p:sp>
        <p:nvSpPr>
          <p:cNvPr id="18" name="フローチャート : 内部記憶 17"/>
          <p:cNvSpPr/>
          <p:nvPr/>
        </p:nvSpPr>
        <p:spPr>
          <a:xfrm>
            <a:off x="1590719" y="1808821"/>
            <a:ext cx="540061" cy="421769"/>
          </a:xfrm>
          <a:prstGeom prst="flowChartInternalStorag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2">
                    <a:lumMod val="60000"/>
                    <a:lumOff val="40000"/>
                  </a:schemeClr>
                </a:solidFill>
              </a:rPr>
              <a:t>タスクボード</a:t>
            </a:r>
          </a:p>
        </p:txBody>
      </p:sp>
      <p:sp>
        <p:nvSpPr>
          <p:cNvPr id="19" name="フローチャート : 内部記憶 18"/>
          <p:cNvSpPr/>
          <p:nvPr/>
        </p:nvSpPr>
        <p:spPr>
          <a:xfrm>
            <a:off x="4321475" y="2822492"/>
            <a:ext cx="648753" cy="646006"/>
          </a:xfrm>
          <a:prstGeom prst="flowChartInternalStorag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accent6">
                    <a:lumMod val="75000"/>
                  </a:schemeClr>
                </a:solidFill>
              </a:rPr>
              <a:t>タスクボード</a:t>
            </a:r>
          </a:p>
        </p:txBody>
      </p:sp>
      <p:sp>
        <p:nvSpPr>
          <p:cNvPr id="20" name="フローチャート : 内部記憶 19"/>
          <p:cNvSpPr/>
          <p:nvPr/>
        </p:nvSpPr>
        <p:spPr>
          <a:xfrm>
            <a:off x="6095074" y="2749418"/>
            <a:ext cx="712139" cy="677579"/>
          </a:xfrm>
          <a:prstGeom prst="flowChartInternalStorag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accent3">
                    <a:lumMod val="50000"/>
                  </a:schemeClr>
                </a:solidFill>
              </a:rPr>
              <a:t>タスクボード</a:t>
            </a:r>
          </a:p>
        </p:txBody>
      </p:sp>
      <p:sp>
        <p:nvSpPr>
          <p:cNvPr id="21" name="縦巻き 20"/>
          <p:cNvSpPr/>
          <p:nvPr/>
        </p:nvSpPr>
        <p:spPr>
          <a:xfrm>
            <a:off x="1382251" y="4026865"/>
            <a:ext cx="676241" cy="664169"/>
          </a:xfrm>
          <a:prstGeom prst="verticalScroll">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2">
                    <a:lumMod val="60000"/>
                    <a:lumOff val="40000"/>
                  </a:schemeClr>
                </a:solidFill>
              </a:rPr>
              <a:t>サービスバックログ</a:t>
            </a:r>
            <a:endParaRPr lang="ja-JP" altLang="en-US" sz="1350" dirty="0">
              <a:solidFill>
                <a:schemeClr val="tx2">
                  <a:lumMod val="60000"/>
                  <a:lumOff val="40000"/>
                </a:schemeClr>
              </a:solidFill>
            </a:endParaRPr>
          </a:p>
        </p:txBody>
      </p:sp>
      <p:sp>
        <p:nvSpPr>
          <p:cNvPr id="22" name="フローチャート : 内部記憶 21"/>
          <p:cNvSpPr/>
          <p:nvPr/>
        </p:nvSpPr>
        <p:spPr>
          <a:xfrm>
            <a:off x="1618143" y="4549807"/>
            <a:ext cx="540061" cy="485635"/>
          </a:xfrm>
          <a:prstGeom prst="flowChartInternalStorag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2">
                    <a:lumMod val="60000"/>
                    <a:lumOff val="40000"/>
                  </a:schemeClr>
                </a:solidFill>
              </a:rPr>
              <a:t>タスクボード</a:t>
            </a:r>
          </a:p>
        </p:txBody>
      </p:sp>
      <p:sp>
        <p:nvSpPr>
          <p:cNvPr id="23" name="縦巻き 22"/>
          <p:cNvSpPr/>
          <p:nvPr/>
        </p:nvSpPr>
        <p:spPr>
          <a:xfrm>
            <a:off x="1316446" y="2992318"/>
            <a:ext cx="702077" cy="711437"/>
          </a:xfrm>
          <a:prstGeom prst="verticalScroll">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2">
                    <a:lumMod val="60000"/>
                    <a:lumOff val="40000"/>
                  </a:schemeClr>
                </a:solidFill>
              </a:rPr>
              <a:t>サービスバックログ</a:t>
            </a:r>
            <a:endParaRPr lang="ja-JP" altLang="en-US" sz="1350" dirty="0">
              <a:solidFill>
                <a:schemeClr val="tx2">
                  <a:lumMod val="60000"/>
                  <a:lumOff val="40000"/>
                </a:schemeClr>
              </a:solidFill>
            </a:endParaRPr>
          </a:p>
        </p:txBody>
      </p:sp>
      <p:sp>
        <p:nvSpPr>
          <p:cNvPr id="24" name="フローチャート : 内部記憶 23"/>
          <p:cNvSpPr/>
          <p:nvPr/>
        </p:nvSpPr>
        <p:spPr>
          <a:xfrm>
            <a:off x="1532470" y="3488169"/>
            <a:ext cx="540061" cy="517126"/>
          </a:xfrm>
          <a:prstGeom prst="flowChartInternalStorag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2">
                    <a:lumMod val="60000"/>
                    <a:lumOff val="40000"/>
                  </a:schemeClr>
                </a:solidFill>
              </a:rPr>
              <a:t>タスクボード</a:t>
            </a:r>
          </a:p>
        </p:txBody>
      </p:sp>
      <p:sp>
        <p:nvSpPr>
          <p:cNvPr id="25" name="フローチャート : 内部記憶 24"/>
          <p:cNvSpPr/>
          <p:nvPr/>
        </p:nvSpPr>
        <p:spPr>
          <a:xfrm>
            <a:off x="1598403" y="2351016"/>
            <a:ext cx="540061" cy="429913"/>
          </a:xfrm>
          <a:prstGeom prst="flowChartInternalStorag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2">
                    <a:lumMod val="60000"/>
                    <a:lumOff val="40000"/>
                  </a:schemeClr>
                </a:solidFill>
              </a:rPr>
              <a:t>タスクボード</a:t>
            </a:r>
          </a:p>
        </p:txBody>
      </p:sp>
      <p:sp>
        <p:nvSpPr>
          <p:cNvPr id="26" name="フローチャート : 内部記憶 25"/>
          <p:cNvSpPr/>
          <p:nvPr/>
        </p:nvSpPr>
        <p:spPr>
          <a:xfrm>
            <a:off x="1618144" y="5085358"/>
            <a:ext cx="540061" cy="485635"/>
          </a:xfrm>
          <a:prstGeom prst="flowChartInternalStorag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2">
                    <a:lumMod val="60000"/>
                    <a:lumOff val="40000"/>
                  </a:schemeClr>
                </a:solidFill>
              </a:rPr>
              <a:t>タスクボード</a:t>
            </a:r>
          </a:p>
        </p:txBody>
      </p:sp>
      <p:cxnSp>
        <p:nvCxnSpPr>
          <p:cNvPr id="29" name="カギ線コネクタ 28"/>
          <p:cNvCxnSpPr>
            <a:stCxn id="4" idx="1"/>
            <a:endCxn id="13" idx="4"/>
          </p:cNvCxnSpPr>
          <p:nvPr/>
        </p:nvCxnSpPr>
        <p:spPr>
          <a:xfrm>
            <a:off x="3701190" y="2205745"/>
            <a:ext cx="438763" cy="1654466"/>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a:stCxn id="9" idx="1"/>
            <a:endCxn id="13" idx="4"/>
          </p:cNvCxnSpPr>
          <p:nvPr/>
        </p:nvCxnSpPr>
        <p:spPr>
          <a:xfrm>
            <a:off x="3684133" y="2749418"/>
            <a:ext cx="455819" cy="111079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カギ線コネクタ 32"/>
          <p:cNvCxnSpPr>
            <a:stCxn id="10" idx="1"/>
            <a:endCxn id="13" idx="4"/>
          </p:cNvCxnSpPr>
          <p:nvPr/>
        </p:nvCxnSpPr>
        <p:spPr>
          <a:xfrm>
            <a:off x="3684135" y="3436739"/>
            <a:ext cx="455818" cy="42347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stCxn id="11" idx="1"/>
            <a:endCxn id="13" idx="4"/>
          </p:cNvCxnSpPr>
          <p:nvPr/>
        </p:nvCxnSpPr>
        <p:spPr>
          <a:xfrm flipV="1">
            <a:off x="3684153" y="3860212"/>
            <a:ext cx="455799" cy="856994"/>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12" idx="1"/>
            <a:endCxn id="13" idx="4"/>
          </p:cNvCxnSpPr>
          <p:nvPr/>
        </p:nvCxnSpPr>
        <p:spPr>
          <a:xfrm flipV="1">
            <a:off x="3704637" y="3860211"/>
            <a:ext cx="435315" cy="1452334"/>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13" idx="1"/>
            <a:endCxn id="17" idx="1"/>
          </p:cNvCxnSpPr>
          <p:nvPr/>
        </p:nvCxnSpPr>
        <p:spPr>
          <a:xfrm>
            <a:off x="6354198" y="3860210"/>
            <a:ext cx="216024"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Luke\AppData\Local\Microsoft\Windows\INetCache\IE\S1FQY2QS\217193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044" y="2767645"/>
            <a:ext cx="539000" cy="78955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Luke\AppData\Local\Microsoft\Windows\INetCache\IE\SQK3CDJB\lgi01a2013122922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8989" y="1633764"/>
            <a:ext cx="600836" cy="68820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9" descr="C:\Users\Luke\AppData\Local\Microsoft\Windows\INetCache\IE\SQK3CDJB\lgi01a2013122922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8205" y="4984071"/>
            <a:ext cx="600836" cy="68820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9" descr="C:\Users\Luke\AppData\Local\Microsoft\Windows\INetCache\IE\SQK3CDJB\lgi01a2013122922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3149" y="4347235"/>
            <a:ext cx="600836" cy="68820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9" descr="C:\Users\Luke\AppData\Local\Microsoft\Windows\INetCache\IE\SQK3CDJB\lgi01a2013122922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2531" y="3118439"/>
            <a:ext cx="600836" cy="68820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9" descr="C:\Users\Luke\AppData\Local\Microsoft\Windows\INetCache\IE\SQK3CDJB\lgi01a2013122922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3149" y="2436825"/>
            <a:ext cx="600836" cy="6882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Luke\AppData\Local\Microsoft\Windows\INetCache\IE\SQK3CDJB\administrator_9928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7758" y="923932"/>
            <a:ext cx="809741" cy="80974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Luke\AppData\Local\Microsoft\Windows\INetCache\IE\E1G3MY4G\lgi01a2015010904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0638" y="4078938"/>
            <a:ext cx="671721" cy="6382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Luke\AppData\Local\Microsoft\Windows\INetCache\IE\P2TOFASA\gi01a20140604010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807212" y="2992317"/>
            <a:ext cx="446874" cy="52702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C:\Users\Luke\AppData\Local\Microsoft\Windows\INetCache\IE\SQK3CDJB\administrator_9928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018523" y="869259"/>
            <a:ext cx="809741" cy="80974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12924" y="1652777"/>
            <a:ext cx="303981" cy="31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6905" y="1652777"/>
            <a:ext cx="303981" cy="31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02879" y="1644593"/>
            <a:ext cx="303981" cy="31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98114" y="3481721"/>
            <a:ext cx="303981" cy="31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02095" y="3481721"/>
            <a:ext cx="303981" cy="31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8069" y="3473537"/>
            <a:ext cx="303981" cy="31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4367" y="4059335"/>
            <a:ext cx="303981" cy="31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48348" y="4059335"/>
            <a:ext cx="303981" cy="31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34322" y="4051151"/>
            <a:ext cx="303981" cy="31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C:\Users\Luke\AppData\Local\Microsoft\Windows\INetCache\IE\E1G3MY4G\feedback[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3393" y="4037066"/>
            <a:ext cx="811676" cy="54752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Luke\AppData\Local\Microsoft\Windows\INetCache\IE\E1G3MY4G\desktop-monitor[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84381" y="883656"/>
            <a:ext cx="1609325" cy="1454830"/>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4753963" y="1029519"/>
            <a:ext cx="1512167" cy="369332"/>
          </a:xfrm>
          <a:prstGeom prst="rect">
            <a:avLst/>
          </a:prstGeom>
          <a:noFill/>
        </p:spPr>
        <p:txBody>
          <a:bodyPr wrap="square" rtlCol="0">
            <a:spAutoFit/>
          </a:bodyPr>
          <a:lstStyle/>
          <a:p>
            <a:pPr algn="ctr"/>
            <a:r>
              <a:rPr lang="ja-JP" altLang="en-US" dirty="0">
                <a:solidFill>
                  <a:schemeClr val="accent1">
                    <a:lumMod val="75000"/>
                  </a:schemeClr>
                </a:solidFill>
              </a:rPr>
              <a:t>大部屋</a:t>
            </a:r>
          </a:p>
        </p:txBody>
      </p:sp>
      <p:sp>
        <p:nvSpPr>
          <p:cNvPr id="42" name="テキスト ボックス 41"/>
          <p:cNvSpPr txBox="1"/>
          <p:nvPr/>
        </p:nvSpPr>
        <p:spPr>
          <a:xfrm>
            <a:off x="4321475" y="3481721"/>
            <a:ext cx="1853747" cy="300082"/>
          </a:xfrm>
          <a:prstGeom prst="rect">
            <a:avLst/>
          </a:prstGeom>
          <a:noFill/>
        </p:spPr>
        <p:txBody>
          <a:bodyPr wrap="square" rtlCol="0">
            <a:spAutoFit/>
          </a:bodyPr>
          <a:lstStyle/>
          <a:p>
            <a:r>
              <a:rPr lang="ja-JP" altLang="en-US" sz="1350" b="1" dirty="0">
                <a:solidFill>
                  <a:schemeClr val="accent1">
                    <a:lumMod val="75000"/>
                  </a:schemeClr>
                </a:solidFill>
              </a:rPr>
              <a:t>一個流しのフロー</a:t>
            </a:r>
          </a:p>
        </p:txBody>
      </p:sp>
      <p:sp>
        <p:nvSpPr>
          <p:cNvPr id="43" name="テキスト ボックス 42"/>
          <p:cNvSpPr txBox="1"/>
          <p:nvPr/>
        </p:nvSpPr>
        <p:spPr>
          <a:xfrm>
            <a:off x="2846401" y="1449987"/>
            <a:ext cx="844991" cy="369332"/>
          </a:xfrm>
          <a:prstGeom prst="rect">
            <a:avLst/>
          </a:prstGeom>
          <a:noFill/>
        </p:spPr>
        <p:txBody>
          <a:bodyPr wrap="square" rtlCol="0">
            <a:spAutoFit/>
          </a:bodyPr>
          <a:lstStyle/>
          <a:p>
            <a:pPr algn="ctr"/>
            <a:r>
              <a:rPr lang="ja-JP" altLang="en-US" sz="900" b="1" dirty="0">
                <a:solidFill>
                  <a:schemeClr val="accent1">
                    <a:lumMod val="75000"/>
                  </a:schemeClr>
                </a:solidFill>
              </a:rPr>
              <a:t>イテレーション</a:t>
            </a:r>
          </a:p>
        </p:txBody>
      </p:sp>
      <p:sp>
        <p:nvSpPr>
          <p:cNvPr id="44" name="テキスト ボックス 43"/>
          <p:cNvSpPr txBox="1"/>
          <p:nvPr/>
        </p:nvSpPr>
        <p:spPr>
          <a:xfrm>
            <a:off x="6719960" y="3951981"/>
            <a:ext cx="1068252" cy="276999"/>
          </a:xfrm>
          <a:prstGeom prst="rect">
            <a:avLst/>
          </a:prstGeom>
          <a:noFill/>
        </p:spPr>
        <p:txBody>
          <a:bodyPr wrap="square" rtlCol="0">
            <a:spAutoFit/>
          </a:bodyPr>
          <a:lstStyle/>
          <a:p>
            <a:pPr algn="ctr"/>
            <a:r>
              <a:rPr lang="ja-JP" altLang="en-US" sz="1200" b="1" dirty="0">
                <a:solidFill>
                  <a:schemeClr val="accent1">
                    <a:lumMod val="75000"/>
                  </a:schemeClr>
                </a:solidFill>
              </a:rPr>
              <a:t>週・日　単位</a:t>
            </a:r>
          </a:p>
        </p:txBody>
      </p:sp>
      <p:sp>
        <p:nvSpPr>
          <p:cNvPr id="45" name="テキスト ボックス 44"/>
          <p:cNvSpPr txBox="1"/>
          <p:nvPr/>
        </p:nvSpPr>
        <p:spPr>
          <a:xfrm>
            <a:off x="5749389" y="4483285"/>
            <a:ext cx="1035526" cy="230832"/>
          </a:xfrm>
          <a:prstGeom prst="rect">
            <a:avLst/>
          </a:prstGeom>
          <a:noFill/>
        </p:spPr>
        <p:txBody>
          <a:bodyPr wrap="square" rtlCol="0">
            <a:spAutoFit/>
          </a:bodyPr>
          <a:lstStyle/>
          <a:p>
            <a:pPr algn="ctr"/>
            <a:r>
              <a:rPr lang="ja-JP" altLang="en-US" sz="900" b="1" dirty="0"/>
              <a:t>ゲートキーパー</a:t>
            </a:r>
          </a:p>
        </p:txBody>
      </p:sp>
      <p:sp>
        <p:nvSpPr>
          <p:cNvPr id="78" name="テキスト ボックス 77"/>
          <p:cNvSpPr txBox="1"/>
          <p:nvPr/>
        </p:nvSpPr>
        <p:spPr>
          <a:xfrm>
            <a:off x="4478307" y="4443452"/>
            <a:ext cx="741946" cy="415498"/>
          </a:xfrm>
          <a:prstGeom prst="rect">
            <a:avLst/>
          </a:prstGeom>
          <a:noFill/>
        </p:spPr>
        <p:txBody>
          <a:bodyPr wrap="square" rtlCol="0">
            <a:spAutoFit/>
          </a:bodyPr>
          <a:lstStyle/>
          <a:p>
            <a:pPr algn="ctr"/>
            <a:r>
              <a:rPr lang="en-US" altLang="ja-JP" sz="1200" b="1" dirty="0"/>
              <a:t>DevOps</a:t>
            </a:r>
            <a:r>
              <a:rPr lang="en-US" altLang="ja-JP" sz="900" b="1" dirty="0"/>
              <a:t> </a:t>
            </a:r>
          </a:p>
          <a:p>
            <a:pPr algn="ctr"/>
            <a:r>
              <a:rPr lang="ja-JP" altLang="en-US" sz="900" b="1" dirty="0"/>
              <a:t>エンジニア</a:t>
            </a:r>
          </a:p>
        </p:txBody>
      </p:sp>
      <p:sp>
        <p:nvSpPr>
          <p:cNvPr id="79" name="テキスト ボックス 78"/>
          <p:cNvSpPr txBox="1"/>
          <p:nvPr/>
        </p:nvSpPr>
        <p:spPr>
          <a:xfrm>
            <a:off x="5410256" y="3206681"/>
            <a:ext cx="1185998" cy="369332"/>
          </a:xfrm>
          <a:prstGeom prst="rect">
            <a:avLst/>
          </a:prstGeom>
          <a:noFill/>
        </p:spPr>
        <p:txBody>
          <a:bodyPr wrap="square" rtlCol="0">
            <a:spAutoFit/>
          </a:bodyPr>
          <a:lstStyle/>
          <a:p>
            <a:pPr algn="ctr"/>
            <a:r>
              <a:rPr lang="ja-JP" altLang="en-US" sz="900" b="1" dirty="0"/>
              <a:t>リライアビリティー</a:t>
            </a:r>
            <a:endParaRPr lang="en-US" altLang="ja-JP" sz="900" b="1" dirty="0"/>
          </a:p>
          <a:p>
            <a:pPr algn="ctr"/>
            <a:r>
              <a:rPr lang="ja-JP" altLang="en-US" sz="900" b="1" dirty="0"/>
              <a:t>エンジニア</a:t>
            </a:r>
          </a:p>
        </p:txBody>
      </p:sp>
      <p:sp>
        <p:nvSpPr>
          <p:cNvPr id="80" name="テキスト ボックス 79"/>
          <p:cNvSpPr txBox="1"/>
          <p:nvPr/>
        </p:nvSpPr>
        <p:spPr>
          <a:xfrm>
            <a:off x="7130027" y="2853284"/>
            <a:ext cx="741946" cy="230832"/>
          </a:xfrm>
          <a:prstGeom prst="rect">
            <a:avLst/>
          </a:prstGeom>
          <a:noFill/>
        </p:spPr>
        <p:txBody>
          <a:bodyPr wrap="square" rtlCol="0">
            <a:spAutoFit/>
          </a:bodyPr>
          <a:lstStyle/>
          <a:p>
            <a:pPr algn="ctr"/>
            <a:r>
              <a:rPr lang="ja-JP" altLang="en-US" sz="900" b="1" dirty="0"/>
              <a:t>運用チーム</a:t>
            </a:r>
          </a:p>
        </p:txBody>
      </p:sp>
      <p:sp>
        <p:nvSpPr>
          <p:cNvPr id="81" name="テキスト ボックス 80"/>
          <p:cNvSpPr txBox="1"/>
          <p:nvPr/>
        </p:nvSpPr>
        <p:spPr>
          <a:xfrm>
            <a:off x="2252976" y="3758721"/>
            <a:ext cx="741946" cy="369332"/>
          </a:xfrm>
          <a:prstGeom prst="rect">
            <a:avLst/>
          </a:prstGeom>
          <a:noFill/>
        </p:spPr>
        <p:txBody>
          <a:bodyPr wrap="square" rtlCol="0">
            <a:spAutoFit/>
          </a:bodyPr>
          <a:lstStyle/>
          <a:p>
            <a:pPr algn="ctr"/>
            <a:r>
              <a:rPr lang="ja-JP" altLang="en-US" sz="900" b="1" dirty="0"/>
              <a:t>スクラムチーム</a:t>
            </a:r>
          </a:p>
        </p:txBody>
      </p:sp>
      <p:sp>
        <p:nvSpPr>
          <p:cNvPr id="82" name="テキスト ボックス 81"/>
          <p:cNvSpPr txBox="1"/>
          <p:nvPr/>
        </p:nvSpPr>
        <p:spPr>
          <a:xfrm>
            <a:off x="2459664" y="1110031"/>
            <a:ext cx="741946" cy="369332"/>
          </a:xfrm>
          <a:prstGeom prst="rect">
            <a:avLst/>
          </a:prstGeom>
          <a:noFill/>
        </p:spPr>
        <p:txBody>
          <a:bodyPr wrap="square" rtlCol="0">
            <a:spAutoFit/>
          </a:bodyPr>
          <a:lstStyle/>
          <a:p>
            <a:pPr algn="ctr"/>
            <a:r>
              <a:rPr lang="ja-JP" altLang="en-US" sz="900" b="1" dirty="0"/>
              <a:t>サービス　マスター</a:t>
            </a:r>
          </a:p>
        </p:txBody>
      </p:sp>
      <p:sp>
        <p:nvSpPr>
          <p:cNvPr id="83" name="テキスト ボックス 82"/>
          <p:cNvSpPr txBox="1"/>
          <p:nvPr/>
        </p:nvSpPr>
        <p:spPr>
          <a:xfrm>
            <a:off x="3398007" y="1155677"/>
            <a:ext cx="608565" cy="369332"/>
          </a:xfrm>
          <a:prstGeom prst="rect">
            <a:avLst/>
          </a:prstGeom>
          <a:noFill/>
        </p:spPr>
        <p:txBody>
          <a:bodyPr wrap="square" rtlCol="0">
            <a:spAutoFit/>
          </a:bodyPr>
          <a:lstStyle/>
          <a:p>
            <a:pPr algn="ctr"/>
            <a:r>
              <a:rPr lang="ja-JP" altLang="en-US" sz="900" b="1" dirty="0"/>
              <a:t>プロセス　マスター</a:t>
            </a:r>
          </a:p>
        </p:txBody>
      </p:sp>
      <p:sp>
        <p:nvSpPr>
          <p:cNvPr id="2" name="テキスト ボックス 1"/>
          <p:cNvSpPr txBox="1"/>
          <p:nvPr/>
        </p:nvSpPr>
        <p:spPr>
          <a:xfrm>
            <a:off x="4752820" y="1406222"/>
            <a:ext cx="1535614" cy="369332"/>
          </a:xfrm>
          <a:prstGeom prst="rect">
            <a:avLst/>
          </a:prstGeom>
          <a:noFill/>
        </p:spPr>
        <p:txBody>
          <a:bodyPr wrap="square" rtlCol="0">
            <a:spAutoFit/>
          </a:bodyPr>
          <a:lstStyle/>
          <a:p>
            <a:r>
              <a:rPr lang="ja-JP" altLang="en-US" sz="900" dirty="0"/>
              <a:t>バリューストリームマップ</a:t>
            </a:r>
            <a:endParaRPr lang="en-US" altLang="ja-JP" sz="900" dirty="0"/>
          </a:p>
          <a:p>
            <a:r>
              <a:rPr lang="ja-JP" altLang="en-US" sz="900" dirty="0"/>
              <a:t>見える化ボード類</a:t>
            </a:r>
          </a:p>
        </p:txBody>
      </p:sp>
      <p:sp>
        <p:nvSpPr>
          <p:cNvPr id="68" name="タイトル 1"/>
          <p:cNvSpPr txBox="1">
            <a:spLocks/>
          </p:cNvSpPr>
          <p:nvPr/>
        </p:nvSpPr>
        <p:spPr>
          <a:xfrm>
            <a:off x="6460058" y="914176"/>
            <a:ext cx="1460295" cy="688865"/>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100" dirty="0">
                <a:solidFill>
                  <a:srgbClr val="002060"/>
                </a:solidFill>
              </a:rPr>
              <a:t>DevOps2.0</a:t>
            </a:r>
            <a:r>
              <a:rPr lang="ja-JP" altLang="en-US" sz="2100" dirty="0">
                <a:solidFill>
                  <a:srgbClr val="002060"/>
                </a:solidFill>
              </a:rPr>
              <a:t>概念図</a:t>
            </a:r>
          </a:p>
        </p:txBody>
      </p:sp>
      <p:sp>
        <p:nvSpPr>
          <p:cNvPr id="3" name="正方形/長方形 2"/>
          <p:cNvSpPr/>
          <p:nvPr/>
        </p:nvSpPr>
        <p:spPr>
          <a:xfrm>
            <a:off x="1803173" y="5746835"/>
            <a:ext cx="5822663" cy="276999"/>
          </a:xfrm>
          <a:prstGeom prst="rect">
            <a:avLst/>
          </a:prstGeom>
        </p:spPr>
        <p:txBody>
          <a:bodyPr wrap="square">
            <a:spAutoFit/>
          </a:bodyPr>
          <a:lstStyle/>
          <a:p>
            <a:pPr algn="ctr"/>
            <a:r>
              <a:rPr lang="ja-JP" altLang="en-US" sz="1200" b="1" dirty="0">
                <a:solidFill>
                  <a:srgbClr val="FF0000"/>
                </a:solidFill>
              </a:rPr>
              <a:t>計画から運用までの全体最適による流水化されたプロセスの構築</a:t>
            </a:r>
          </a:p>
        </p:txBody>
      </p:sp>
      <p:sp>
        <p:nvSpPr>
          <p:cNvPr id="5" name="スライド番号プレースホルダー 4">
            <a:extLst>
              <a:ext uri="{FF2B5EF4-FFF2-40B4-BE49-F238E27FC236}">
                <a16:creationId xmlns:a16="http://schemas.microsoft.com/office/drawing/2014/main" id="{64494048-D393-4CD0-8811-87AB52963750}"/>
              </a:ext>
            </a:extLst>
          </p:cNvPr>
          <p:cNvSpPr>
            <a:spLocks noGrp="1"/>
          </p:cNvSpPr>
          <p:nvPr>
            <p:ph type="sldNum" sz="quarter" idx="12"/>
          </p:nvPr>
        </p:nvSpPr>
        <p:spPr/>
        <p:txBody>
          <a:bodyPr/>
          <a:lstStyle/>
          <a:p>
            <a:fld id="{E646ECA9-04F2-4AF4-9EC3-72478D24820A}" type="slidenum">
              <a:rPr kumimoji="1" lang="ja-JP" altLang="en-US" smtClean="0"/>
              <a:t>27</a:t>
            </a:fld>
            <a:endParaRPr kumimoji="1" lang="ja-JP" altLang="en-US"/>
          </a:p>
        </p:txBody>
      </p:sp>
    </p:spTree>
    <p:extLst>
      <p:ext uri="{BB962C8B-B14F-4D97-AF65-F5344CB8AC3E}">
        <p14:creationId xmlns:p14="http://schemas.microsoft.com/office/powerpoint/2010/main" val="3956163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485900" y="1063228"/>
            <a:ext cx="6172200" cy="421556"/>
          </a:xfrm>
        </p:spPr>
        <p:txBody>
          <a:bodyPr>
            <a:normAutofit/>
          </a:bodyPr>
          <a:lstStyle/>
          <a:p>
            <a:r>
              <a:rPr lang="en-US" altLang="ja-JP" sz="2100" dirty="0"/>
              <a:t>DevOps</a:t>
            </a:r>
            <a:r>
              <a:rPr lang="ja-JP" altLang="en-US" sz="2100" dirty="0"/>
              <a:t>のプロセス（模式図）</a:t>
            </a:r>
          </a:p>
        </p:txBody>
      </p:sp>
      <p:sp>
        <p:nvSpPr>
          <p:cNvPr id="5" name="角丸四角形 4"/>
          <p:cNvSpPr/>
          <p:nvPr/>
        </p:nvSpPr>
        <p:spPr>
          <a:xfrm>
            <a:off x="1405335" y="1808820"/>
            <a:ext cx="1512168" cy="37804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テキスト ボックス 5"/>
          <p:cNvSpPr txBox="1"/>
          <p:nvPr/>
        </p:nvSpPr>
        <p:spPr>
          <a:xfrm>
            <a:off x="1621359" y="1700808"/>
            <a:ext cx="1080120" cy="300082"/>
          </a:xfrm>
          <a:prstGeom prst="rect">
            <a:avLst/>
          </a:prstGeom>
          <a:solidFill>
            <a:schemeClr val="bg1"/>
          </a:solidFill>
        </p:spPr>
        <p:txBody>
          <a:bodyPr wrap="square" rtlCol="0">
            <a:spAutoFit/>
          </a:bodyPr>
          <a:lstStyle/>
          <a:p>
            <a:pPr algn="ctr"/>
            <a:r>
              <a:rPr lang="ja-JP" altLang="en-US" sz="1350" dirty="0"/>
              <a:t>開発チーム</a:t>
            </a:r>
          </a:p>
        </p:txBody>
      </p:sp>
      <p:sp>
        <p:nvSpPr>
          <p:cNvPr id="7" name="角丸四角形 6"/>
          <p:cNvSpPr/>
          <p:nvPr/>
        </p:nvSpPr>
        <p:spPr>
          <a:xfrm>
            <a:off x="3329862" y="1808820"/>
            <a:ext cx="1404156" cy="37804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テキスト ボックス 7"/>
          <p:cNvSpPr txBox="1"/>
          <p:nvPr/>
        </p:nvSpPr>
        <p:spPr>
          <a:xfrm>
            <a:off x="3491880" y="1700808"/>
            <a:ext cx="1026114" cy="300082"/>
          </a:xfrm>
          <a:prstGeom prst="rect">
            <a:avLst/>
          </a:prstGeom>
          <a:solidFill>
            <a:schemeClr val="bg1"/>
          </a:solidFill>
        </p:spPr>
        <p:txBody>
          <a:bodyPr wrap="square" rtlCol="0">
            <a:spAutoFit/>
          </a:bodyPr>
          <a:lstStyle/>
          <a:p>
            <a:pPr algn="ctr"/>
            <a:r>
              <a:rPr lang="ja-JP" altLang="en-US" sz="1350" dirty="0"/>
              <a:t>ビルド管理</a:t>
            </a:r>
          </a:p>
        </p:txBody>
      </p:sp>
      <p:sp>
        <p:nvSpPr>
          <p:cNvPr id="9" name="円柱 8"/>
          <p:cNvSpPr/>
          <p:nvPr/>
        </p:nvSpPr>
        <p:spPr>
          <a:xfrm>
            <a:off x="3491880" y="3158970"/>
            <a:ext cx="1134126" cy="756084"/>
          </a:xfrm>
          <a:prstGeom prst="can">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角丸四角形 10"/>
          <p:cNvSpPr/>
          <p:nvPr/>
        </p:nvSpPr>
        <p:spPr>
          <a:xfrm>
            <a:off x="5810994" y="3069824"/>
            <a:ext cx="627357" cy="9181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角丸四角形 11"/>
          <p:cNvSpPr/>
          <p:nvPr/>
        </p:nvSpPr>
        <p:spPr>
          <a:xfrm>
            <a:off x="6495501" y="3077961"/>
            <a:ext cx="594066" cy="9181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角丸四角形 12"/>
          <p:cNvSpPr/>
          <p:nvPr/>
        </p:nvSpPr>
        <p:spPr>
          <a:xfrm>
            <a:off x="7191291" y="3077961"/>
            <a:ext cx="594066" cy="9181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右矢印 9"/>
          <p:cNvSpPr/>
          <p:nvPr/>
        </p:nvSpPr>
        <p:spPr>
          <a:xfrm>
            <a:off x="4842030" y="3104964"/>
            <a:ext cx="1134126" cy="864096"/>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rgbClr val="002060"/>
                </a:solidFill>
              </a:rPr>
              <a:t>パイプライン</a:t>
            </a:r>
            <a:endParaRPr lang="en-US" altLang="ja-JP" sz="900" b="1" dirty="0">
              <a:solidFill>
                <a:srgbClr val="002060"/>
              </a:solidFill>
            </a:endParaRPr>
          </a:p>
          <a:p>
            <a:pPr algn="ctr"/>
            <a:endParaRPr lang="en-US" altLang="ja-JP" sz="900" b="1" dirty="0">
              <a:solidFill>
                <a:srgbClr val="002060"/>
              </a:solidFill>
            </a:endParaRPr>
          </a:p>
          <a:p>
            <a:pPr algn="ctr"/>
            <a:endParaRPr lang="ja-JP" altLang="en-US" sz="900" b="1" dirty="0">
              <a:solidFill>
                <a:srgbClr val="002060"/>
              </a:solidFill>
            </a:endParaRPr>
          </a:p>
        </p:txBody>
      </p:sp>
      <p:sp>
        <p:nvSpPr>
          <p:cNvPr id="14" name="テキスト ボックス 13"/>
          <p:cNvSpPr txBox="1"/>
          <p:nvPr/>
        </p:nvSpPr>
        <p:spPr>
          <a:xfrm>
            <a:off x="5868144" y="2996953"/>
            <a:ext cx="525633" cy="230832"/>
          </a:xfrm>
          <a:prstGeom prst="rect">
            <a:avLst/>
          </a:prstGeom>
          <a:solidFill>
            <a:schemeClr val="bg1"/>
          </a:solidFill>
        </p:spPr>
        <p:txBody>
          <a:bodyPr wrap="square" rtlCol="0">
            <a:spAutoFit/>
          </a:bodyPr>
          <a:lstStyle/>
          <a:p>
            <a:r>
              <a:rPr lang="ja-JP" altLang="en-US" sz="900" b="1" dirty="0"/>
              <a:t>テスト</a:t>
            </a:r>
          </a:p>
        </p:txBody>
      </p:sp>
      <p:sp>
        <p:nvSpPr>
          <p:cNvPr id="15" name="テキスト ボックス 14"/>
          <p:cNvSpPr txBox="1"/>
          <p:nvPr/>
        </p:nvSpPr>
        <p:spPr>
          <a:xfrm>
            <a:off x="6624228" y="2996953"/>
            <a:ext cx="378042" cy="369332"/>
          </a:xfrm>
          <a:prstGeom prst="rect">
            <a:avLst/>
          </a:prstGeom>
          <a:solidFill>
            <a:schemeClr val="bg1"/>
          </a:solidFill>
        </p:spPr>
        <p:txBody>
          <a:bodyPr wrap="square" rtlCol="0">
            <a:spAutoFit/>
          </a:bodyPr>
          <a:lstStyle/>
          <a:p>
            <a:r>
              <a:rPr lang="ja-JP" altLang="en-US" sz="900" b="1" dirty="0"/>
              <a:t>受入</a:t>
            </a:r>
          </a:p>
        </p:txBody>
      </p:sp>
      <p:sp>
        <p:nvSpPr>
          <p:cNvPr id="16" name="テキスト ボックス 15"/>
          <p:cNvSpPr txBox="1"/>
          <p:nvPr/>
        </p:nvSpPr>
        <p:spPr>
          <a:xfrm>
            <a:off x="7326306" y="2996953"/>
            <a:ext cx="378042" cy="369332"/>
          </a:xfrm>
          <a:prstGeom prst="rect">
            <a:avLst/>
          </a:prstGeom>
          <a:solidFill>
            <a:schemeClr val="bg1"/>
          </a:solidFill>
        </p:spPr>
        <p:txBody>
          <a:bodyPr wrap="square" rtlCol="0">
            <a:spAutoFit/>
          </a:bodyPr>
          <a:lstStyle/>
          <a:p>
            <a:r>
              <a:rPr lang="ja-JP" altLang="en-US" sz="900" b="1" dirty="0"/>
              <a:t>稼働</a:t>
            </a:r>
          </a:p>
        </p:txBody>
      </p:sp>
      <p:sp>
        <p:nvSpPr>
          <p:cNvPr id="17" name="円柱 16"/>
          <p:cNvSpPr/>
          <p:nvPr/>
        </p:nvSpPr>
        <p:spPr>
          <a:xfrm>
            <a:off x="2161419" y="2348880"/>
            <a:ext cx="628383" cy="324036"/>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円柱 17"/>
          <p:cNvSpPr/>
          <p:nvPr/>
        </p:nvSpPr>
        <p:spPr>
          <a:xfrm>
            <a:off x="2161419" y="3104964"/>
            <a:ext cx="628383" cy="324036"/>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 name="円柱 18"/>
          <p:cNvSpPr/>
          <p:nvPr/>
        </p:nvSpPr>
        <p:spPr>
          <a:xfrm>
            <a:off x="2161419" y="3876005"/>
            <a:ext cx="628383" cy="324036"/>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円柱 19"/>
          <p:cNvSpPr/>
          <p:nvPr/>
        </p:nvSpPr>
        <p:spPr>
          <a:xfrm>
            <a:off x="2170725" y="4725144"/>
            <a:ext cx="628383" cy="324036"/>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二等辺三角形 20"/>
          <p:cNvSpPr/>
          <p:nvPr/>
        </p:nvSpPr>
        <p:spPr>
          <a:xfrm rot="5400000">
            <a:off x="1459341" y="2379368"/>
            <a:ext cx="324036" cy="2630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二等辺三角形 21"/>
          <p:cNvSpPr/>
          <p:nvPr/>
        </p:nvSpPr>
        <p:spPr>
          <a:xfrm rot="5400000">
            <a:off x="2174220" y="2297663"/>
            <a:ext cx="324036" cy="2630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 name="二等辺三角形 22"/>
          <p:cNvSpPr/>
          <p:nvPr/>
        </p:nvSpPr>
        <p:spPr>
          <a:xfrm rot="5400000">
            <a:off x="2407931" y="2419880"/>
            <a:ext cx="324036" cy="2630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二等辺三角形 23"/>
          <p:cNvSpPr/>
          <p:nvPr/>
        </p:nvSpPr>
        <p:spPr>
          <a:xfrm rot="5400000">
            <a:off x="2993049" y="2824097"/>
            <a:ext cx="324036" cy="2630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 name="二等辺三角形 24"/>
          <p:cNvSpPr/>
          <p:nvPr/>
        </p:nvSpPr>
        <p:spPr>
          <a:xfrm rot="5400000">
            <a:off x="4548482" y="3424720"/>
            <a:ext cx="324036" cy="2630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 name="二等辺三角形 25"/>
          <p:cNvSpPr/>
          <p:nvPr/>
        </p:nvSpPr>
        <p:spPr>
          <a:xfrm rot="5400000">
            <a:off x="3307041" y="3148133"/>
            <a:ext cx="324036" cy="2630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 name="二等辺三角形 26"/>
          <p:cNvSpPr/>
          <p:nvPr/>
        </p:nvSpPr>
        <p:spPr>
          <a:xfrm rot="5400000">
            <a:off x="5579157" y="3405090"/>
            <a:ext cx="324036" cy="2630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 name="二等辺三角形 27"/>
          <p:cNvSpPr/>
          <p:nvPr/>
        </p:nvSpPr>
        <p:spPr>
          <a:xfrm rot="5400000">
            <a:off x="6758574" y="3405090"/>
            <a:ext cx="324036" cy="2630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フローチャート : 結合子 28"/>
          <p:cNvSpPr/>
          <p:nvPr/>
        </p:nvSpPr>
        <p:spPr>
          <a:xfrm>
            <a:off x="2205395" y="3168521"/>
            <a:ext cx="216024" cy="289368"/>
          </a:xfrm>
          <a:prstGeom prst="flowChartConnector">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 name="フローチャート : 結合子 29"/>
          <p:cNvSpPr/>
          <p:nvPr/>
        </p:nvSpPr>
        <p:spPr>
          <a:xfrm>
            <a:off x="1491797" y="3134979"/>
            <a:ext cx="216024" cy="289368"/>
          </a:xfrm>
          <a:prstGeom prst="flowChartConnector">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 name="フローチャート : 結合子 30"/>
          <p:cNvSpPr/>
          <p:nvPr/>
        </p:nvSpPr>
        <p:spPr>
          <a:xfrm>
            <a:off x="2915525" y="3175136"/>
            <a:ext cx="216024" cy="289368"/>
          </a:xfrm>
          <a:prstGeom prst="flowChartConnector">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 name="フローチャート : 結合子 31"/>
          <p:cNvSpPr/>
          <p:nvPr/>
        </p:nvSpPr>
        <p:spPr>
          <a:xfrm>
            <a:off x="6495501" y="3401232"/>
            <a:ext cx="216024" cy="289368"/>
          </a:xfrm>
          <a:prstGeom prst="flowChartConnector">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 name="フローチャート : 結合子 32"/>
          <p:cNvSpPr/>
          <p:nvPr/>
        </p:nvSpPr>
        <p:spPr>
          <a:xfrm>
            <a:off x="5027579" y="3441681"/>
            <a:ext cx="216024" cy="289368"/>
          </a:xfrm>
          <a:prstGeom prst="flowChartConnector">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フローチャート : 結合子 33"/>
          <p:cNvSpPr/>
          <p:nvPr/>
        </p:nvSpPr>
        <p:spPr>
          <a:xfrm>
            <a:off x="7486613" y="3374603"/>
            <a:ext cx="216024" cy="289368"/>
          </a:xfrm>
          <a:prstGeom prst="flowChartConnector">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フローチャート : 結合子 35"/>
          <p:cNvSpPr/>
          <p:nvPr/>
        </p:nvSpPr>
        <p:spPr>
          <a:xfrm>
            <a:off x="3923928" y="3441681"/>
            <a:ext cx="216024" cy="289368"/>
          </a:xfrm>
          <a:prstGeom prst="flowChartConnector">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8" name="フローチャート : 結合子 37"/>
          <p:cNvSpPr/>
          <p:nvPr/>
        </p:nvSpPr>
        <p:spPr>
          <a:xfrm>
            <a:off x="4864640" y="3441443"/>
            <a:ext cx="216024" cy="289368"/>
          </a:xfrm>
          <a:prstGeom prst="flowChartConnector">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9" name="平行四辺形 38"/>
          <p:cNvSpPr/>
          <p:nvPr/>
        </p:nvSpPr>
        <p:spPr>
          <a:xfrm>
            <a:off x="1845779" y="3933496"/>
            <a:ext cx="304062" cy="209055"/>
          </a:xfrm>
          <a:prstGeom prst="parallelogram">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0" name="平行四辺形 39"/>
          <p:cNvSpPr/>
          <p:nvPr/>
        </p:nvSpPr>
        <p:spPr>
          <a:xfrm>
            <a:off x="1489829" y="3933496"/>
            <a:ext cx="304062" cy="209055"/>
          </a:xfrm>
          <a:prstGeom prst="parallelogram">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平行四辺形 40"/>
          <p:cNvSpPr/>
          <p:nvPr/>
        </p:nvSpPr>
        <p:spPr>
          <a:xfrm>
            <a:off x="2421419" y="4037768"/>
            <a:ext cx="304062" cy="209055"/>
          </a:xfrm>
          <a:prstGeom prst="parallelogram">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平行四辺形 41"/>
          <p:cNvSpPr/>
          <p:nvPr/>
        </p:nvSpPr>
        <p:spPr>
          <a:xfrm>
            <a:off x="2947934" y="3716815"/>
            <a:ext cx="304062" cy="209055"/>
          </a:xfrm>
          <a:prstGeom prst="parallelogram">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平行四辺形 42"/>
          <p:cNvSpPr/>
          <p:nvPr/>
        </p:nvSpPr>
        <p:spPr>
          <a:xfrm>
            <a:off x="2265887" y="3933496"/>
            <a:ext cx="304062" cy="209055"/>
          </a:xfrm>
          <a:prstGeom prst="parallelogram">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4" name="平行四辺形 43"/>
          <p:cNvSpPr/>
          <p:nvPr/>
        </p:nvSpPr>
        <p:spPr>
          <a:xfrm>
            <a:off x="4213932" y="3464504"/>
            <a:ext cx="304062" cy="209055"/>
          </a:xfrm>
          <a:prstGeom prst="parallelogram">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5" name="平行四辺形 44"/>
          <p:cNvSpPr/>
          <p:nvPr/>
        </p:nvSpPr>
        <p:spPr>
          <a:xfrm>
            <a:off x="6110660" y="3441681"/>
            <a:ext cx="304062" cy="209055"/>
          </a:xfrm>
          <a:prstGeom prst="parallelogram">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7" name="平行四辺形 46"/>
          <p:cNvSpPr/>
          <p:nvPr/>
        </p:nvSpPr>
        <p:spPr>
          <a:xfrm>
            <a:off x="7129511" y="3424347"/>
            <a:ext cx="304062" cy="209055"/>
          </a:xfrm>
          <a:prstGeom prst="parallelogram">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星 5 48"/>
          <p:cNvSpPr/>
          <p:nvPr/>
        </p:nvSpPr>
        <p:spPr>
          <a:xfrm>
            <a:off x="1411695" y="4724833"/>
            <a:ext cx="260784" cy="27003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0" name="星 5 49"/>
          <p:cNvSpPr/>
          <p:nvPr/>
        </p:nvSpPr>
        <p:spPr>
          <a:xfrm>
            <a:off x="1798742" y="4725144"/>
            <a:ext cx="260784" cy="27003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1" name="星 5 50"/>
          <p:cNvSpPr/>
          <p:nvPr/>
        </p:nvSpPr>
        <p:spPr>
          <a:xfrm>
            <a:off x="2170725" y="4752147"/>
            <a:ext cx="260784" cy="27003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2" name="星 5 51"/>
          <p:cNvSpPr/>
          <p:nvPr/>
        </p:nvSpPr>
        <p:spPr>
          <a:xfrm>
            <a:off x="2352084" y="4617132"/>
            <a:ext cx="260784" cy="27003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3" name="星 5 52"/>
          <p:cNvSpPr/>
          <p:nvPr/>
        </p:nvSpPr>
        <p:spPr>
          <a:xfrm>
            <a:off x="2817542" y="4454803"/>
            <a:ext cx="260784" cy="27003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星 5 53"/>
          <p:cNvSpPr/>
          <p:nvPr/>
        </p:nvSpPr>
        <p:spPr>
          <a:xfrm>
            <a:off x="2417918" y="4859848"/>
            <a:ext cx="260784" cy="27003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5" name="星 5 54"/>
          <p:cNvSpPr/>
          <p:nvPr/>
        </p:nvSpPr>
        <p:spPr>
          <a:xfrm>
            <a:off x="3010449" y="4146647"/>
            <a:ext cx="260784" cy="27003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6" name="星 5 55"/>
          <p:cNvSpPr/>
          <p:nvPr/>
        </p:nvSpPr>
        <p:spPr>
          <a:xfrm>
            <a:off x="3623411" y="3451350"/>
            <a:ext cx="260784" cy="27003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7" name="星 5 56"/>
          <p:cNvSpPr/>
          <p:nvPr/>
        </p:nvSpPr>
        <p:spPr>
          <a:xfrm>
            <a:off x="5849876" y="3411194"/>
            <a:ext cx="260784" cy="27003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8" name="星 5 57"/>
          <p:cNvSpPr/>
          <p:nvPr/>
        </p:nvSpPr>
        <p:spPr>
          <a:xfrm>
            <a:off x="5278701" y="3421235"/>
            <a:ext cx="260784" cy="27003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9" name="星 5 58"/>
          <p:cNvSpPr/>
          <p:nvPr/>
        </p:nvSpPr>
        <p:spPr>
          <a:xfrm>
            <a:off x="7715762" y="3393860"/>
            <a:ext cx="260784" cy="27003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61" name="直線矢印コネクタ 60"/>
          <p:cNvCxnSpPr>
            <a:stCxn id="17" idx="4"/>
            <a:endCxn id="9" idx="2"/>
          </p:cNvCxnSpPr>
          <p:nvPr/>
        </p:nvCxnSpPr>
        <p:spPr>
          <a:xfrm>
            <a:off x="2789802" y="2510898"/>
            <a:ext cx="702078" cy="10261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18" idx="4"/>
            <a:endCxn id="9" idx="2"/>
          </p:cNvCxnSpPr>
          <p:nvPr/>
        </p:nvCxnSpPr>
        <p:spPr>
          <a:xfrm>
            <a:off x="2789802" y="3266982"/>
            <a:ext cx="702078" cy="2700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stCxn id="19" idx="4"/>
            <a:endCxn id="9" idx="2"/>
          </p:cNvCxnSpPr>
          <p:nvPr/>
        </p:nvCxnSpPr>
        <p:spPr>
          <a:xfrm flipV="1">
            <a:off x="2789802" y="3537013"/>
            <a:ext cx="702078" cy="5010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stCxn id="20" idx="4"/>
            <a:endCxn id="9" idx="2"/>
          </p:cNvCxnSpPr>
          <p:nvPr/>
        </p:nvCxnSpPr>
        <p:spPr>
          <a:xfrm flipV="1">
            <a:off x="2799108" y="3537012"/>
            <a:ext cx="692772" cy="13501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a:stCxn id="21" idx="0"/>
            <a:endCxn id="17" idx="2"/>
          </p:cNvCxnSpPr>
          <p:nvPr/>
        </p:nvCxnSpPr>
        <p:spPr>
          <a:xfrm>
            <a:off x="1752889" y="2510898"/>
            <a:ext cx="4085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stCxn id="30" idx="6"/>
            <a:endCxn id="18" idx="2"/>
          </p:cNvCxnSpPr>
          <p:nvPr/>
        </p:nvCxnSpPr>
        <p:spPr>
          <a:xfrm flipV="1">
            <a:off x="1707822" y="3266982"/>
            <a:ext cx="453598" cy="12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40" idx="2"/>
            <a:endCxn id="19" idx="2"/>
          </p:cNvCxnSpPr>
          <p:nvPr/>
        </p:nvCxnSpPr>
        <p:spPr>
          <a:xfrm>
            <a:off x="1767759" y="4038023"/>
            <a:ext cx="3936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a:stCxn id="49" idx="4"/>
            <a:endCxn id="20" idx="2"/>
          </p:cNvCxnSpPr>
          <p:nvPr/>
        </p:nvCxnSpPr>
        <p:spPr>
          <a:xfrm>
            <a:off x="1672479" y="4827975"/>
            <a:ext cx="498246" cy="59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49AAC94F-6695-4529-8258-BF91D3057454}"/>
              </a:ext>
            </a:extLst>
          </p:cNvPr>
          <p:cNvSpPr txBox="1"/>
          <p:nvPr/>
        </p:nvSpPr>
        <p:spPr>
          <a:xfrm>
            <a:off x="264855" y="2389393"/>
            <a:ext cx="1055196" cy="253916"/>
          </a:xfrm>
          <a:prstGeom prst="rect">
            <a:avLst/>
          </a:prstGeom>
          <a:noFill/>
        </p:spPr>
        <p:txBody>
          <a:bodyPr wrap="square" rtlCol="0">
            <a:spAutoFit/>
          </a:bodyPr>
          <a:lstStyle/>
          <a:p>
            <a:pPr algn="ctr"/>
            <a:r>
              <a:rPr lang="en-US" altLang="ja-JP" sz="1050" b="1" dirty="0">
                <a:solidFill>
                  <a:srgbClr val="0070C0"/>
                </a:solidFill>
              </a:rPr>
              <a:t>A</a:t>
            </a:r>
            <a:r>
              <a:rPr lang="ja-JP" altLang="en-US" sz="1050" b="1" dirty="0">
                <a:solidFill>
                  <a:srgbClr val="0070C0"/>
                </a:solidFill>
              </a:rPr>
              <a:t>プロジェクト</a:t>
            </a:r>
          </a:p>
        </p:txBody>
      </p:sp>
      <p:sp>
        <p:nvSpPr>
          <p:cNvPr id="68" name="テキスト ボックス 67">
            <a:extLst>
              <a:ext uri="{FF2B5EF4-FFF2-40B4-BE49-F238E27FC236}">
                <a16:creationId xmlns:a16="http://schemas.microsoft.com/office/drawing/2014/main" id="{A473EC66-01A8-4091-81E5-6ECFB067CF8E}"/>
              </a:ext>
            </a:extLst>
          </p:cNvPr>
          <p:cNvSpPr txBox="1"/>
          <p:nvPr/>
        </p:nvSpPr>
        <p:spPr>
          <a:xfrm>
            <a:off x="262372" y="3148358"/>
            <a:ext cx="1055196" cy="253916"/>
          </a:xfrm>
          <a:prstGeom prst="rect">
            <a:avLst/>
          </a:prstGeom>
          <a:noFill/>
        </p:spPr>
        <p:txBody>
          <a:bodyPr wrap="square" rtlCol="0">
            <a:spAutoFit/>
          </a:bodyPr>
          <a:lstStyle/>
          <a:p>
            <a:pPr algn="ctr"/>
            <a:r>
              <a:rPr lang="en-US" altLang="ja-JP" sz="1050" b="1" dirty="0">
                <a:solidFill>
                  <a:srgbClr val="0070C0"/>
                </a:solidFill>
              </a:rPr>
              <a:t>B</a:t>
            </a:r>
            <a:r>
              <a:rPr lang="ja-JP" altLang="en-US" sz="1050" b="1" dirty="0">
                <a:solidFill>
                  <a:srgbClr val="0070C0"/>
                </a:solidFill>
              </a:rPr>
              <a:t>プロジェクト</a:t>
            </a:r>
          </a:p>
        </p:txBody>
      </p:sp>
      <p:sp>
        <p:nvSpPr>
          <p:cNvPr id="69" name="テキスト ボックス 68">
            <a:extLst>
              <a:ext uri="{FF2B5EF4-FFF2-40B4-BE49-F238E27FC236}">
                <a16:creationId xmlns:a16="http://schemas.microsoft.com/office/drawing/2014/main" id="{3FBB39B0-F2BA-4F21-BEFD-3529873FFA14}"/>
              </a:ext>
            </a:extLst>
          </p:cNvPr>
          <p:cNvSpPr txBox="1"/>
          <p:nvPr/>
        </p:nvSpPr>
        <p:spPr>
          <a:xfrm>
            <a:off x="268247" y="3974839"/>
            <a:ext cx="1055196" cy="253916"/>
          </a:xfrm>
          <a:prstGeom prst="rect">
            <a:avLst/>
          </a:prstGeom>
          <a:noFill/>
        </p:spPr>
        <p:txBody>
          <a:bodyPr wrap="square" rtlCol="0">
            <a:spAutoFit/>
          </a:bodyPr>
          <a:lstStyle/>
          <a:p>
            <a:pPr algn="ctr"/>
            <a:r>
              <a:rPr lang="en-US" altLang="ja-JP" sz="1050" b="1" dirty="0">
                <a:solidFill>
                  <a:srgbClr val="0070C0"/>
                </a:solidFill>
              </a:rPr>
              <a:t>C</a:t>
            </a:r>
            <a:r>
              <a:rPr lang="ja-JP" altLang="en-US" sz="1050" b="1" dirty="0">
                <a:solidFill>
                  <a:srgbClr val="0070C0"/>
                </a:solidFill>
              </a:rPr>
              <a:t>プロジェクト</a:t>
            </a:r>
          </a:p>
        </p:txBody>
      </p:sp>
      <p:sp>
        <p:nvSpPr>
          <p:cNvPr id="70" name="テキスト ボックス 69">
            <a:extLst>
              <a:ext uri="{FF2B5EF4-FFF2-40B4-BE49-F238E27FC236}">
                <a16:creationId xmlns:a16="http://schemas.microsoft.com/office/drawing/2014/main" id="{41BF41EA-44BC-490F-AA7A-503008610A13}"/>
              </a:ext>
            </a:extLst>
          </p:cNvPr>
          <p:cNvSpPr txBox="1"/>
          <p:nvPr/>
        </p:nvSpPr>
        <p:spPr>
          <a:xfrm>
            <a:off x="268247" y="4768538"/>
            <a:ext cx="1055196" cy="253916"/>
          </a:xfrm>
          <a:prstGeom prst="rect">
            <a:avLst/>
          </a:prstGeom>
          <a:noFill/>
        </p:spPr>
        <p:txBody>
          <a:bodyPr wrap="square" rtlCol="0">
            <a:spAutoFit/>
          </a:bodyPr>
          <a:lstStyle/>
          <a:p>
            <a:pPr algn="ctr"/>
            <a:r>
              <a:rPr lang="en-US" altLang="ja-JP" sz="1050" b="1" dirty="0">
                <a:solidFill>
                  <a:srgbClr val="0070C0"/>
                </a:solidFill>
              </a:rPr>
              <a:t>D</a:t>
            </a:r>
            <a:r>
              <a:rPr lang="ja-JP" altLang="en-US" sz="1050" b="1" dirty="0">
                <a:solidFill>
                  <a:srgbClr val="0070C0"/>
                </a:solidFill>
              </a:rPr>
              <a:t>プロジェクト</a:t>
            </a:r>
          </a:p>
        </p:txBody>
      </p:sp>
      <p:sp>
        <p:nvSpPr>
          <p:cNvPr id="3" name="スライド番号プレースホルダー 2">
            <a:extLst>
              <a:ext uri="{FF2B5EF4-FFF2-40B4-BE49-F238E27FC236}">
                <a16:creationId xmlns:a16="http://schemas.microsoft.com/office/drawing/2014/main" id="{414645F0-9ECF-446E-8533-5D4B18E6C626}"/>
              </a:ext>
            </a:extLst>
          </p:cNvPr>
          <p:cNvSpPr>
            <a:spLocks noGrp="1"/>
          </p:cNvSpPr>
          <p:nvPr>
            <p:ph type="sldNum" sz="quarter" idx="12"/>
          </p:nvPr>
        </p:nvSpPr>
        <p:spPr/>
        <p:txBody>
          <a:bodyPr/>
          <a:lstStyle/>
          <a:p>
            <a:fld id="{E646ECA9-04F2-4AF4-9EC3-72478D24820A}" type="slidenum">
              <a:rPr kumimoji="1" lang="ja-JP" altLang="en-US" smtClean="0"/>
              <a:t>28</a:t>
            </a:fld>
            <a:endParaRPr kumimoji="1" lang="ja-JP" altLang="en-US"/>
          </a:p>
        </p:txBody>
      </p:sp>
    </p:spTree>
    <p:extLst>
      <p:ext uri="{BB962C8B-B14F-4D97-AF65-F5344CB8AC3E}">
        <p14:creationId xmlns:p14="http://schemas.microsoft.com/office/powerpoint/2010/main" val="3304899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下矢印 125"/>
          <p:cNvSpPr/>
          <p:nvPr/>
        </p:nvSpPr>
        <p:spPr>
          <a:xfrm>
            <a:off x="7392046" y="4048344"/>
            <a:ext cx="237365" cy="1141544"/>
          </a:xfrm>
          <a:prstGeom prst="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5" name="下矢印 124"/>
          <p:cNvSpPr/>
          <p:nvPr/>
        </p:nvSpPr>
        <p:spPr>
          <a:xfrm>
            <a:off x="4868242" y="4048344"/>
            <a:ext cx="237365" cy="1141544"/>
          </a:xfrm>
          <a:prstGeom prst="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6" name="角丸四角形 105"/>
          <p:cNvSpPr/>
          <p:nvPr/>
        </p:nvSpPr>
        <p:spPr>
          <a:xfrm>
            <a:off x="3640512" y="2509310"/>
            <a:ext cx="3202246" cy="53211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9" name="正方形/長方形 88"/>
          <p:cNvSpPr/>
          <p:nvPr/>
        </p:nvSpPr>
        <p:spPr>
          <a:xfrm>
            <a:off x="7199381" y="2119846"/>
            <a:ext cx="693989" cy="21554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本番運用</a:t>
            </a:r>
          </a:p>
        </p:txBody>
      </p:sp>
      <p:sp>
        <p:nvSpPr>
          <p:cNvPr id="2" name="タイトル 1"/>
          <p:cNvSpPr>
            <a:spLocks noGrp="1"/>
          </p:cNvSpPr>
          <p:nvPr>
            <p:ph type="title"/>
          </p:nvPr>
        </p:nvSpPr>
        <p:spPr>
          <a:xfrm>
            <a:off x="1437620" y="944725"/>
            <a:ext cx="6172200" cy="414940"/>
          </a:xfrm>
        </p:spPr>
        <p:txBody>
          <a:bodyPr>
            <a:normAutofit/>
          </a:bodyPr>
          <a:lstStyle/>
          <a:p>
            <a:r>
              <a:rPr lang="ja-JP" altLang="en-US" sz="2100" dirty="0">
                <a:solidFill>
                  <a:srgbClr val="002060"/>
                </a:solidFill>
              </a:rPr>
              <a:t>デプロイメントパイプラインの概略フロー</a:t>
            </a:r>
          </a:p>
        </p:txBody>
      </p:sp>
      <p:grpSp>
        <p:nvGrpSpPr>
          <p:cNvPr id="20" name="グループ化 19"/>
          <p:cNvGrpSpPr/>
          <p:nvPr/>
        </p:nvGrpSpPr>
        <p:grpSpPr>
          <a:xfrm>
            <a:off x="1817694" y="2577797"/>
            <a:ext cx="316487" cy="1437852"/>
            <a:chOff x="1163452" y="2636912"/>
            <a:chExt cx="864096" cy="1656184"/>
          </a:xfrm>
          <a:solidFill>
            <a:schemeClr val="accent5">
              <a:lumMod val="20000"/>
              <a:lumOff val="80000"/>
            </a:schemeClr>
          </a:solidFill>
        </p:grpSpPr>
        <p:sp>
          <p:nvSpPr>
            <p:cNvPr id="7" name="縦巻き 6"/>
            <p:cNvSpPr/>
            <p:nvPr/>
          </p:nvSpPr>
          <p:spPr>
            <a:xfrm>
              <a:off x="1163452" y="2636912"/>
              <a:ext cx="864096" cy="1656184"/>
            </a:xfrm>
            <a:prstGeom prst="verticalScroll">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cxnSp>
          <p:nvCxnSpPr>
            <p:cNvPr id="9" name="直線コネクタ 8"/>
            <p:cNvCxnSpPr/>
            <p:nvPr/>
          </p:nvCxnSpPr>
          <p:spPr>
            <a:xfrm>
              <a:off x="1271464" y="2996952"/>
              <a:ext cx="648072" cy="0"/>
            </a:xfrm>
            <a:prstGeom prst="line">
              <a:avLst/>
            </a:prstGeom>
            <a:grpFill/>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271464" y="3212976"/>
              <a:ext cx="648072" cy="0"/>
            </a:xfrm>
            <a:prstGeom prst="line">
              <a:avLst/>
            </a:prstGeom>
            <a:grpFill/>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271464" y="3426904"/>
              <a:ext cx="648072" cy="0"/>
            </a:xfrm>
            <a:prstGeom prst="line">
              <a:avLst/>
            </a:prstGeom>
            <a:grpFill/>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271464" y="3645024"/>
              <a:ext cx="648072" cy="0"/>
            </a:xfrm>
            <a:prstGeom prst="line">
              <a:avLst/>
            </a:prstGeom>
            <a:grpFill/>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271464" y="3861048"/>
              <a:ext cx="648072" cy="0"/>
            </a:xfrm>
            <a:prstGeom prst="line">
              <a:avLst/>
            </a:prstGeom>
            <a:grpFill/>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271464" y="4077072"/>
              <a:ext cx="648072" cy="0"/>
            </a:xfrm>
            <a:prstGeom prst="line">
              <a:avLst/>
            </a:prstGeom>
            <a:grpFill/>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曲折矢印 20"/>
          <p:cNvSpPr/>
          <p:nvPr/>
        </p:nvSpPr>
        <p:spPr>
          <a:xfrm rot="10800000" flipH="1">
            <a:off x="1602934" y="2119844"/>
            <a:ext cx="243027" cy="6800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22" name="テキスト ボックス 21"/>
          <p:cNvSpPr txBox="1"/>
          <p:nvPr/>
        </p:nvSpPr>
        <p:spPr>
          <a:xfrm>
            <a:off x="1785046" y="2336733"/>
            <a:ext cx="441146" cy="300082"/>
          </a:xfrm>
          <a:prstGeom prst="rect">
            <a:avLst/>
          </a:prstGeom>
          <a:noFill/>
        </p:spPr>
        <p:txBody>
          <a:bodyPr wrap="none" rtlCol="0">
            <a:spAutoFit/>
          </a:bodyPr>
          <a:lstStyle/>
          <a:p>
            <a:r>
              <a:rPr lang="en-US" altLang="ja-JP" sz="1350" dirty="0"/>
              <a:t>PBL</a:t>
            </a:r>
            <a:endParaRPr lang="ja-JP" altLang="en-US" sz="1350" dirty="0"/>
          </a:p>
        </p:txBody>
      </p:sp>
      <p:grpSp>
        <p:nvGrpSpPr>
          <p:cNvPr id="23" name="グループ化 22"/>
          <p:cNvGrpSpPr/>
          <p:nvPr/>
        </p:nvGrpSpPr>
        <p:grpSpPr>
          <a:xfrm>
            <a:off x="2269765" y="2935529"/>
            <a:ext cx="414611" cy="1242138"/>
            <a:chOff x="1163452" y="2636912"/>
            <a:chExt cx="864096" cy="1656184"/>
          </a:xfrm>
          <a:solidFill>
            <a:srgbClr val="FFFF99"/>
          </a:solidFill>
        </p:grpSpPr>
        <p:sp>
          <p:nvSpPr>
            <p:cNvPr id="24" name="縦巻き 23"/>
            <p:cNvSpPr/>
            <p:nvPr/>
          </p:nvSpPr>
          <p:spPr>
            <a:xfrm>
              <a:off x="1163452" y="2636912"/>
              <a:ext cx="864096" cy="1656184"/>
            </a:xfrm>
            <a:prstGeom prst="verticalScroll">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cxnSp>
          <p:nvCxnSpPr>
            <p:cNvPr id="25" name="直線コネクタ 24"/>
            <p:cNvCxnSpPr/>
            <p:nvPr/>
          </p:nvCxnSpPr>
          <p:spPr>
            <a:xfrm>
              <a:off x="1271464" y="2996952"/>
              <a:ext cx="648072" cy="0"/>
            </a:xfrm>
            <a:prstGeom prst="line">
              <a:avLst/>
            </a:prstGeom>
            <a:grpFill/>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271464" y="3212976"/>
              <a:ext cx="648072" cy="0"/>
            </a:xfrm>
            <a:prstGeom prst="line">
              <a:avLst/>
            </a:prstGeom>
            <a:grpFill/>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271464" y="3426904"/>
              <a:ext cx="648072" cy="0"/>
            </a:xfrm>
            <a:prstGeom prst="line">
              <a:avLst/>
            </a:prstGeom>
            <a:grpFill/>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271464" y="3645024"/>
              <a:ext cx="648072" cy="0"/>
            </a:xfrm>
            <a:prstGeom prst="line">
              <a:avLst/>
            </a:prstGeom>
            <a:grpFill/>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271464" y="3861048"/>
              <a:ext cx="648072" cy="0"/>
            </a:xfrm>
            <a:prstGeom prst="line">
              <a:avLst/>
            </a:prstGeom>
            <a:grpFill/>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271464" y="4077072"/>
              <a:ext cx="648072" cy="0"/>
            </a:xfrm>
            <a:prstGeom prst="line">
              <a:avLst/>
            </a:prstGeom>
            <a:grpFill/>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右矢印 30"/>
          <p:cNvSpPr/>
          <p:nvPr/>
        </p:nvSpPr>
        <p:spPr>
          <a:xfrm>
            <a:off x="1943814" y="2827111"/>
            <a:ext cx="569222" cy="217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tx1"/>
                </a:solidFill>
              </a:rPr>
              <a:t>PBL item</a:t>
            </a:r>
            <a:endParaRPr lang="ja-JP" altLang="en-US" sz="1050" dirty="0">
              <a:solidFill>
                <a:schemeClr val="tx1"/>
              </a:solidFill>
            </a:endParaRPr>
          </a:p>
        </p:txBody>
      </p:sp>
      <p:sp>
        <p:nvSpPr>
          <p:cNvPr id="32" name="テキスト ボックス 31"/>
          <p:cNvSpPr txBox="1"/>
          <p:nvPr/>
        </p:nvSpPr>
        <p:spPr>
          <a:xfrm>
            <a:off x="2315026" y="2590864"/>
            <a:ext cx="431528" cy="300082"/>
          </a:xfrm>
          <a:prstGeom prst="rect">
            <a:avLst/>
          </a:prstGeom>
          <a:noFill/>
        </p:spPr>
        <p:txBody>
          <a:bodyPr wrap="none" rtlCol="0">
            <a:spAutoFit/>
          </a:bodyPr>
          <a:lstStyle/>
          <a:p>
            <a:r>
              <a:rPr lang="en-US" altLang="ja-JP" sz="1350" dirty="0"/>
              <a:t>SBL</a:t>
            </a:r>
            <a:endParaRPr lang="ja-JP" altLang="en-US" sz="1350" dirty="0"/>
          </a:p>
        </p:txBody>
      </p:sp>
      <p:sp>
        <p:nvSpPr>
          <p:cNvPr id="33" name="テキスト ボックス 32"/>
          <p:cNvSpPr txBox="1"/>
          <p:nvPr/>
        </p:nvSpPr>
        <p:spPr>
          <a:xfrm>
            <a:off x="2257781" y="3180340"/>
            <a:ext cx="392415" cy="568425"/>
          </a:xfrm>
          <a:prstGeom prst="rect">
            <a:avLst/>
          </a:prstGeom>
          <a:noFill/>
        </p:spPr>
        <p:txBody>
          <a:bodyPr vert="eaVert" wrap="none" rtlCol="0">
            <a:spAutoFit/>
          </a:bodyPr>
          <a:lstStyle/>
          <a:p>
            <a:r>
              <a:rPr lang="ja-JP" altLang="en-US" sz="1350" b="1" dirty="0"/>
              <a:t>タスク</a:t>
            </a:r>
          </a:p>
        </p:txBody>
      </p:sp>
      <p:sp>
        <p:nvSpPr>
          <p:cNvPr id="34" name="右矢印 33"/>
          <p:cNvSpPr/>
          <p:nvPr/>
        </p:nvSpPr>
        <p:spPr>
          <a:xfrm>
            <a:off x="2669869" y="3263368"/>
            <a:ext cx="154098" cy="529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5" name="正方形/長方形 34"/>
          <p:cNvSpPr/>
          <p:nvPr/>
        </p:nvSpPr>
        <p:spPr>
          <a:xfrm>
            <a:off x="2870811" y="3347984"/>
            <a:ext cx="412965" cy="32403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5" dirty="0">
                <a:solidFill>
                  <a:schemeClr val="tx1"/>
                </a:solidFill>
              </a:rPr>
              <a:t>コード開発</a:t>
            </a:r>
          </a:p>
        </p:txBody>
      </p:sp>
      <p:grpSp>
        <p:nvGrpSpPr>
          <p:cNvPr id="56" name="グループ化 55"/>
          <p:cNvGrpSpPr/>
          <p:nvPr/>
        </p:nvGrpSpPr>
        <p:grpSpPr>
          <a:xfrm>
            <a:off x="3396542" y="3044883"/>
            <a:ext cx="3440733" cy="1132975"/>
            <a:chOff x="4403813" y="3359782"/>
            <a:chExt cx="6236981" cy="1510633"/>
          </a:xfrm>
          <a:solidFill>
            <a:schemeClr val="accent3">
              <a:lumMod val="60000"/>
              <a:lumOff val="40000"/>
            </a:schemeClr>
          </a:solidFill>
        </p:grpSpPr>
        <p:sp>
          <p:nvSpPr>
            <p:cNvPr id="36" name="正方形/長方形 35"/>
            <p:cNvSpPr/>
            <p:nvPr/>
          </p:nvSpPr>
          <p:spPr>
            <a:xfrm>
              <a:off x="4403813" y="3359782"/>
              <a:ext cx="6236981" cy="1437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7" name="テキスト ボックス 36"/>
            <p:cNvSpPr txBox="1"/>
            <p:nvPr/>
          </p:nvSpPr>
          <p:spPr>
            <a:xfrm>
              <a:off x="6488102" y="4501083"/>
              <a:ext cx="3394495" cy="369332"/>
            </a:xfrm>
            <a:prstGeom prst="rect">
              <a:avLst/>
            </a:prstGeom>
            <a:grpFill/>
          </p:spPr>
          <p:txBody>
            <a:bodyPr wrap="none" rtlCol="0">
              <a:spAutoFit/>
            </a:bodyPr>
            <a:lstStyle/>
            <a:p>
              <a:r>
                <a:rPr lang="ja-JP" altLang="en-US" sz="1200" dirty="0"/>
                <a:t>デプロイメントパイプライン</a:t>
              </a:r>
            </a:p>
          </p:txBody>
        </p:sp>
        <p:sp>
          <p:nvSpPr>
            <p:cNvPr id="38" name="正方形/長方形 37"/>
            <p:cNvSpPr/>
            <p:nvPr/>
          </p:nvSpPr>
          <p:spPr>
            <a:xfrm>
              <a:off x="4672070" y="3772402"/>
              <a:ext cx="1263114" cy="432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コミット</a:t>
              </a:r>
              <a:endParaRPr lang="en-US" altLang="ja-JP" sz="900" dirty="0">
                <a:solidFill>
                  <a:schemeClr val="tx1"/>
                </a:solidFill>
              </a:endParaRPr>
            </a:p>
            <a:p>
              <a:pPr algn="ctr"/>
              <a:r>
                <a:rPr lang="ja-JP" altLang="en-US" sz="900" dirty="0">
                  <a:solidFill>
                    <a:schemeClr val="tx1"/>
                  </a:solidFill>
                </a:rPr>
                <a:t>ステージ</a:t>
              </a:r>
            </a:p>
          </p:txBody>
        </p:sp>
        <p:sp>
          <p:nvSpPr>
            <p:cNvPr id="40" name="正方形/長方形 39"/>
            <p:cNvSpPr/>
            <p:nvPr/>
          </p:nvSpPr>
          <p:spPr>
            <a:xfrm>
              <a:off x="6564914" y="3785789"/>
              <a:ext cx="1192872" cy="432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受け入れ</a:t>
              </a:r>
              <a:endParaRPr lang="en-US" altLang="ja-JP" sz="750" dirty="0">
                <a:solidFill>
                  <a:schemeClr val="tx1"/>
                </a:solidFill>
              </a:endParaRPr>
            </a:p>
            <a:p>
              <a:pPr algn="ctr"/>
              <a:r>
                <a:rPr lang="ja-JP" altLang="en-US" sz="750" dirty="0">
                  <a:solidFill>
                    <a:schemeClr val="tx1"/>
                  </a:solidFill>
                </a:rPr>
                <a:t>テスト</a:t>
              </a:r>
              <a:endParaRPr lang="en-US" altLang="ja-JP" sz="750" dirty="0">
                <a:solidFill>
                  <a:schemeClr val="tx1"/>
                </a:solidFill>
              </a:endParaRPr>
            </a:p>
            <a:p>
              <a:pPr algn="ctr"/>
              <a:r>
                <a:rPr lang="ja-JP" altLang="en-US" sz="750" dirty="0">
                  <a:solidFill>
                    <a:schemeClr val="tx1"/>
                  </a:solidFill>
                </a:rPr>
                <a:t>ステージ</a:t>
              </a:r>
            </a:p>
          </p:txBody>
        </p:sp>
        <p:sp>
          <p:nvSpPr>
            <p:cNvPr id="41" name="正方形/長方形 40"/>
            <p:cNvSpPr/>
            <p:nvPr/>
          </p:nvSpPr>
          <p:spPr>
            <a:xfrm>
              <a:off x="9357300" y="3784476"/>
              <a:ext cx="1162661" cy="432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キャパシティ</a:t>
              </a:r>
              <a:endParaRPr lang="en-US" altLang="ja-JP" sz="750" dirty="0">
                <a:solidFill>
                  <a:schemeClr val="tx1"/>
                </a:solidFill>
              </a:endParaRPr>
            </a:p>
            <a:p>
              <a:pPr algn="ctr"/>
              <a:r>
                <a:rPr lang="ja-JP" altLang="en-US" sz="750" dirty="0">
                  <a:solidFill>
                    <a:schemeClr val="tx1"/>
                  </a:solidFill>
                </a:rPr>
                <a:t>テスト</a:t>
              </a:r>
              <a:endParaRPr lang="en-US" altLang="ja-JP" sz="750" dirty="0">
                <a:solidFill>
                  <a:schemeClr val="tx1"/>
                </a:solidFill>
              </a:endParaRPr>
            </a:p>
            <a:p>
              <a:pPr algn="ctr"/>
              <a:r>
                <a:rPr lang="ja-JP" altLang="en-US" sz="750" dirty="0">
                  <a:solidFill>
                    <a:schemeClr val="tx1"/>
                  </a:solidFill>
                </a:rPr>
                <a:t>ステージ</a:t>
              </a:r>
            </a:p>
          </p:txBody>
        </p:sp>
        <p:sp>
          <p:nvSpPr>
            <p:cNvPr id="42" name="正方形/長方形 41"/>
            <p:cNvSpPr/>
            <p:nvPr/>
          </p:nvSpPr>
          <p:spPr>
            <a:xfrm>
              <a:off x="7961107" y="3784476"/>
              <a:ext cx="1192872" cy="432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手動テスト</a:t>
              </a:r>
              <a:endParaRPr lang="en-US" altLang="ja-JP" sz="900" dirty="0">
                <a:solidFill>
                  <a:schemeClr val="tx1"/>
                </a:solidFill>
              </a:endParaRPr>
            </a:p>
            <a:p>
              <a:pPr algn="ctr"/>
              <a:r>
                <a:rPr lang="ja-JP" altLang="en-US" sz="900" dirty="0">
                  <a:solidFill>
                    <a:schemeClr val="tx1"/>
                  </a:solidFill>
                </a:rPr>
                <a:t>ステージ</a:t>
              </a:r>
            </a:p>
          </p:txBody>
        </p:sp>
        <p:cxnSp>
          <p:nvCxnSpPr>
            <p:cNvPr id="44" name="カギ線コネクタ 43"/>
            <p:cNvCxnSpPr/>
            <p:nvPr/>
          </p:nvCxnSpPr>
          <p:spPr>
            <a:xfrm rot="16200000" flipH="1">
              <a:off x="9921727" y="4221037"/>
              <a:ext cx="22423" cy="13395"/>
            </a:xfrm>
            <a:prstGeom prst="bentConnector3">
              <a:avLst/>
            </a:prstGeom>
            <a:grpFill/>
            <a:ln>
              <a:tailEnd type="triangle"/>
            </a:ln>
          </p:spPr>
          <p:style>
            <a:lnRef idx="1">
              <a:schemeClr val="accent1"/>
            </a:lnRef>
            <a:fillRef idx="0">
              <a:schemeClr val="accent1"/>
            </a:fillRef>
            <a:effectRef idx="0">
              <a:schemeClr val="accent1"/>
            </a:effectRef>
            <a:fontRef idx="minor">
              <a:schemeClr val="tx1"/>
            </a:fontRef>
          </p:style>
        </p:cxnSp>
      </p:grpSp>
      <p:cxnSp>
        <p:nvCxnSpPr>
          <p:cNvPr id="46" name="カギ線コネクタ 45"/>
          <p:cNvCxnSpPr>
            <a:stCxn id="41" idx="2"/>
          </p:cNvCxnSpPr>
          <p:nvPr/>
        </p:nvCxnSpPr>
        <p:spPr>
          <a:xfrm rot="5400000">
            <a:off x="4679704" y="2073431"/>
            <a:ext cx="156206" cy="3384222"/>
          </a:xfrm>
          <a:prstGeom prst="bentConnector2">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endCxn id="35" idx="2"/>
          </p:cNvCxnSpPr>
          <p:nvPr/>
        </p:nvCxnSpPr>
        <p:spPr>
          <a:xfrm flipV="1">
            <a:off x="3077294" y="3672020"/>
            <a:ext cx="0" cy="162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6006423" y="3481771"/>
            <a:ext cx="15194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5220220" y="3481771"/>
            <a:ext cx="15194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4247565" y="3481773"/>
            <a:ext cx="338558" cy="7069"/>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35" idx="3"/>
            <a:endCxn id="38" idx="1"/>
          </p:cNvCxnSpPr>
          <p:nvPr/>
        </p:nvCxnSpPr>
        <p:spPr>
          <a:xfrm>
            <a:off x="3283776" y="3510003"/>
            <a:ext cx="260754" cy="6364"/>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42" idx="2"/>
          </p:cNvCxnSpPr>
          <p:nvPr/>
        </p:nvCxnSpPr>
        <p:spPr>
          <a:xfrm flipH="1">
            <a:off x="5665447" y="3687439"/>
            <a:ext cx="22569" cy="1562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4891503" y="3686239"/>
            <a:ext cx="0" cy="1562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3937246" y="3686239"/>
            <a:ext cx="0" cy="1562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4049843" y="3629708"/>
            <a:ext cx="356188" cy="253916"/>
          </a:xfrm>
          <a:prstGeom prst="rect">
            <a:avLst/>
          </a:prstGeom>
          <a:noFill/>
        </p:spPr>
        <p:txBody>
          <a:bodyPr wrap="none" rtlCol="0">
            <a:spAutoFit/>
          </a:bodyPr>
          <a:lstStyle/>
          <a:p>
            <a:r>
              <a:rPr lang="en-US" altLang="ja-JP" sz="1050" dirty="0">
                <a:solidFill>
                  <a:srgbClr val="FF0000"/>
                </a:solidFill>
              </a:rPr>
              <a:t>NG</a:t>
            </a:r>
            <a:endParaRPr lang="ja-JP" altLang="en-US" sz="1050" dirty="0">
              <a:solidFill>
                <a:srgbClr val="FF0000"/>
              </a:solidFill>
            </a:endParaRPr>
          </a:p>
        </p:txBody>
      </p:sp>
      <p:sp>
        <p:nvSpPr>
          <p:cNvPr id="73" name="テキスト ボックス 72"/>
          <p:cNvSpPr txBox="1"/>
          <p:nvPr/>
        </p:nvSpPr>
        <p:spPr>
          <a:xfrm>
            <a:off x="4888391" y="3648926"/>
            <a:ext cx="356188" cy="253916"/>
          </a:xfrm>
          <a:prstGeom prst="rect">
            <a:avLst/>
          </a:prstGeom>
          <a:noFill/>
        </p:spPr>
        <p:txBody>
          <a:bodyPr wrap="none" rtlCol="0">
            <a:spAutoFit/>
          </a:bodyPr>
          <a:lstStyle/>
          <a:p>
            <a:r>
              <a:rPr lang="en-US" altLang="ja-JP" sz="1050" dirty="0">
                <a:solidFill>
                  <a:srgbClr val="FF0000"/>
                </a:solidFill>
              </a:rPr>
              <a:t>NG</a:t>
            </a:r>
            <a:endParaRPr lang="ja-JP" altLang="en-US" sz="1050" dirty="0">
              <a:solidFill>
                <a:srgbClr val="FF0000"/>
              </a:solidFill>
            </a:endParaRPr>
          </a:p>
        </p:txBody>
      </p:sp>
      <p:sp>
        <p:nvSpPr>
          <p:cNvPr id="74" name="テキスト ボックス 73"/>
          <p:cNvSpPr txBox="1"/>
          <p:nvPr/>
        </p:nvSpPr>
        <p:spPr>
          <a:xfrm>
            <a:off x="5675832" y="3648927"/>
            <a:ext cx="356188" cy="253916"/>
          </a:xfrm>
          <a:prstGeom prst="rect">
            <a:avLst/>
          </a:prstGeom>
          <a:noFill/>
        </p:spPr>
        <p:txBody>
          <a:bodyPr wrap="none" rtlCol="0">
            <a:spAutoFit/>
          </a:bodyPr>
          <a:lstStyle/>
          <a:p>
            <a:r>
              <a:rPr lang="en-US" altLang="ja-JP" sz="1050" dirty="0">
                <a:solidFill>
                  <a:srgbClr val="FF0000"/>
                </a:solidFill>
              </a:rPr>
              <a:t>NG</a:t>
            </a:r>
            <a:endParaRPr lang="ja-JP" altLang="en-US" sz="1050" dirty="0">
              <a:solidFill>
                <a:srgbClr val="FF0000"/>
              </a:solidFill>
            </a:endParaRPr>
          </a:p>
        </p:txBody>
      </p:sp>
      <p:sp>
        <p:nvSpPr>
          <p:cNvPr id="75" name="テキスト ボックス 74"/>
          <p:cNvSpPr txBox="1"/>
          <p:nvPr/>
        </p:nvSpPr>
        <p:spPr>
          <a:xfrm>
            <a:off x="6431016" y="3652631"/>
            <a:ext cx="356188" cy="253916"/>
          </a:xfrm>
          <a:prstGeom prst="rect">
            <a:avLst/>
          </a:prstGeom>
          <a:noFill/>
        </p:spPr>
        <p:txBody>
          <a:bodyPr wrap="none" rtlCol="0">
            <a:spAutoFit/>
          </a:bodyPr>
          <a:lstStyle/>
          <a:p>
            <a:r>
              <a:rPr lang="en-US" altLang="ja-JP" sz="1050" dirty="0">
                <a:solidFill>
                  <a:srgbClr val="FF0000"/>
                </a:solidFill>
              </a:rPr>
              <a:t>NG</a:t>
            </a:r>
            <a:endParaRPr lang="ja-JP" altLang="en-US" sz="1050" dirty="0">
              <a:solidFill>
                <a:srgbClr val="FF0000"/>
              </a:solidFill>
            </a:endParaRPr>
          </a:p>
        </p:txBody>
      </p:sp>
      <p:sp>
        <p:nvSpPr>
          <p:cNvPr id="77" name="正方形/長方形 76"/>
          <p:cNvSpPr/>
          <p:nvPr/>
        </p:nvSpPr>
        <p:spPr>
          <a:xfrm>
            <a:off x="4709131" y="2219732"/>
            <a:ext cx="786037" cy="21688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テスト・ストーリー</a:t>
            </a:r>
          </a:p>
        </p:txBody>
      </p:sp>
      <p:cxnSp>
        <p:nvCxnSpPr>
          <p:cNvPr id="80" name="直線矢印コネクタ 79"/>
          <p:cNvCxnSpPr>
            <a:endCxn id="77" idx="1"/>
          </p:cNvCxnSpPr>
          <p:nvPr/>
        </p:nvCxnSpPr>
        <p:spPr>
          <a:xfrm flipV="1">
            <a:off x="2269765" y="2328175"/>
            <a:ext cx="2439365" cy="669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6084192" y="2226422"/>
            <a:ext cx="786037" cy="21688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運用・ストーリー</a:t>
            </a:r>
          </a:p>
        </p:txBody>
      </p:sp>
      <p:sp>
        <p:nvSpPr>
          <p:cNvPr id="84" name="メモ 83"/>
          <p:cNvSpPr/>
          <p:nvPr/>
        </p:nvSpPr>
        <p:spPr>
          <a:xfrm>
            <a:off x="4590853" y="2852284"/>
            <a:ext cx="560591" cy="38549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自動テスト</a:t>
            </a:r>
            <a:endParaRPr lang="en-US" altLang="ja-JP" sz="750" dirty="0">
              <a:solidFill>
                <a:schemeClr val="tx1"/>
              </a:solidFill>
            </a:endParaRPr>
          </a:p>
          <a:p>
            <a:pPr algn="ctr"/>
            <a:r>
              <a:rPr lang="ja-JP" altLang="en-US" sz="750" dirty="0">
                <a:solidFill>
                  <a:schemeClr val="tx1"/>
                </a:solidFill>
              </a:rPr>
              <a:t>仕様</a:t>
            </a:r>
          </a:p>
        </p:txBody>
      </p:sp>
      <p:sp>
        <p:nvSpPr>
          <p:cNvPr id="85" name="メモ 84"/>
          <p:cNvSpPr/>
          <p:nvPr/>
        </p:nvSpPr>
        <p:spPr>
          <a:xfrm>
            <a:off x="6104323" y="2847828"/>
            <a:ext cx="560591" cy="40333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キャパシティテスト仕様</a:t>
            </a:r>
          </a:p>
        </p:txBody>
      </p:sp>
      <p:sp>
        <p:nvSpPr>
          <p:cNvPr id="86" name="メモ 85"/>
          <p:cNvSpPr/>
          <p:nvPr/>
        </p:nvSpPr>
        <p:spPr>
          <a:xfrm>
            <a:off x="5330162" y="2847826"/>
            <a:ext cx="560591" cy="38995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手動テスト</a:t>
            </a:r>
            <a:endParaRPr lang="en-US" altLang="ja-JP" sz="750" dirty="0">
              <a:solidFill>
                <a:schemeClr val="tx1"/>
              </a:solidFill>
            </a:endParaRPr>
          </a:p>
          <a:p>
            <a:pPr algn="ctr"/>
            <a:r>
              <a:rPr lang="ja-JP" altLang="en-US" sz="750" dirty="0">
                <a:solidFill>
                  <a:schemeClr val="tx1"/>
                </a:solidFill>
              </a:rPr>
              <a:t>仕様</a:t>
            </a:r>
          </a:p>
        </p:txBody>
      </p:sp>
      <p:sp>
        <p:nvSpPr>
          <p:cNvPr id="88" name="フローチャート: 判断 87"/>
          <p:cNvSpPr/>
          <p:nvPr/>
        </p:nvSpPr>
        <p:spPr>
          <a:xfrm>
            <a:off x="6991472" y="2935529"/>
            <a:ext cx="283532" cy="1167822"/>
          </a:xfrm>
          <a:prstGeom prst="flowChartDecisi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本番決定</a:t>
            </a:r>
          </a:p>
        </p:txBody>
      </p:sp>
      <p:sp>
        <p:nvSpPr>
          <p:cNvPr id="87" name="右矢印 86"/>
          <p:cNvSpPr/>
          <p:nvPr/>
        </p:nvSpPr>
        <p:spPr>
          <a:xfrm>
            <a:off x="6882748" y="3251161"/>
            <a:ext cx="154098" cy="529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91" name="直線矢印コネクタ 90"/>
          <p:cNvCxnSpPr>
            <a:endCxn id="82" idx="3"/>
          </p:cNvCxnSpPr>
          <p:nvPr/>
        </p:nvCxnSpPr>
        <p:spPr>
          <a:xfrm flipH="1" flipV="1">
            <a:off x="6870228" y="2334867"/>
            <a:ext cx="338905" cy="11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stCxn id="77" idx="3"/>
            <a:endCxn id="82" idx="1"/>
          </p:cNvCxnSpPr>
          <p:nvPr/>
        </p:nvCxnSpPr>
        <p:spPr>
          <a:xfrm>
            <a:off x="5495168" y="2328175"/>
            <a:ext cx="589024" cy="669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2269766" y="2338693"/>
            <a:ext cx="0" cy="52202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6880760" y="1953340"/>
            <a:ext cx="453970" cy="415498"/>
          </a:xfrm>
          <a:prstGeom prst="rect">
            <a:avLst/>
          </a:prstGeom>
          <a:noFill/>
        </p:spPr>
        <p:txBody>
          <a:bodyPr wrap="none" rtlCol="0">
            <a:spAutoFit/>
          </a:bodyPr>
          <a:lstStyle/>
          <a:p>
            <a:r>
              <a:rPr lang="ja-JP" altLang="en-US" sz="1050" dirty="0"/>
              <a:t>稼働</a:t>
            </a:r>
            <a:endParaRPr lang="en-US" altLang="ja-JP" sz="1050" dirty="0"/>
          </a:p>
          <a:p>
            <a:r>
              <a:rPr lang="ja-JP" altLang="en-US" sz="1050" dirty="0"/>
              <a:t>状況</a:t>
            </a:r>
          </a:p>
        </p:txBody>
      </p:sp>
      <p:sp>
        <p:nvSpPr>
          <p:cNvPr id="100" name="曲折矢印 99"/>
          <p:cNvSpPr/>
          <p:nvPr/>
        </p:nvSpPr>
        <p:spPr>
          <a:xfrm rot="10800000" flipV="1">
            <a:off x="2583151" y="1715503"/>
            <a:ext cx="4824164" cy="371563"/>
          </a:xfrm>
          <a:prstGeom prst="bentArrow">
            <a:avLst>
              <a:gd name="adj1" fmla="val 22358"/>
              <a:gd name="adj2" fmla="val 20453"/>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01" name="下矢印 100"/>
          <p:cNvSpPr/>
          <p:nvPr/>
        </p:nvSpPr>
        <p:spPr>
          <a:xfrm>
            <a:off x="4734816" y="2472407"/>
            <a:ext cx="162018" cy="354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2" name="下矢印 101"/>
          <p:cNvSpPr/>
          <p:nvPr/>
        </p:nvSpPr>
        <p:spPr>
          <a:xfrm>
            <a:off x="5269283" y="2472407"/>
            <a:ext cx="162018" cy="354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5" name="下矢印 104"/>
          <p:cNvSpPr/>
          <p:nvPr/>
        </p:nvSpPr>
        <p:spPr>
          <a:xfrm>
            <a:off x="6267890" y="2479204"/>
            <a:ext cx="162018" cy="354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7" name="テキスト ボックス 106"/>
          <p:cNvSpPr txBox="1"/>
          <p:nvPr/>
        </p:nvSpPr>
        <p:spPr>
          <a:xfrm>
            <a:off x="5563456" y="2564794"/>
            <a:ext cx="699230" cy="253916"/>
          </a:xfrm>
          <a:prstGeom prst="rect">
            <a:avLst/>
          </a:prstGeom>
          <a:noFill/>
        </p:spPr>
        <p:txBody>
          <a:bodyPr wrap="none" rtlCol="0">
            <a:spAutoFit/>
          </a:bodyPr>
          <a:lstStyle/>
          <a:p>
            <a:r>
              <a:rPr lang="en-US" altLang="ja-JP" sz="1050" dirty="0">
                <a:solidFill>
                  <a:schemeClr val="bg1"/>
                </a:solidFill>
              </a:rPr>
              <a:t>TPI</a:t>
            </a:r>
            <a:r>
              <a:rPr lang="ja-JP" altLang="en-US" sz="1050" dirty="0">
                <a:solidFill>
                  <a:schemeClr val="bg1"/>
                </a:solidFill>
              </a:rPr>
              <a:t>　</a:t>
            </a:r>
            <a:r>
              <a:rPr lang="en-US" altLang="ja-JP" sz="1050" dirty="0">
                <a:solidFill>
                  <a:schemeClr val="bg1"/>
                </a:solidFill>
              </a:rPr>
              <a:t>Next</a:t>
            </a:r>
            <a:endParaRPr lang="ja-JP" altLang="en-US" sz="1050" dirty="0">
              <a:solidFill>
                <a:schemeClr val="bg1"/>
              </a:solidFill>
            </a:endParaRPr>
          </a:p>
        </p:txBody>
      </p:sp>
      <p:sp>
        <p:nvSpPr>
          <p:cNvPr id="108" name="メモ 107"/>
          <p:cNvSpPr/>
          <p:nvPr/>
        </p:nvSpPr>
        <p:spPr>
          <a:xfrm>
            <a:off x="3547492" y="2944034"/>
            <a:ext cx="696371" cy="21286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単体テスト</a:t>
            </a:r>
            <a:endParaRPr lang="en-US" altLang="ja-JP" sz="750" dirty="0">
              <a:solidFill>
                <a:schemeClr val="tx1"/>
              </a:solidFill>
            </a:endParaRPr>
          </a:p>
          <a:p>
            <a:pPr algn="ctr"/>
            <a:r>
              <a:rPr lang="ja-JP" altLang="en-US" sz="750" dirty="0">
                <a:solidFill>
                  <a:schemeClr val="tx1"/>
                </a:solidFill>
              </a:rPr>
              <a:t>仕様</a:t>
            </a:r>
          </a:p>
        </p:txBody>
      </p:sp>
      <p:sp>
        <p:nvSpPr>
          <p:cNvPr id="110" name="曲折矢印 109"/>
          <p:cNvSpPr/>
          <p:nvPr/>
        </p:nvSpPr>
        <p:spPr>
          <a:xfrm>
            <a:off x="3064909" y="2956867"/>
            <a:ext cx="376556" cy="378845"/>
          </a:xfrm>
          <a:prstGeom prst="bentArrow">
            <a:avLst>
              <a:gd name="adj1" fmla="val 13686"/>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grpSp>
        <p:nvGrpSpPr>
          <p:cNvPr id="113" name="グループ化 112"/>
          <p:cNvGrpSpPr/>
          <p:nvPr/>
        </p:nvGrpSpPr>
        <p:grpSpPr>
          <a:xfrm>
            <a:off x="2933226" y="4202810"/>
            <a:ext cx="1470482" cy="230832"/>
            <a:chOff x="3193659" y="4993896"/>
            <a:chExt cx="2614190" cy="307776"/>
          </a:xfrm>
        </p:grpSpPr>
        <p:sp>
          <p:nvSpPr>
            <p:cNvPr id="111" name="左右矢印 110"/>
            <p:cNvSpPr/>
            <p:nvPr/>
          </p:nvSpPr>
          <p:spPr>
            <a:xfrm>
              <a:off x="3193659" y="5046959"/>
              <a:ext cx="2614190" cy="1415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2" name="テキスト ボックス 111"/>
            <p:cNvSpPr txBox="1"/>
            <p:nvPr/>
          </p:nvSpPr>
          <p:spPr>
            <a:xfrm>
              <a:off x="3933664" y="4993896"/>
              <a:ext cx="1245925" cy="307776"/>
            </a:xfrm>
            <a:prstGeom prst="rect">
              <a:avLst/>
            </a:prstGeom>
            <a:solidFill>
              <a:schemeClr val="bg1"/>
            </a:solidFill>
          </p:spPr>
          <p:txBody>
            <a:bodyPr wrap="none" rtlCol="0">
              <a:spAutoFit/>
            </a:bodyPr>
            <a:lstStyle/>
            <a:p>
              <a:r>
                <a:rPr lang="ja-JP" altLang="en-US" sz="900" dirty="0"/>
                <a:t>タスク単位</a:t>
              </a:r>
            </a:p>
          </p:txBody>
        </p:sp>
      </p:grpSp>
      <p:grpSp>
        <p:nvGrpSpPr>
          <p:cNvPr id="114" name="グループ化 113"/>
          <p:cNvGrpSpPr/>
          <p:nvPr/>
        </p:nvGrpSpPr>
        <p:grpSpPr>
          <a:xfrm>
            <a:off x="2949299" y="4396186"/>
            <a:ext cx="2981893" cy="369332"/>
            <a:chOff x="3193659" y="4993896"/>
            <a:chExt cx="2614190" cy="492443"/>
          </a:xfrm>
        </p:grpSpPr>
        <p:sp>
          <p:nvSpPr>
            <p:cNvPr id="115" name="左右矢印 114"/>
            <p:cNvSpPr/>
            <p:nvPr/>
          </p:nvSpPr>
          <p:spPr>
            <a:xfrm>
              <a:off x="3193659" y="5046959"/>
              <a:ext cx="2614190" cy="1415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6" name="テキスト ボックス 115"/>
            <p:cNvSpPr txBox="1"/>
            <p:nvPr/>
          </p:nvSpPr>
          <p:spPr>
            <a:xfrm>
              <a:off x="4277714" y="4993896"/>
              <a:ext cx="587118" cy="492443"/>
            </a:xfrm>
            <a:prstGeom prst="rect">
              <a:avLst/>
            </a:prstGeom>
            <a:solidFill>
              <a:schemeClr val="bg1"/>
            </a:solidFill>
          </p:spPr>
          <p:txBody>
            <a:bodyPr wrap="square" rtlCol="0">
              <a:spAutoFit/>
            </a:bodyPr>
            <a:lstStyle/>
            <a:p>
              <a:r>
                <a:rPr lang="en-US" altLang="ja-JP" sz="900" dirty="0"/>
                <a:t>PBL</a:t>
              </a:r>
              <a:r>
                <a:rPr lang="ja-JP" altLang="en-US" sz="900" dirty="0"/>
                <a:t> </a:t>
              </a:r>
              <a:r>
                <a:rPr lang="en-US" altLang="ja-JP" sz="900" dirty="0"/>
                <a:t>item</a:t>
              </a:r>
              <a:r>
                <a:rPr lang="ja-JP" altLang="en-US" sz="900" dirty="0"/>
                <a:t>単位</a:t>
              </a:r>
            </a:p>
          </p:txBody>
        </p:sp>
      </p:grpSp>
      <p:grpSp>
        <p:nvGrpSpPr>
          <p:cNvPr id="117" name="グループ化 116"/>
          <p:cNvGrpSpPr/>
          <p:nvPr/>
        </p:nvGrpSpPr>
        <p:grpSpPr>
          <a:xfrm>
            <a:off x="2949298" y="4620906"/>
            <a:ext cx="3893459" cy="369332"/>
            <a:chOff x="3193659" y="4993896"/>
            <a:chExt cx="2614190" cy="492443"/>
          </a:xfrm>
        </p:grpSpPr>
        <p:sp>
          <p:nvSpPr>
            <p:cNvPr id="118" name="左右矢印 117"/>
            <p:cNvSpPr/>
            <p:nvPr/>
          </p:nvSpPr>
          <p:spPr>
            <a:xfrm>
              <a:off x="3193659" y="5046959"/>
              <a:ext cx="2614190" cy="1415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9" name="テキスト ボックス 118"/>
            <p:cNvSpPr txBox="1"/>
            <p:nvPr/>
          </p:nvSpPr>
          <p:spPr>
            <a:xfrm>
              <a:off x="4392511" y="4993896"/>
              <a:ext cx="472320" cy="492443"/>
            </a:xfrm>
            <a:prstGeom prst="rect">
              <a:avLst/>
            </a:prstGeom>
            <a:solidFill>
              <a:schemeClr val="bg1"/>
            </a:solidFill>
          </p:spPr>
          <p:txBody>
            <a:bodyPr wrap="square" rtlCol="0">
              <a:spAutoFit/>
            </a:bodyPr>
            <a:lstStyle/>
            <a:p>
              <a:r>
                <a:rPr lang="en-US" altLang="ja-JP" sz="900" dirty="0"/>
                <a:t>IT</a:t>
              </a:r>
              <a:r>
                <a:rPr lang="ja-JP" altLang="en-US" sz="900" dirty="0"/>
                <a:t>サービス単位</a:t>
              </a:r>
            </a:p>
          </p:txBody>
        </p:sp>
      </p:grpSp>
      <p:sp>
        <p:nvSpPr>
          <p:cNvPr id="120" name="テキスト ボックス 119"/>
          <p:cNvSpPr txBox="1"/>
          <p:nvPr/>
        </p:nvSpPr>
        <p:spPr>
          <a:xfrm>
            <a:off x="5467625" y="1507261"/>
            <a:ext cx="2124299" cy="276999"/>
          </a:xfrm>
          <a:prstGeom prst="rect">
            <a:avLst/>
          </a:prstGeom>
          <a:noFill/>
        </p:spPr>
        <p:txBody>
          <a:bodyPr wrap="none" rtlCol="0">
            <a:spAutoFit/>
          </a:bodyPr>
          <a:lstStyle/>
          <a:p>
            <a:r>
              <a:rPr lang="en-US" altLang="ja-JP" sz="1200" dirty="0"/>
              <a:t>IT</a:t>
            </a:r>
            <a:r>
              <a:rPr lang="ja-JP" altLang="en-US" sz="1200" dirty="0"/>
              <a:t>サービス状況（コストも含む）</a:t>
            </a:r>
          </a:p>
        </p:txBody>
      </p:sp>
      <p:sp>
        <p:nvSpPr>
          <p:cNvPr id="121" name="左中かっこ 120"/>
          <p:cNvSpPr/>
          <p:nvPr/>
        </p:nvSpPr>
        <p:spPr>
          <a:xfrm>
            <a:off x="2761923" y="4163582"/>
            <a:ext cx="152540" cy="65099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22" name="テキスト ボックス 121"/>
          <p:cNvSpPr txBox="1"/>
          <p:nvPr/>
        </p:nvSpPr>
        <p:spPr>
          <a:xfrm>
            <a:off x="2162647" y="4274659"/>
            <a:ext cx="949299" cy="577081"/>
          </a:xfrm>
          <a:prstGeom prst="rect">
            <a:avLst/>
          </a:prstGeom>
          <a:noFill/>
        </p:spPr>
        <p:txBody>
          <a:bodyPr wrap="none" rtlCol="0">
            <a:spAutoFit/>
          </a:bodyPr>
          <a:lstStyle/>
          <a:p>
            <a:r>
              <a:rPr lang="ja-JP" altLang="en-US" sz="1050" dirty="0"/>
              <a:t>開発時</a:t>
            </a:r>
            <a:endParaRPr lang="en-US" altLang="ja-JP" sz="1050" dirty="0"/>
          </a:p>
          <a:p>
            <a:r>
              <a:rPr lang="ja-JP" altLang="en-US" sz="1050" dirty="0"/>
              <a:t>フィードバック</a:t>
            </a:r>
            <a:endParaRPr lang="en-US" altLang="ja-JP" sz="1050" dirty="0"/>
          </a:p>
          <a:p>
            <a:r>
              <a:rPr lang="ja-JP" altLang="en-US" sz="1050" dirty="0"/>
              <a:t>単位</a:t>
            </a:r>
          </a:p>
        </p:txBody>
      </p:sp>
      <p:sp>
        <p:nvSpPr>
          <p:cNvPr id="123" name="角丸四角形 122"/>
          <p:cNvSpPr/>
          <p:nvPr/>
        </p:nvSpPr>
        <p:spPr>
          <a:xfrm>
            <a:off x="1724449" y="5249715"/>
            <a:ext cx="6128417" cy="2315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軽量化した</a:t>
            </a:r>
            <a:r>
              <a:rPr lang="en-US" altLang="ja-JP" sz="1500" dirty="0">
                <a:solidFill>
                  <a:schemeClr val="tx1"/>
                </a:solidFill>
              </a:rPr>
              <a:t>IT</a:t>
            </a:r>
            <a:r>
              <a:rPr lang="ja-JP" altLang="en-US" sz="1350" dirty="0">
                <a:solidFill>
                  <a:schemeClr val="tx1"/>
                </a:solidFill>
              </a:rPr>
              <a:t>サービスマネジメント</a:t>
            </a:r>
          </a:p>
        </p:txBody>
      </p:sp>
      <p:sp>
        <p:nvSpPr>
          <p:cNvPr id="124" name="下矢印 123"/>
          <p:cNvSpPr/>
          <p:nvPr/>
        </p:nvSpPr>
        <p:spPr>
          <a:xfrm>
            <a:off x="1857256" y="4160559"/>
            <a:ext cx="237365" cy="996633"/>
          </a:xfrm>
          <a:prstGeom prst="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7" name="テキスト ボックス 126"/>
          <p:cNvSpPr txBox="1"/>
          <p:nvPr/>
        </p:nvSpPr>
        <p:spPr>
          <a:xfrm>
            <a:off x="2052746" y="4976481"/>
            <a:ext cx="453970" cy="253916"/>
          </a:xfrm>
          <a:prstGeom prst="rect">
            <a:avLst/>
          </a:prstGeom>
          <a:noFill/>
        </p:spPr>
        <p:txBody>
          <a:bodyPr wrap="none" rtlCol="0">
            <a:spAutoFit/>
          </a:bodyPr>
          <a:lstStyle/>
          <a:p>
            <a:r>
              <a:rPr lang="ja-JP" altLang="en-US" sz="1050" dirty="0"/>
              <a:t>目標</a:t>
            </a:r>
          </a:p>
        </p:txBody>
      </p:sp>
      <p:sp>
        <p:nvSpPr>
          <p:cNvPr id="128" name="テキスト ボックス 127"/>
          <p:cNvSpPr txBox="1"/>
          <p:nvPr/>
        </p:nvSpPr>
        <p:spPr>
          <a:xfrm>
            <a:off x="4387209" y="5053345"/>
            <a:ext cx="1648208" cy="253916"/>
          </a:xfrm>
          <a:prstGeom prst="rect">
            <a:avLst/>
          </a:prstGeom>
          <a:noFill/>
        </p:spPr>
        <p:txBody>
          <a:bodyPr wrap="none" rtlCol="0">
            <a:spAutoFit/>
          </a:bodyPr>
          <a:lstStyle/>
          <a:p>
            <a:r>
              <a:rPr lang="ja-JP" altLang="en-US" sz="1050" dirty="0"/>
              <a:t>開発・構築　　　リリース前</a:t>
            </a:r>
          </a:p>
        </p:txBody>
      </p:sp>
      <p:sp>
        <p:nvSpPr>
          <p:cNvPr id="129" name="テキスト ボックス 128"/>
          <p:cNvSpPr txBox="1"/>
          <p:nvPr/>
        </p:nvSpPr>
        <p:spPr>
          <a:xfrm>
            <a:off x="6899485" y="5005753"/>
            <a:ext cx="723275" cy="253916"/>
          </a:xfrm>
          <a:prstGeom prst="rect">
            <a:avLst/>
          </a:prstGeom>
          <a:noFill/>
        </p:spPr>
        <p:txBody>
          <a:bodyPr wrap="none" rtlCol="0">
            <a:spAutoFit/>
          </a:bodyPr>
          <a:lstStyle/>
          <a:p>
            <a:r>
              <a:rPr lang="ja-JP" altLang="en-US" sz="1050" dirty="0"/>
              <a:t>稼働状況</a:t>
            </a:r>
          </a:p>
        </p:txBody>
      </p:sp>
      <p:pic>
        <p:nvPicPr>
          <p:cNvPr id="130" name="Picture 33" descr="j04326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101" y="2563787"/>
            <a:ext cx="201811" cy="269081"/>
          </a:xfrm>
          <a:prstGeom prst="rect">
            <a:avLst/>
          </a:prstGeom>
          <a:noFill/>
          <a:extLst>
            <a:ext uri="{909E8E84-426E-40DD-AFC4-6F175D3DCCD1}">
              <a14:hiddenFill xmlns:a14="http://schemas.microsoft.com/office/drawing/2010/main">
                <a:solidFill>
                  <a:srgbClr val="FFFFFF"/>
                </a:solidFill>
              </a14:hiddenFill>
            </a:ext>
          </a:extLst>
        </p:spPr>
      </p:pic>
      <p:sp>
        <p:nvSpPr>
          <p:cNvPr id="131" name="テキスト ボックス 130"/>
          <p:cNvSpPr txBox="1"/>
          <p:nvPr/>
        </p:nvSpPr>
        <p:spPr>
          <a:xfrm>
            <a:off x="6863959" y="2814893"/>
            <a:ext cx="928459" cy="230832"/>
          </a:xfrm>
          <a:prstGeom prst="rect">
            <a:avLst/>
          </a:prstGeom>
          <a:noFill/>
        </p:spPr>
        <p:txBody>
          <a:bodyPr wrap="none" rtlCol="0">
            <a:spAutoFit/>
          </a:bodyPr>
          <a:lstStyle/>
          <a:p>
            <a:r>
              <a:rPr lang="ja-JP" altLang="en-US" sz="900" b="1" dirty="0"/>
              <a:t>ゲートキーパー</a:t>
            </a:r>
          </a:p>
        </p:txBody>
      </p:sp>
      <p:pic>
        <p:nvPicPr>
          <p:cNvPr id="132" name="Picture 33" descr="j04326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7854" y="2544433"/>
            <a:ext cx="201811" cy="269081"/>
          </a:xfrm>
          <a:prstGeom prst="rect">
            <a:avLst/>
          </a:prstGeom>
          <a:noFill/>
          <a:extLst>
            <a:ext uri="{909E8E84-426E-40DD-AFC4-6F175D3DCCD1}">
              <a14:hiddenFill xmlns:a14="http://schemas.microsoft.com/office/drawing/2010/main">
                <a:solidFill>
                  <a:srgbClr val="FFFFFF"/>
                </a:solidFill>
              </a14:hiddenFill>
            </a:ext>
          </a:extLst>
        </p:spPr>
      </p:pic>
      <p:sp>
        <p:nvSpPr>
          <p:cNvPr id="133" name="テキスト ボックス 132"/>
          <p:cNvSpPr txBox="1"/>
          <p:nvPr/>
        </p:nvSpPr>
        <p:spPr>
          <a:xfrm>
            <a:off x="3893918" y="2521681"/>
            <a:ext cx="930063" cy="369332"/>
          </a:xfrm>
          <a:prstGeom prst="rect">
            <a:avLst/>
          </a:prstGeom>
          <a:noFill/>
        </p:spPr>
        <p:txBody>
          <a:bodyPr wrap="none" rtlCol="0">
            <a:spAutoFit/>
          </a:bodyPr>
          <a:lstStyle/>
          <a:p>
            <a:r>
              <a:rPr lang="ja-JP" altLang="en-US" sz="900" b="1" dirty="0"/>
              <a:t>リライアビリティ</a:t>
            </a:r>
            <a:endParaRPr lang="en-US" altLang="ja-JP" sz="900" b="1" dirty="0"/>
          </a:p>
          <a:p>
            <a:r>
              <a:rPr lang="ja-JP" altLang="en-US" sz="900" b="1" dirty="0"/>
              <a:t>エンジニア</a:t>
            </a:r>
          </a:p>
        </p:txBody>
      </p:sp>
      <p:pic>
        <p:nvPicPr>
          <p:cNvPr id="134" name="Picture 35" descr="j0433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154" y="2101536"/>
            <a:ext cx="227616" cy="303488"/>
          </a:xfrm>
          <a:prstGeom prst="rect">
            <a:avLst/>
          </a:prstGeom>
          <a:noFill/>
          <a:extLst>
            <a:ext uri="{909E8E84-426E-40DD-AFC4-6F175D3DCCD1}">
              <a14:hiddenFill xmlns:a14="http://schemas.microsoft.com/office/drawing/2010/main">
                <a:solidFill>
                  <a:srgbClr val="FFFFFF"/>
                </a:solidFill>
              </a14:hiddenFill>
            </a:ext>
          </a:extLst>
        </p:spPr>
      </p:pic>
      <p:sp>
        <p:nvSpPr>
          <p:cNvPr id="135" name="テキスト ボックス 134"/>
          <p:cNvSpPr txBox="1"/>
          <p:nvPr/>
        </p:nvSpPr>
        <p:spPr>
          <a:xfrm>
            <a:off x="1880602" y="2150969"/>
            <a:ext cx="1021433" cy="230832"/>
          </a:xfrm>
          <a:prstGeom prst="rect">
            <a:avLst/>
          </a:prstGeom>
          <a:noFill/>
        </p:spPr>
        <p:txBody>
          <a:bodyPr wrap="none" rtlCol="0">
            <a:spAutoFit/>
          </a:bodyPr>
          <a:lstStyle/>
          <a:p>
            <a:r>
              <a:rPr lang="ja-JP" altLang="en-US" sz="900" b="1" dirty="0"/>
              <a:t>サービスマスター</a:t>
            </a:r>
          </a:p>
        </p:txBody>
      </p:sp>
      <p:pic>
        <p:nvPicPr>
          <p:cNvPr id="137" name="Picture 34" descr="j043394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323" y="2366882"/>
            <a:ext cx="261431" cy="348574"/>
          </a:xfrm>
          <a:prstGeom prst="rect">
            <a:avLst/>
          </a:prstGeom>
          <a:noFill/>
          <a:extLst>
            <a:ext uri="{909E8E84-426E-40DD-AFC4-6F175D3DCCD1}">
              <a14:hiddenFill xmlns:a14="http://schemas.microsoft.com/office/drawing/2010/main">
                <a:solidFill>
                  <a:srgbClr val="FFFFFF"/>
                </a:solidFill>
              </a14:hiddenFill>
            </a:ext>
          </a:extLst>
        </p:spPr>
      </p:pic>
      <p:sp>
        <p:nvSpPr>
          <p:cNvPr id="138" name="テキスト ボックス 137"/>
          <p:cNvSpPr txBox="1"/>
          <p:nvPr/>
        </p:nvSpPr>
        <p:spPr>
          <a:xfrm>
            <a:off x="3188144" y="2367517"/>
            <a:ext cx="1003801" cy="230832"/>
          </a:xfrm>
          <a:prstGeom prst="rect">
            <a:avLst/>
          </a:prstGeom>
          <a:noFill/>
        </p:spPr>
        <p:txBody>
          <a:bodyPr wrap="none" rtlCol="0">
            <a:spAutoFit/>
          </a:bodyPr>
          <a:lstStyle/>
          <a:p>
            <a:r>
              <a:rPr lang="ja-JP" altLang="en-US" sz="900" b="1" dirty="0"/>
              <a:t>プロセスマスター</a:t>
            </a:r>
          </a:p>
        </p:txBody>
      </p:sp>
      <p:grpSp>
        <p:nvGrpSpPr>
          <p:cNvPr id="139" name="Group 25"/>
          <p:cNvGrpSpPr>
            <a:grpSpLocks/>
          </p:cNvGrpSpPr>
          <p:nvPr/>
        </p:nvGrpSpPr>
        <p:grpSpPr bwMode="auto">
          <a:xfrm>
            <a:off x="2746419" y="2732211"/>
            <a:ext cx="363438" cy="325040"/>
            <a:chOff x="3833" y="754"/>
            <a:chExt cx="407" cy="273"/>
          </a:xfrm>
        </p:grpSpPr>
        <p:pic>
          <p:nvPicPr>
            <p:cNvPr id="140" name="Picture 26" descr="j04339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3" y="754"/>
              <a:ext cx="273" cy="27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7" descr="j04326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 y="799"/>
              <a:ext cx="226" cy="2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2" name="Group 25"/>
          <p:cNvGrpSpPr>
            <a:grpSpLocks/>
          </p:cNvGrpSpPr>
          <p:nvPr/>
        </p:nvGrpSpPr>
        <p:grpSpPr bwMode="auto">
          <a:xfrm>
            <a:off x="2832144" y="2846511"/>
            <a:ext cx="363438" cy="325040"/>
            <a:chOff x="3833" y="754"/>
            <a:chExt cx="407" cy="273"/>
          </a:xfrm>
        </p:grpSpPr>
        <p:pic>
          <p:nvPicPr>
            <p:cNvPr id="143" name="Picture 26" descr="j04339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3" y="754"/>
              <a:ext cx="273" cy="273"/>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7" descr="j04326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 y="799"/>
              <a:ext cx="226" cy="226"/>
            </a:xfrm>
            <a:prstGeom prst="rect">
              <a:avLst/>
            </a:prstGeom>
            <a:noFill/>
            <a:extLst>
              <a:ext uri="{909E8E84-426E-40DD-AFC4-6F175D3DCCD1}">
                <a14:hiddenFill xmlns:a14="http://schemas.microsoft.com/office/drawing/2010/main">
                  <a:solidFill>
                    <a:srgbClr val="FFFFFF"/>
                  </a:solidFill>
                </a14:hiddenFill>
              </a:ext>
            </a:extLst>
          </p:spPr>
        </p:pic>
      </p:grpSp>
      <p:sp>
        <p:nvSpPr>
          <p:cNvPr id="145" name="テキスト ボックス 144"/>
          <p:cNvSpPr txBox="1"/>
          <p:nvPr/>
        </p:nvSpPr>
        <p:spPr>
          <a:xfrm>
            <a:off x="3595384" y="3883048"/>
            <a:ext cx="1066318" cy="230832"/>
          </a:xfrm>
          <a:prstGeom prst="rect">
            <a:avLst/>
          </a:prstGeom>
          <a:noFill/>
        </p:spPr>
        <p:txBody>
          <a:bodyPr wrap="none" rtlCol="0">
            <a:spAutoFit/>
          </a:bodyPr>
          <a:lstStyle/>
          <a:p>
            <a:r>
              <a:rPr lang="en-US" altLang="ja-JP" sz="900" dirty="0"/>
              <a:t>DevOps</a:t>
            </a:r>
            <a:r>
              <a:rPr lang="ja-JP" altLang="en-US" sz="900" b="1" dirty="0"/>
              <a:t>エンジニア</a:t>
            </a:r>
          </a:p>
        </p:txBody>
      </p:sp>
      <p:pic>
        <p:nvPicPr>
          <p:cNvPr id="146" name="Picture 33" descr="j04326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8459" y="3845373"/>
            <a:ext cx="201811" cy="269081"/>
          </a:xfrm>
          <a:prstGeom prst="rect">
            <a:avLst/>
          </a:prstGeom>
          <a:noFill/>
          <a:extLst>
            <a:ext uri="{909E8E84-426E-40DD-AFC4-6F175D3DCCD1}">
              <a14:hiddenFill xmlns:a14="http://schemas.microsoft.com/office/drawing/2010/main">
                <a:solidFill>
                  <a:srgbClr val="FFFFFF"/>
                </a:solidFill>
              </a14:hiddenFill>
            </a:ext>
          </a:extLst>
        </p:spPr>
      </p:pic>
      <p:sp>
        <p:nvSpPr>
          <p:cNvPr id="147" name="テキスト ボックス 146"/>
          <p:cNvSpPr txBox="1"/>
          <p:nvPr/>
        </p:nvSpPr>
        <p:spPr>
          <a:xfrm>
            <a:off x="3057327" y="2737821"/>
            <a:ext cx="745717" cy="230832"/>
          </a:xfrm>
          <a:prstGeom prst="rect">
            <a:avLst/>
          </a:prstGeom>
          <a:noFill/>
        </p:spPr>
        <p:txBody>
          <a:bodyPr wrap="none" rtlCol="0">
            <a:spAutoFit/>
          </a:bodyPr>
          <a:lstStyle/>
          <a:p>
            <a:r>
              <a:rPr lang="ja-JP" altLang="en-US" sz="900" b="1" dirty="0"/>
              <a:t>開発チーム</a:t>
            </a:r>
          </a:p>
        </p:txBody>
      </p:sp>
      <p:grpSp>
        <p:nvGrpSpPr>
          <p:cNvPr id="148" name="Group 25"/>
          <p:cNvGrpSpPr>
            <a:grpSpLocks/>
          </p:cNvGrpSpPr>
          <p:nvPr/>
        </p:nvGrpSpPr>
        <p:grpSpPr bwMode="auto">
          <a:xfrm>
            <a:off x="7293233" y="3739086"/>
            <a:ext cx="363438" cy="325040"/>
            <a:chOff x="3833" y="754"/>
            <a:chExt cx="407" cy="273"/>
          </a:xfrm>
        </p:grpSpPr>
        <p:pic>
          <p:nvPicPr>
            <p:cNvPr id="149" name="Picture 26" descr="j04339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3" y="754"/>
              <a:ext cx="273" cy="273"/>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7" descr="j04326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 y="799"/>
              <a:ext cx="226" cy="2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1" name="Group 25"/>
          <p:cNvGrpSpPr>
            <a:grpSpLocks/>
          </p:cNvGrpSpPr>
          <p:nvPr/>
        </p:nvGrpSpPr>
        <p:grpSpPr bwMode="auto">
          <a:xfrm>
            <a:off x="7320477" y="3849204"/>
            <a:ext cx="363438" cy="325040"/>
            <a:chOff x="3833" y="754"/>
            <a:chExt cx="407" cy="273"/>
          </a:xfrm>
        </p:grpSpPr>
        <p:pic>
          <p:nvPicPr>
            <p:cNvPr id="152" name="Picture 26" descr="j04339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3" y="754"/>
              <a:ext cx="273" cy="273"/>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7" descr="j04326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 y="799"/>
              <a:ext cx="226" cy="226"/>
            </a:xfrm>
            <a:prstGeom prst="rect">
              <a:avLst/>
            </a:prstGeom>
            <a:noFill/>
            <a:extLst>
              <a:ext uri="{909E8E84-426E-40DD-AFC4-6F175D3DCCD1}">
                <a14:hiddenFill xmlns:a14="http://schemas.microsoft.com/office/drawing/2010/main">
                  <a:solidFill>
                    <a:srgbClr val="FFFFFF"/>
                  </a:solidFill>
                </a14:hiddenFill>
              </a:ext>
            </a:extLst>
          </p:spPr>
        </p:pic>
      </p:grpSp>
      <p:sp>
        <p:nvSpPr>
          <p:cNvPr id="154" name="テキスト ボックス 153"/>
          <p:cNvSpPr txBox="1"/>
          <p:nvPr/>
        </p:nvSpPr>
        <p:spPr>
          <a:xfrm>
            <a:off x="7326386" y="3619011"/>
            <a:ext cx="744114" cy="230832"/>
          </a:xfrm>
          <a:prstGeom prst="rect">
            <a:avLst/>
          </a:prstGeom>
          <a:noFill/>
        </p:spPr>
        <p:txBody>
          <a:bodyPr wrap="none" rtlCol="0">
            <a:spAutoFit/>
          </a:bodyPr>
          <a:lstStyle/>
          <a:p>
            <a:r>
              <a:rPr lang="ja-JP" altLang="en-US" sz="900" dirty="0"/>
              <a:t>運用チーム</a:t>
            </a:r>
          </a:p>
        </p:txBody>
      </p:sp>
      <p:sp>
        <p:nvSpPr>
          <p:cNvPr id="6" name="星 12 5"/>
          <p:cNvSpPr/>
          <p:nvPr/>
        </p:nvSpPr>
        <p:spPr>
          <a:xfrm>
            <a:off x="1233734" y="1484784"/>
            <a:ext cx="1336649" cy="577994"/>
          </a:xfrm>
          <a:prstGeom prst="star1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ビジネス</a:t>
            </a:r>
            <a:endParaRPr lang="en-US" altLang="ja-JP" sz="900" dirty="0">
              <a:solidFill>
                <a:schemeClr val="tx1"/>
              </a:solidFill>
            </a:endParaRPr>
          </a:p>
          <a:p>
            <a:pPr algn="ctr"/>
            <a:r>
              <a:rPr lang="ja-JP" altLang="en-US" sz="900" dirty="0">
                <a:solidFill>
                  <a:schemeClr val="tx1"/>
                </a:solidFill>
              </a:rPr>
              <a:t>戦略・企画</a:t>
            </a:r>
          </a:p>
        </p:txBody>
      </p:sp>
      <p:sp>
        <p:nvSpPr>
          <p:cNvPr id="136" name="テキスト ボックス 135"/>
          <p:cNvSpPr txBox="1"/>
          <p:nvPr/>
        </p:nvSpPr>
        <p:spPr>
          <a:xfrm>
            <a:off x="1425874" y="3054869"/>
            <a:ext cx="869149" cy="727122"/>
          </a:xfrm>
          <a:prstGeom prst="rect">
            <a:avLst/>
          </a:prstGeom>
          <a:solidFill>
            <a:schemeClr val="bg1"/>
          </a:solidFill>
        </p:spPr>
        <p:txBody>
          <a:bodyPr wrap="none" rtlCol="0">
            <a:spAutoFit/>
          </a:bodyPr>
          <a:lstStyle/>
          <a:p>
            <a:pPr algn="ctr"/>
            <a:r>
              <a:rPr lang="en-US" altLang="ja-JP" sz="825" dirty="0"/>
              <a:t>IT</a:t>
            </a:r>
            <a:r>
              <a:rPr lang="ja-JP" altLang="en-US" sz="825" dirty="0"/>
              <a:t>サービス仕様</a:t>
            </a:r>
            <a:endParaRPr lang="en-US" altLang="ja-JP" sz="825" dirty="0"/>
          </a:p>
          <a:p>
            <a:pPr algn="ctr"/>
            <a:r>
              <a:rPr lang="ja-JP" altLang="en-US" sz="825" dirty="0"/>
              <a:t>＋</a:t>
            </a:r>
            <a:endParaRPr lang="en-US" altLang="ja-JP" sz="825" dirty="0"/>
          </a:p>
          <a:p>
            <a:pPr algn="ctr"/>
            <a:r>
              <a:rPr lang="ja-JP" altLang="en-US" sz="825" dirty="0"/>
              <a:t>コスト</a:t>
            </a:r>
            <a:endParaRPr lang="en-US" altLang="ja-JP" sz="825" dirty="0"/>
          </a:p>
          <a:p>
            <a:pPr algn="ctr"/>
            <a:r>
              <a:rPr lang="en-US" altLang="ja-JP" sz="825" dirty="0"/>
              <a:t>+</a:t>
            </a:r>
          </a:p>
          <a:p>
            <a:pPr algn="ctr"/>
            <a:r>
              <a:rPr lang="en-US" altLang="ja-JP" sz="825" dirty="0"/>
              <a:t>EOL</a:t>
            </a:r>
            <a:endParaRPr lang="ja-JP" altLang="en-US" sz="825" dirty="0"/>
          </a:p>
        </p:txBody>
      </p:sp>
      <p:grpSp>
        <p:nvGrpSpPr>
          <p:cNvPr id="160" name="グループ化 159"/>
          <p:cNvGrpSpPr/>
          <p:nvPr/>
        </p:nvGrpSpPr>
        <p:grpSpPr>
          <a:xfrm>
            <a:off x="1338366" y="1953342"/>
            <a:ext cx="3517168" cy="3934705"/>
            <a:chOff x="347314" y="1461454"/>
            <a:chExt cx="6252743" cy="5246273"/>
          </a:xfrm>
        </p:grpSpPr>
        <p:sp>
          <p:nvSpPr>
            <p:cNvPr id="156" name="U ターン矢印 155"/>
            <p:cNvSpPr/>
            <p:nvPr/>
          </p:nvSpPr>
          <p:spPr>
            <a:xfrm rot="10800000" flipH="1">
              <a:off x="407368" y="6227646"/>
              <a:ext cx="6192689" cy="480081"/>
            </a:xfrm>
            <a:prstGeom prst="uturnArrow">
              <a:avLst>
                <a:gd name="adj1" fmla="val 25000"/>
                <a:gd name="adj2" fmla="val 20736"/>
                <a:gd name="adj3" fmla="val 27843"/>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58" name="上矢印 157"/>
            <p:cNvSpPr/>
            <p:nvPr/>
          </p:nvSpPr>
          <p:spPr>
            <a:xfrm>
              <a:off x="347314" y="1461454"/>
              <a:ext cx="245970" cy="47578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9" name="正方形/長方形 158"/>
            <p:cNvSpPr/>
            <p:nvPr/>
          </p:nvSpPr>
          <p:spPr>
            <a:xfrm>
              <a:off x="414813" y="6150633"/>
              <a:ext cx="107702" cy="145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3" name="テキスト ボックス 2"/>
          <p:cNvSpPr txBox="1"/>
          <p:nvPr/>
        </p:nvSpPr>
        <p:spPr>
          <a:xfrm>
            <a:off x="6366823" y="5514665"/>
            <a:ext cx="1112805" cy="334835"/>
          </a:xfrm>
          <a:prstGeom prst="rect">
            <a:avLst/>
          </a:prstGeom>
          <a:noFill/>
        </p:spPr>
        <p:txBody>
          <a:bodyPr wrap="none" rtlCol="0">
            <a:spAutoFit/>
          </a:bodyPr>
          <a:lstStyle/>
          <a:p>
            <a:r>
              <a:rPr lang="en-US" altLang="ja-JP" sz="788" dirty="0"/>
              <a:t>PBL</a:t>
            </a:r>
            <a:r>
              <a:rPr lang="ja-JP" altLang="en-US" sz="788" dirty="0"/>
              <a:t> </a:t>
            </a:r>
            <a:r>
              <a:rPr lang="en-US" altLang="ja-JP" sz="788" dirty="0"/>
              <a:t>: Product</a:t>
            </a:r>
            <a:r>
              <a:rPr lang="ja-JP" altLang="en-US" sz="788" dirty="0"/>
              <a:t> </a:t>
            </a:r>
            <a:r>
              <a:rPr lang="en-US" altLang="ja-JP" sz="788" dirty="0"/>
              <a:t>Back</a:t>
            </a:r>
            <a:r>
              <a:rPr lang="ja-JP" altLang="en-US" sz="788" dirty="0"/>
              <a:t> </a:t>
            </a:r>
            <a:r>
              <a:rPr lang="en-US" altLang="ja-JP" sz="788" dirty="0"/>
              <a:t>Log</a:t>
            </a:r>
          </a:p>
          <a:p>
            <a:r>
              <a:rPr lang="en-US" altLang="ja-JP" sz="788" dirty="0"/>
              <a:t>SBL</a:t>
            </a:r>
            <a:r>
              <a:rPr lang="ja-JP" altLang="en-US" sz="788" dirty="0"/>
              <a:t> </a:t>
            </a:r>
            <a:r>
              <a:rPr lang="en-US" altLang="ja-JP" sz="788" dirty="0"/>
              <a:t>: Splint Back Log</a:t>
            </a:r>
          </a:p>
        </p:txBody>
      </p:sp>
      <p:sp>
        <p:nvSpPr>
          <p:cNvPr id="8" name="スライド番号プレースホルダー 7">
            <a:extLst>
              <a:ext uri="{FF2B5EF4-FFF2-40B4-BE49-F238E27FC236}">
                <a16:creationId xmlns:a16="http://schemas.microsoft.com/office/drawing/2014/main" id="{82BDFE4E-E121-468B-BAAE-E577FD7FD949}"/>
              </a:ext>
            </a:extLst>
          </p:cNvPr>
          <p:cNvSpPr>
            <a:spLocks noGrp="1"/>
          </p:cNvSpPr>
          <p:nvPr>
            <p:ph type="sldNum" sz="quarter" idx="12"/>
          </p:nvPr>
        </p:nvSpPr>
        <p:spPr/>
        <p:txBody>
          <a:bodyPr/>
          <a:lstStyle/>
          <a:p>
            <a:fld id="{E646ECA9-04F2-4AF4-9EC3-72478D24820A}" type="slidenum">
              <a:rPr kumimoji="1" lang="ja-JP" altLang="en-US" smtClean="0"/>
              <a:t>29</a:t>
            </a:fld>
            <a:endParaRPr kumimoji="1" lang="ja-JP" altLang="en-US"/>
          </a:p>
        </p:txBody>
      </p:sp>
    </p:spTree>
    <p:extLst>
      <p:ext uri="{BB962C8B-B14F-4D97-AF65-F5344CB8AC3E}">
        <p14:creationId xmlns:p14="http://schemas.microsoft.com/office/powerpoint/2010/main" val="7519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BD8088-76FA-4BDE-AB94-8F6FC23BCAFC}"/>
              </a:ext>
            </a:extLst>
          </p:cNvPr>
          <p:cNvSpPr>
            <a:spLocks noGrp="1"/>
          </p:cNvSpPr>
          <p:nvPr>
            <p:ph type="title"/>
          </p:nvPr>
        </p:nvSpPr>
        <p:spPr>
          <a:xfrm>
            <a:off x="628650" y="574417"/>
            <a:ext cx="7886700" cy="565670"/>
          </a:xfrm>
        </p:spPr>
        <p:txBody>
          <a:bodyPr>
            <a:noAutofit/>
          </a:bodyPr>
          <a:lstStyle/>
          <a:p>
            <a:r>
              <a:rPr lang="ja-JP" altLang="en-US" sz="3200" dirty="0"/>
              <a:t>デジタル・トランスフォーメーションとは？</a:t>
            </a:r>
          </a:p>
        </p:txBody>
      </p:sp>
      <p:sp>
        <p:nvSpPr>
          <p:cNvPr id="3" name="コンテンツ プレースホルダー 2">
            <a:extLst>
              <a:ext uri="{FF2B5EF4-FFF2-40B4-BE49-F238E27FC236}">
                <a16:creationId xmlns:a16="http://schemas.microsoft.com/office/drawing/2014/main" id="{660B9F91-DB15-4E98-9490-057EE66EDCE3}"/>
              </a:ext>
            </a:extLst>
          </p:cNvPr>
          <p:cNvSpPr>
            <a:spLocks noGrp="1"/>
          </p:cNvSpPr>
          <p:nvPr>
            <p:ph idx="1"/>
          </p:nvPr>
        </p:nvSpPr>
        <p:spPr>
          <a:xfrm>
            <a:off x="825862" y="2780216"/>
            <a:ext cx="7683719" cy="3217391"/>
          </a:xfrm>
        </p:spPr>
        <p:txBody>
          <a:bodyPr>
            <a:noAutofit/>
          </a:bodyPr>
          <a:lstStyle/>
          <a:p>
            <a:r>
              <a:rPr lang="ja-JP" altLang="en-US" sz="1800" dirty="0"/>
              <a:t>「</a:t>
            </a:r>
            <a:r>
              <a:rPr lang="en-US" altLang="ja-JP" sz="1800" dirty="0"/>
              <a:t>IT</a:t>
            </a:r>
            <a:r>
              <a:rPr lang="ja-JP" altLang="en-US" sz="1800" dirty="0"/>
              <a:t>の浸透が、人々の生活をあらゆる面でより良い方向に変化させる」という概念</a:t>
            </a:r>
            <a:endParaRPr lang="en-US" altLang="ja-JP" sz="1800" dirty="0"/>
          </a:p>
          <a:p>
            <a:r>
              <a:rPr lang="ja-JP" altLang="en-US" sz="1800" dirty="0"/>
              <a:t>既存ビジネスをアナログからデジタルへ、デジタルからアナログへとシームレスに変換できる組織への変革</a:t>
            </a:r>
            <a:endParaRPr lang="en-US" altLang="ja-JP" sz="1800" dirty="0"/>
          </a:p>
          <a:p>
            <a:r>
              <a:rPr lang="ja-JP" altLang="en-US" sz="1800" dirty="0"/>
              <a:t>全ての企業は</a:t>
            </a:r>
            <a:r>
              <a:rPr lang="en-US" altLang="ja-JP" sz="1800" dirty="0"/>
              <a:t>IT</a:t>
            </a:r>
            <a:r>
              <a:rPr lang="ja-JP" altLang="en-US" sz="1800" dirty="0"/>
              <a:t>を中心とした組織に変わる</a:t>
            </a:r>
            <a:endParaRPr lang="en-US" altLang="ja-JP" sz="1800" dirty="0"/>
          </a:p>
          <a:p>
            <a:r>
              <a:rPr lang="ja-JP" altLang="en-US" sz="1800" dirty="0"/>
              <a:t>全ての組織が</a:t>
            </a:r>
            <a:r>
              <a:rPr lang="en-US" altLang="ja-JP" sz="1800" dirty="0"/>
              <a:t>IT</a:t>
            </a:r>
            <a:r>
              <a:rPr lang="ja-JP" altLang="en-US" sz="1800" dirty="0"/>
              <a:t>サービス・プロバイダーに変質するという事</a:t>
            </a:r>
            <a:endParaRPr lang="en-US" altLang="ja-JP" sz="1800" dirty="0"/>
          </a:p>
          <a:p>
            <a:r>
              <a:rPr lang="en-US" altLang="ja-JP" sz="1800" dirty="0"/>
              <a:t>IT</a:t>
            </a:r>
            <a:r>
              <a:rPr lang="ja-JP" altLang="en-US" sz="1800" dirty="0"/>
              <a:t>（情報技術）が一般化すると優位性はデータを保有する側に移る</a:t>
            </a:r>
            <a:endParaRPr lang="en-US" altLang="ja-JP" sz="1800" dirty="0"/>
          </a:p>
          <a:p>
            <a:r>
              <a:rPr lang="ja-JP" altLang="en-US" sz="1800" dirty="0"/>
              <a:t>デジタル技術は、変化のスピードをより速くさせる</a:t>
            </a:r>
            <a:endParaRPr lang="en-US" altLang="ja-JP" sz="1800" dirty="0"/>
          </a:p>
          <a:p>
            <a:r>
              <a:rPr lang="ja-JP" altLang="en-US" sz="1800" dirty="0"/>
              <a:t>既存のマネジメント・モデル（静的な管理機構）が機能せずよりアジリティーを求める動的なマネジメント・モデルが必要となる</a:t>
            </a:r>
          </a:p>
        </p:txBody>
      </p:sp>
      <p:sp>
        <p:nvSpPr>
          <p:cNvPr id="4" name="テキスト ボックス 3">
            <a:extLst>
              <a:ext uri="{FF2B5EF4-FFF2-40B4-BE49-F238E27FC236}">
                <a16:creationId xmlns:a16="http://schemas.microsoft.com/office/drawing/2014/main" id="{26790B8C-5B68-475F-9485-A1300A883A8C}"/>
              </a:ext>
            </a:extLst>
          </p:cNvPr>
          <p:cNvSpPr txBox="1"/>
          <p:nvPr/>
        </p:nvSpPr>
        <p:spPr>
          <a:xfrm>
            <a:off x="681659" y="1268760"/>
            <a:ext cx="7577702" cy="1200329"/>
          </a:xfrm>
          <a:prstGeom prst="rect">
            <a:avLst/>
          </a:prstGeom>
          <a:noFill/>
        </p:spPr>
        <p:txBody>
          <a:bodyPr wrap="square" rtlCol="0">
            <a:spAutoFit/>
          </a:bodyPr>
          <a:lstStyle/>
          <a:p>
            <a:r>
              <a:rPr lang="ja-JP" altLang="en-US" dirty="0"/>
              <a:t>最新のデジタル技術の適用が全ての組織（営業、マーケティング、生産、経理、人事、顧客サービス等）に浸透する。デジタル技術と協働して新たなサービス・オポチュニテキィを開き顧客の行動習慣を変質させることにより既存のビジネス習慣にディスラプション（破壊）を起こす。</a:t>
            </a:r>
          </a:p>
        </p:txBody>
      </p:sp>
      <p:sp>
        <p:nvSpPr>
          <p:cNvPr id="5" name="スライド番号プレースホルダー 4">
            <a:extLst>
              <a:ext uri="{FF2B5EF4-FFF2-40B4-BE49-F238E27FC236}">
                <a16:creationId xmlns:a16="http://schemas.microsoft.com/office/drawing/2014/main" id="{153C092E-F116-4508-87C5-382FD18A42D5}"/>
              </a:ext>
            </a:extLst>
          </p:cNvPr>
          <p:cNvSpPr>
            <a:spLocks noGrp="1"/>
          </p:cNvSpPr>
          <p:nvPr>
            <p:ph type="sldNum" sz="quarter" idx="12"/>
          </p:nvPr>
        </p:nvSpPr>
        <p:spPr/>
        <p:txBody>
          <a:bodyPr/>
          <a:lstStyle/>
          <a:p>
            <a:fld id="{1E1DC047-088E-438F-B077-FCC6D2EF2EB8}" type="slidenum">
              <a:rPr kumimoji="1" lang="ja-JP" altLang="en-US" smtClean="0"/>
              <a:t>3</a:t>
            </a:fld>
            <a:endParaRPr kumimoji="1" lang="ja-JP" altLang="en-US"/>
          </a:p>
        </p:txBody>
      </p:sp>
      <p:pic>
        <p:nvPicPr>
          <p:cNvPr id="6" name="Picture 2">
            <a:extLst>
              <a:ext uri="{FF2B5EF4-FFF2-40B4-BE49-F238E27FC236}">
                <a16:creationId xmlns:a16="http://schemas.microsoft.com/office/drawing/2014/main" id="{232B3FE8-8633-49C3-8112-A625431BAC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340721"/>
            <a:ext cx="1033062" cy="1033062"/>
          </a:xfrm>
          <a:prstGeom prst="rect">
            <a:avLst/>
          </a:prstGeom>
        </p:spPr>
      </p:pic>
    </p:spTree>
    <p:extLst>
      <p:ext uri="{BB962C8B-B14F-4D97-AF65-F5344CB8AC3E}">
        <p14:creationId xmlns:p14="http://schemas.microsoft.com/office/powerpoint/2010/main" val="2808203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2">
            <a:extLst>
              <a:ext uri="{28A0092B-C50C-407E-A947-70E740481C1C}">
                <a14:useLocalDpi xmlns:a14="http://schemas.microsoft.com/office/drawing/2010/main" val="0"/>
              </a:ext>
            </a:extLst>
          </a:blip>
          <a:srcRect/>
          <a:stretch>
            <a:fillRect/>
          </a:stretch>
        </p:blipFill>
        <p:spPr bwMode="auto">
          <a:xfrm>
            <a:off x="831501" y="512394"/>
            <a:ext cx="7480998" cy="5616624"/>
          </a:xfrm>
          <a:prstGeom prst="rect">
            <a:avLst/>
          </a:prstGeom>
          <a:noFill/>
          <a:ln>
            <a:noFill/>
          </a:ln>
        </p:spPr>
      </p:pic>
      <p:sp>
        <p:nvSpPr>
          <p:cNvPr id="3" name="テキスト ボックス 2"/>
          <p:cNvSpPr txBox="1"/>
          <p:nvPr/>
        </p:nvSpPr>
        <p:spPr>
          <a:xfrm>
            <a:off x="4956240" y="1052736"/>
            <a:ext cx="3356259" cy="507831"/>
          </a:xfrm>
          <a:prstGeom prst="rect">
            <a:avLst/>
          </a:prstGeom>
          <a:noFill/>
        </p:spPr>
        <p:txBody>
          <a:bodyPr wrap="square" rtlCol="0">
            <a:spAutoFit/>
          </a:bodyPr>
          <a:lstStyle/>
          <a:p>
            <a:r>
              <a:rPr lang="en-US" altLang="ja-JP" sz="1350" dirty="0">
                <a:solidFill>
                  <a:srgbClr val="FF0000"/>
                </a:solidFill>
              </a:rPr>
              <a:t>MRI</a:t>
            </a:r>
            <a:r>
              <a:rPr lang="ja-JP" altLang="en-US" sz="1350" dirty="0">
                <a:solidFill>
                  <a:srgbClr val="FF0000"/>
                </a:solidFill>
              </a:rPr>
              <a:t>（</a:t>
            </a:r>
            <a:r>
              <a:rPr lang="en-US" altLang="ja-JP" sz="1350" dirty="0">
                <a:solidFill>
                  <a:srgbClr val="FF0000"/>
                </a:solidFill>
              </a:rPr>
              <a:t>Minimum Required Information)</a:t>
            </a:r>
            <a:r>
              <a:rPr lang="ja-JP" altLang="en-US" sz="1350" dirty="0">
                <a:solidFill>
                  <a:srgbClr val="FF0000"/>
                </a:solidFill>
              </a:rPr>
              <a:t>を決める事が大事</a:t>
            </a:r>
          </a:p>
        </p:txBody>
      </p:sp>
      <p:sp>
        <p:nvSpPr>
          <p:cNvPr id="4" name="テキスト ボックス 3"/>
          <p:cNvSpPr txBox="1"/>
          <p:nvPr/>
        </p:nvSpPr>
        <p:spPr>
          <a:xfrm>
            <a:off x="1115616" y="6251767"/>
            <a:ext cx="6401850" cy="300082"/>
          </a:xfrm>
          <a:prstGeom prst="rect">
            <a:avLst/>
          </a:prstGeom>
          <a:noFill/>
        </p:spPr>
        <p:txBody>
          <a:bodyPr wrap="square" rtlCol="0">
            <a:spAutoFit/>
          </a:bodyPr>
          <a:lstStyle/>
          <a:p>
            <a:r>
              <a:rPr lang="ja-JP" altLang="en-US" sz="1350" b="1" dirty="0">
                <a:solidFill>
                  <a:srgbClr val="002060"/>
                </a:solidFill>
              </a:rPr>
              <a:t>各作業現場では、正しく作業を行うために、それなりの情報が創出されている。</a:t>
            </a:r>
          </a:p>
        </p:txBody>
      </p:sp>
      <p:sp>
        <p:nvSpPr>
          <p:cNvPr id="5" name="スライド番号プレースホルダー 4">
            <a:extLst>
              <a:ext uri="{FF2B5EF4-FFF2-40B4-BE49-F238E27FC236}">
                <a16:creationId xmlns:a16="http://schemas.microsoft.com/office/drawing/2014/main" id="{EDBB59B3-B639-47F4-A2B8-F120DA67BC6B}"/>
              </a:ext>
            </a:extLst>
          </p:cNvPr>
          <p:cNvSpPr>
            <a:spLocks noGrp="1"/>
          </p:cNvSpPr>
          <p:nvPr>
            <p:ph type="sldNum" sz="quarter" idx="12"/>
          </p:nvPr>
        </p:nvSpPr>
        <p:spPr/>
        <p:txBody>
          <a:bodyPr/>
          <a:lstStyle/>
          <a:p>
            <a:fld id="{E646ECA9-04F2-4AF4-9EC3-72478D24820A}" type="slidenum">
              <a:rPr kumimoji="1" lang="ja-JP" altLang="en-US" smtClean="0"/>
              <a:t>30</a:t>
            </a:fld>
            <a:endParaRPr kumimoji="1" lang="ja-JP" altLang="en-US"/>
          </a:p>
        </p:txBody>
      </p:sp>
    </p:spTree>
    <p:extLst>
      <p:ext uri="{BB962C8B-B14F-4D97-AF65-F5344CB8AC3E}">
        <p14:creationId xmlns:p14="http://schemas.microsoft.com/office/powerpoint/2010/main" val="735926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吹き出し 35"/>
          <p:cNvSpPr/>
          <p:nvPr/>
        </p:nvSpPr>
        <p:spPr>
          <a:xfrm>
            <a:off x="1522167" y="2530618"/>
            <a:ext cx="1745731" cy="594066"/>
          </a:xfrm>
          <a:prstGeom prst="wedgeRoundRectCallout">
            <a:avLst>
              <a:gd name="adj1" fmla="val 143114"/>
              <a:gd name="adj2" fmla="val -106151"/>
              <a:gd name="adj3" fmla="val 16667"/>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rgbClr val="002060"/>
                </a:solidFill>
              </a:rPr>
              <a:t>非製造業で初の</a:t>
            </a:r>
            <a:endParaRPr lang="en-US" altLang="ja-JP" sz="1350" b="1" dirty="0">
              <a:solidFill>
                <a:srgbClr val="002060"/>
              </a:solidFill>
            </a:endParaRPr>
          </a:p>
          <a:p>
            <a:pPr algn="ctr"/>
            <a:r>
              <a:rPr lang="ja-JP" altLang="en-US" sz="1350" b="1" dirty="0">
                <a:solidFill>
                  <a:srgbClr val="002060"/>
                </a:solidFill>
              </a:rPr>
              <a:t>大部屋の実現</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3435" y="2276139"/>
            <a:ext cx="2136419" cy="160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026" y="2276138"/>
            <a:ext cx="2136419" cy="160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a:xfrm>
            <a:off x="1419589" y="393392"/>
            <a:ext cx="6172200" cy="475562"/>
          </a:xfrm>
        </p:spPr>
        <p:txBody>
          <a:bodyPr>
            <a:noAutofit/>
          </a:bodyPr>
          <a:lstStyle/>
          <a:p>
            <a:r>
              <a:rPr lang="en-US" altLang="ja-JP" sz="3200" dirty="0">
                <a:solidFill>
                  <a:srgbClr val="002060"/>
                </a:solidFill>
              </a:rPr>
              <a:t>DevOps2.0</a:t>
            </a:r>
            <a:r>
              <a:rPr lang="ja-JP" altLang="en-US" sz="3200" dirty="0">
                <a:solidFill>
                  <a:srgbClr val="002060"/>
                </a:solidFill>
              </a:rPr>
              <a:t>の事例</a:t>
            </a:r>
          </a:p>
        </p:txBody>
      </p:sp>
      <p:sp>
        <p:nvSpPr>
          <p:cNvPr id="2" name="テキスト ボックス 1"/>
          <p:cNvSpPr txBox="1"/>
          <p:nvPr/>
        </p:nvSpPr>
        <p:spPr>
          <a:xfrm>
            <a:off x="788521" y="963826"/>
            <a:ext cx="5512589" cy="1015663"/>
          </a:xfrm>
          <a:prstGeom prst="rect">
            <a:avLst/>
          </a:prstGeom>
          <a:noFill/>
        </p:spPr>
        <p:txBody>
          <a:bodyPr wrap="square" rtlCol="0">
            <a:spAutoFit/>
          </a:bodyPr>
          <a:lstStyle/>
          <a:p>
            <a:r>
              <a:rPr lang="en-US" altLang="ja-JP" sz="1200" dirty="0">
                <a:solidFill>
                  <a:srgbClr val="002060"/>
                </a:solidFill>
              </a:rPr>
              <a:t>2009</a:t>
            </a:r>
            <a:r>
              <a:rPr lang="ja-JP" altLang="en-US" sz="1200" dirty="0">
                <a:solidFill>
                  <a:srgbClr val="002060"/>
                </a:solidFill>
              </a:rPr>
              <a:t>年</a:t>
            </a:r>
            <a:r>
              <a:rPr lang="en-US" altLang="ja-JP" sz="1200" dirty="0">
                <a:solidFill>
                  <a:srgbClr val="002060"/>
                </a:solidFill>
              </a:rPr>
              <a:t>	</a:t>
            </a:r>
            <a:r>
              <a:rPr lang="ja-JP" altLang="en-US" sz="1200" dirty="0">
                <a:solidFill>
                  <a:srgbClr val="002060"/>
                </a:solidFill>
              </a:rPr>
              <a:t>アジャイル開発を開始</a:t>
            </a:r>
            <a:endParaRPr lang="en-US" altLang="ja-JP" sz="1200" dirty="0">
              <a:solidFill>
                <a:srgbClr val="002060"/>
              </a:solidFill>
            </a:endParaRPr>
          </a:p>
          <a:p>
            <a:r>
              <a:rPr lang="en-US" altLang="ja-JP" sz="1200" dirty="0">
                <a:solidFill>
                  <a:srgbClr val="002060"/>
                </a:solidFill>
              </a:rPr>
              <a:t>2011</a:t>
            </a:r>
            <a:r>
              <a:rPr lang="ja-JP" altLang="en-US" sz="1200" dirty="0">
                <a:solidFill>
                  <a:srgbClr val="002060"/>
                </a:solidFill>
              </a:rPr>
              <a:t>年秋</a:t>
            </a:r>
            <a:r>
              <a:rPr lang="en-US" altLang="ja-JP" sz="1200" dirty="0">
                <a:solidFill>
                  <a:srgbClr val="002060"/>
                </a:solidFill>
              </a:rPr>
              <a:t>	</a:t>
            </a:r>
            <a:r>
              <a:rPr lang="ja-JP" altLang="en-US" sz="1200" dirty="0">
                <a:solidFill>
                  <a:srgbClr val="002060"/>
                </a:solidFill>
              </a:rPr>
              <a:t>アジャイル開発は成功裏に導入できたが</a:t>
            </a:r>
            <a:r>
              <a:rPr lang="ja-JP" altLang="en-US" sz="1200" dirty="0" err="1">
                <a:solidFill>
                  <a:srgbClr val="002060"/>
                </a:solidFill>
              </a:rPr>
              <a:t>、、、</a:t>
            </a:r>
            <a:endParaRPr lang="en-US" altLang="ja-JP" sz="1200" dirty="0">
              <a:solidFill>
                <a:srgbClr val="002060"/>
              </a:solidFill>
            </a:endParaRPr>
          </a:p>
          <a:p>
            <a:r>
              <a:rPr lang="en-US" altLang="ja-JP" sz="1200" dirty="0">
                <a:solidFill>
                  <a:srgbClr val="002060"/>
                </a:solidFill>
              </a:rPr>
              <a:t>	</a:t>
            </a:r>
            <a:r>
              <a:rPr lang="ja-JP" altLang="en-US" sz="1200" dirty="0">
                <a:solidFill>
                  <a:srgbClr val="002060"/>
                </a:solidFill>
              </a:rPr>
              <a:t>課題噴出：　開発工程はボトルネックでは無かった。</a:t>
            </a:r>
            <a:endParaRPr lang="en-US" altLang="ja-JP" sz="1200" dirty="0">
              <a:solidFill>
                <a:srgbClr val="002060"/>
              </a:solidFill>
            </a:endParaRPr>
          </a:p>
          <a:p>
            <a:r>
              <a:rPr lang="en-US" altLang="ja-JP" sz="1200" dirty="0">
                <a:solidFill>
                  <a:srgbClr val="002060"/>
                </a:solidFill>
              </a:rPr>
              <a:t>2012</a:t>
            </a:r>
            <a:r>
              <a:rPr lang="ja-JP" altLang="en-US" sz="1200" dirty="0">
                <a:solidFill>
                  <a:srgbClr val="002060"/>
                </a:solidFill>
              </a:rPr>
              <a:t>年</a:t>
            </a:r>
            <a:r>
              <a:rPr lang="en-US" altLang="ja-JP" sz="1200" dirty="0">
                <a:solidFill>
                  <a:srgbClr val="002060"/>
                </a:solidFill>
              </a:rPr>
              <a:t>4</a:t>
            </a:r>
            <a:r>
              <a:rPr lang="ja-JP" altLang="en-US" sz="1200" dirty="0">
                <a:solidFill>
                  <a:srgbClr val="002060"/>
                </a:solidFill>
              </a:rPr>
              <a:t>月</a:t>
            </a:r>
            <a:r>
              <a:rPr lang="en-US" altLang="ja-JP" sz="1200" dirty="0">
                <a:solidFill>
                  <a:srgbClr val="002060"/>
                </a:solidFill>
              </a:rPr>
              <a:t>	</a:t>
            </a:r>
            <a:r>
              <a:rPr lang="ja-JP" altLang="en-US" sz="1200" dirty="0">
                <a:solidFill>
                  <a:srgbClr val="002060"/>
                </a:solidFill>
              </a:rPr>
              <a:t>ビジネスプロセスの全工程の見直しと整流化のプロジェクト開始</a:t>
            </a:r>
            <a:endParaRPr lang="en-US" altLang="ja-JP" sz="1200" dirty="0">
              <a:solidFill>
                <a:srgbClr val="002060"/>
              </a:solidFill>
            </a:endParaRPr>
          </a:p>
          <a:p>
            <a:r>
              <a:rPr lang="en-US" altLang="ja-JP" sz="1200" dirty="0">
                <a:solidFill>
                  <a:srgbClr val="002060"/>
                </a:solidFill>
              </a:rPr>
              <a:t>2013</a:t>
            </a:r>
            <a:r>
              <a:rPr lang="ja-JP" altLang="en-US" sz="1200" dirty="0">
                <a:solidFill>
                  <a:srgbClr val="002060"/>
                </a:solidFill>
              </a:rPr>
              <a:t>年</a:t>
            </a:r>
            <a:r>
              <a:rPr lang="en-US" altLang="ja-JP" sz="1200" dirty="0">
                <a:solidFill>
                  <a:srgbClr val="002060"/>
                </a:solidFill>
              </a:rPr>
              <a:t>10</a:t>
            </a:r>
            <a:r>
              <a:rPr lang="ja-JP" altLang="en-US" sz="1200" dirty="0">
                <a:solidFill>
                  <a:srgbClr val="002060"/>
                </a:solidFill>
              </a:rPr>
              <a:t>月</a:t>
            </a:r>
            <a:r>
              <a:rPr lang="en-US" altLang="ja-JP" sz="1200" dirty="0">
                <a:solidFill>
                  <a:srgbClr val="002060"/>
                </a:solidFill>
              </a:rPr>
              <a:t>DevOps</a:t>
            </a:r>
            <a:r>
              <a:rPr lang="ja-JP" altLang="en-US" sz="1200" dirty="0">
                <a:solidFill>
                  <a:srgbClr val="002060"/>
                </a:solidFill>
              </a:rPr>
              <a:t>の導入（全プロセスの見える化、同期化と大部屋化実現）</a:t>
            </a:r>
            <a:endParaRPr lang="en-US" altLang="ja-JP" sz="1200" dirty="0">
              <a:solidFill>
                <a:srgbClr val="002060"/>
              </a:solidFill>
            </a:endParaRPr>
          </a:p>
        </p:txBody>
      </p:sp>
      <p:grpSp>
        <p:nvGrpSpPr>
          <p:cNvPr id="12" name="グループ化 11"/>
          <p:cNvGrpSpPr/>
          <p:nvPr/>
        </p:nvGrpSpPr>
        <p:grpSpPr>
          <a:xfrm>
            <a:off x="1736685" y="3994838"/>
            <a:ext cx="5832648" cy="379268"/>
            <a:chOff x="791580" y="4183449"/>
            <a:chExt cx="7776864" cy="505691"/>
          </a:xfrm>
        </p:grpSpPr>
        <p:sp>
          <p:nvSpPr>
            <p:cNvPr id="3" name="角丸四角形 2"/>
            <p:cNvSpPr/>
            <p:nvPr/>
          </p:nvSpPr>
          <p:spPr>
            <a:xfrm>
              <a:off x="791580" y="4185084"/>
              <a:ext cx="792088"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rgbClr val="002060"/>
                  </a:solidFill>
                </a:rPr>
                <a:t>企画</a:t>
              </a:r>
            </a:p>
          </p:txBody>
        </p:sp>
        <p:sp>
          <p:nvSpPr>
            <p:cNvPr id="5" name="角丸四角形 4"/>
            <p:cNvSpPr/>
            <p:nvPr/>
          </p:nvSpPr>
          <p:spPr>
            <a:xfrm>
              <a:off x="1759910" y="4183449"/>
              <a:ext cx="792088"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rgbClr val="002060"/>
                  </a:solidFill>
                </a:rPr>
                <a:t>営業</a:t>
              </a:r>
            </a:p>
          </p:txBody>
        </p:sp>
        <p:sp>
          <p:nvSpPr>
            <p:cNvPr id="6" name="角丸四角形 5"/>
            <p:cNvSpPr/>
            <p:nvPr/>
          </p:nvSpPr>
          <p:spPr>
            <a:xfrm>
              <a:off x="2735796" y="4185084"/>
              <a:ext cx="792088"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rgbClr val="002060"/>
                  </a:solidFill>
                </a:rPr>
                <a:t>管理</a:t>
              </a:r>
            </a:p>
          </p:txBody>
        </p:sp>
        <p:sp>
          <p:nvSpPr>
            <p:cNvPr id="7" name="角丸四角形 6"/>
            <p:cNvSpPr/>
            <p:nvPr/>
          </p:nvSpPr>
          <p:spPr>
            <a:xfrm>
              <a:off x="3743908" y="4185084"/>
              <a:ext cx="792088"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5" b="1" dirty="0">
                  <a:solidFill>
                    <a:srgbClr val="002060"/>
                  </a:solidFill>
                </a:rPr>
                <a:t>デザイン</a:t>
              </a:r>
            </a:p>
          </p:txBody>
        </p:sp>
        <p:sp>
          <p:nvSpPr>
            <p:cNvPr id="8" name="角丸四角形 7"/>
            <p:cNvSpPr/>
            <p:nvPr/>
          </p:nvSpPr>
          <p:spPr>
            <a:xfrm>
              <a:off x="4752020" y="4185084"/>
              <a:ext cx="792088"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rgbClr val="002060"/>
                  </a:solidFill>
                </a:rPr>
                <a:t>開発</a:t>
              </a:r>
            </a:p>
          </p:txBody>
        </p:sp>
        <p:sp>
          <p:nvSpPr>
            <p:cNvPr id="9" name="角丸四角形 8"/>
            <p:cNvSpPr/>
            <p:nvPr/>
          </p:nvSpPr>
          <p:spPr>
            <a:xfrm>
              <a:off x="5760132" y="4185084"/>
              <a:ext cx="792088"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rgbClr val="002060"/>
                  </a:solidFill>
                </a:rPr>
                <a:t>移行</a:t>
              </a:r>
            </a:p>
          </p:txBody>
        </p:sp>
        <p:sp>
          <p:nvSpPr>
            <p:cNvPr id="10" name="角丸四角形 9"/>
            <p:cNvSpPr/>
            <p:nvPr/>
          </p:nvSpPr>
          <p:spPr>
            <a:xfrm>
              <a:off x="6768244" y="4185084"/>
              <a:ext cx="792088"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rgbClr val="002060"/>
                  </a:solidFill>
                </a:rPr>
                <a:t>運用</a:t>
              </a:r>
            </a:p>
          </p:txBody>
        </p:sp>
        <p:sp>
          <p:nvSpPr>
            <p:cNvPr id="11" name="角丸四角形 10"/>
            <p:cNvSpPr/>
            <p:nvPr/>
          </p:nvSpPr>
          <p:spPr>
            <a:xfrm>
              <a:off x="7776356" y="4185084"/>
              <a:ext cx="792088"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5" b="1" dirty="0">
                  <a:solidFill>
                    <a:srgbClr val="002060"/>
                  </a:solidFill>
                </a:rPr>
                <a:t>コール センター</a:t>
              </a:r>
            </a:p>
          </p:txBody>
        </p:sp>
      </p:grpSp>
      <p:sp>
        <p:nvSpPr>
          <p:cNvPr id="13" name="テキスト ボックス 12"/>
          <p:cNvSpPr txBox="1"/>
          <p:nvPr/>
        </p:nvSpPr>
        <p:spPr>
          <a:xfrm>
            <a:off x="1151530" y="3429542"/>
            <a:ext cx="1967645" cy="253916"/>
          </a:xfrm>
          <a:prstGeom prst="rect">
            <a:avLst/>
          </a:prstGeom>
          <a:noFill/>
        </p:spPr>
        <p:txBody>
          <a:bodyPr wrap="square" rtlCol="0">
            <a:spAutoFit/>
          </a:bodyPr>
          <a:lstStyle/>
          <a:p>
            <a:r>
              <a:rPr lang="ja-JP" altLang="en-US" sz="1050" dirty="0">
                <a:solidFill>
                  <a:srgbClr val="002060"/>
                </a:solidFill>
              </a:rPr>
              <a:t>ｘｘ事業部ビジネスプロセス</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6237" y="4892278"/>
            <a:ext cx="1152128"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6546" y="4530923"/>
            <a:ext cx="1080120" cy="81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8770" y="4935969"/>
            <a:ext cx="1127137" cy="84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2934" y="4656428"/>
            <a:ext cx="1148936" cy="861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2432" y="4496674"/>
            <a:ext cx="1125787" cy="84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44816" y="4935969"/>
            <a:ext cx="1190966" cy="89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9829" y="4807012"/>
            <a:ext cx="1140541" cy="855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直線矢印コネクタ 14"/>
          <p:cNvCxnSpPr>
            <a:stCxn id="5" idx="2"/>
            <a:endCxn id="1034" idx="0"/>
          </p:cNvCxnSpPr>
          <p:nvPr/>
        </p:nvCxnSpPr>
        <p:spPr>
          <a:xfrm flipH="1">
            <a:off x="2030099" y="4372880"/>
            <a:ext cx="729867" cy="4341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5" idx="2"/>
            <a:endCxn id="1032" idx="0"/>
          </p:cNvCxnSpPr>
          <p:nvPr/>
        </p:nvCxnSpPr>
        <p:spPr>
          <a:xfrm>
            <a:off x="2759965" y="4372879"/>
            <a:ext cx="277436" cy="2835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6" idx="2"/>
            <a:endCxn id="1031" idx="0"/>
          </p:cNvCxnSpPr>
          <p:nvPr/>
        </p:nvCxnSpPr>
        <p:spPr>
          <a:xfrm>
            <a:off x="3491881" y="4374105"/>
            <a:ext cx="648419" cy="5618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8" idx="2"/>
            <a:endCxn id="1033" idx="0"/>
          </p:cNvCxnSpPr>
          <p:nvPr/>
        </p:nvCxnSpPr>
        <p:spPr>
          <a:xfrm flipH="1">
            <a:off x="4675324" y="4374106"/>
            <a:ext cx="328724" cy="1225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9" idx="2"/>
            <a:endCxn id="1030" idx="0"/>
          </p:cNvCxnSpPr>
          <p:nvPr/>
        </p:nvCxnSpPr>
        <p:spPr>
          <a:xfrm flipH="1">
            <a:off x="5602338" y="4374105"/>
            <a:ext cx="157794" cy="5618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10" idx="2"/>
            <a:endCxn id="1029" idx="0"/>
          </p:cNvCxnSpPr>
          <p:nvPr/>
        </p:nvCxnSpPr>
        <p:spPr>
          <a:xfrm flipH="1">
            <a:off x="6366606" y="4374105"/>
            <a:ext cx="149610" cy="1568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5" name="直線矢印コネクタ 1024"/>
          <p:cNvCxnSpPr>
            <a:stCxn id="11" idx="2"/>
            <a:endCxn id="1028" idx="0"/>
          </p:cNvCxnSpPr>
          <p:nvPr/>
        </p:nvCxnSpPr>
        <p:spPr>
          <a:xfrm>
            <a:off x="7272300" y="4374106"/>
            <a:ext cx="0" cy="51817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37" name="直線矢印コネクタ 1036"/>
          <p:cNvCxnSpPr>
            <a:stCxn id="7" idx="2"/>
            <a:endCxn id="1033" idx="0"/>
          </p:cNvCxnSpPr>
          <p:nvPr/>
        </p:nvCxnSpPr>
        <p:spPr>
          <a:xfrm>
            <a:off x="4247964" y="4374106"/>
            <a:ext cx="427361" cy="1225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41" name="直線矢印コネクタ 1040"/>
          <p:cNvCxnSpPr>
            <a:stCxn id="3" idx="2"/>
            <a:endCxn id="1031" idx="0"/>
          </p:cNvCxnSpPr>
          <p:nvPr/>
        </p:nvCxnSpPr>
        <p:spPr>
          <a:xfrm>
            <a:off x="2033719" y="4374105"/>
            <a:ext cx="2106581" cy="5618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4788580" y="2329160"/>
            <a:ext cx="1578026" cy="2640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rgbClr val="002060"/>
                </a:solidFill>
              </a:rPr>
              <a:t>バリューストリームマップ</a:t>
            </a:r>
          </a:p>
        </p:txBody>
      </p:sp>
      <p:sp>
        <p:nvSpPr>
          <p:cNvPr id="35" name="角丸四角形 34"/>
          <p:cNvSpPr/>
          <p:nvPr/>
        </p:nvSpPr>
        <p:spPr>
          <a:xfrm>
            <a:off x="1274015" y="4418567"/>
            <a:ext cx="780457" cy="4050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rgbClr val="002060"/>
                </a:solidFill>
              </a:rPr>
              <a:t>ビジュアルボード</a:t>
            </a:r>
          </a:p>
        </p:txBody>
      </p:sp>
      <p:sp>
        <p:nvSpPr>
          <p:cNvPr id="17" name="左右矢印 16"/>
          <p:cNvSpPr/>
          <p:nvPr/>
        </p:nvSpPr>
        <p:spPr>
          <a:xfrm>
            <a:off x="1705242" y="3653398"/>
            <a:ext cx="5864092" cy="341440"/>
          </a:xfrm>
          <a:prstGeom prst="lef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accent6">
                    <a:lumMod val="50000"/>
                  </a:schemeClr>
                </a:solidFill>
              </a:rPr>
              <a:t>プロセスの同期化（管理サイクル）とタスク粒度の均一化　→　</a:t>
            </a:r>
            <a:r>
              <a:rPr lang="ja-JP" altLang="en-US" sz="1050" b="1" dirty="0">
                <a:solidFill>
                  <a:srgbClr val="FF0000"/>
                </a:solidFill>
              </a:rPr>
              <a:t>一週間、一時間</a:t>
            </a:r>
          </a:p>
        </p:txBody>
      </p:sp>
      <p:grpSp>
        <p:nvGrpSpPr>
          <p:cNvPr id="22" name="グループ化 21"/>
          <p:cNvGrpSpPr/>
          <p:nvPr/>
        </p:nvGrpSpPr>
        <p:grpSpPr>
          <a:xfrm>
            <a:off x="6003350" y="1194284"/>
            <a:ext cx="1943835" cy="1242138"/>
            <a:chOff x="6480466" y="449379"/>
            <a:chExt cx="2591780" cy="1656184"/>
          </a:xfrm>
        </p:grpSpPr>
        <p:sp>
          <p:nvSpPr>
            <p:cNvPr id="19" name="爆発 1 18"/>
            <p:cNvSpPr/>
            <p:nvPr/>
          </p:nvSpPr>
          <p:spPr>
            <a:xfrm flipV="1">
              <a:off x="6480466" y="449379"/>
              <a:ext cx="2591780" cy="1656184"/>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2">
                      <a:lumMod val="75000"/>
                    </a:schemeClr>
                  </a:solidFill>
                </a:rPr>
                <a:t>	</a:t>
              </a:r>
              <a:endParaRPr lang="ja-JP" altLang="en-US" sz="1350" dirty="0">
                <a:solidFill>
                  <a:schemeClr val="tx2">
                    <a:lumMod val="75000"/>
                  </a:schemeClr>
                </a:solidFill>
              </a:endParaRPr>
            </a:p>
          </p:txBody>
        </p:sp>
        <p:sp>
          <p:nvSpPr>
            <p:cNvPr id="20" name="テキスト ボックス 19"/>
            <p:cNvSpPr txBox="1"/>
            <p:nvPr/>
          </p:nvSpPr>
          <p:spPr>
            <a:xfrm>
              <a:off x="6964809" y="1011938"/>
              <a:ext cx="1659141" cy="615553"/>
            </a:xfrm>
            <a:prstGeom prst="rect">
              <a:avLst/>
            </a:prstGeom>
            <a:noFill/>
          </p:spPr>
          <p:txBody>
            <a:bodyPr wrap="square" rtlCol="0">
              <a:spAutoFit/>
            </a:bodyPr>
            <a:lstStyle/>
            <a:p>
              <a:r>
                <a:rPr lang="ja-JP" altLang="en-US" sz="1200" b="1" dirty="0">
                  <a:solidFill>
                    <a:schemeClr val="tx2">
                      <a:lumMod val="75000"/>
                    </a:schemeClr>
                  </a:solidFill>
                </a:rPr>
                <a:t>事業規模が</a:t>
              </a:r>
              <a:endParaRPr lang="en-US" altLang="ja-JP" sz="1200" b="1" dirty="0">
                <a:solidFill>
                  <a:schemeClr val="tx2">
                    <a:lumMod val="75000"/>
                  </a:schemeClr>
                </a:solidFill>
              </a:endParaRPr>
            </a:p>
            <a:p>
              <a:pPr algn="ctr"/>
              <a:r>
                <a:rPr lang="ja-JP" altLang="en-US" sz="1200" b="1" dirty="0">
                  <a:solidFill>
                    <a:schemeClr val="tx2">
                      <a:lumMod val="75000"/>
                    </a:schemeClr>
                  </a:solidFill>
                </a:rPr>
                <a:t>２年で３倍以上</a:t>
              </a:r>
            </a:p>
          </p:txBody>
        </p:sp>
      </p:grpSp>
      <p:sp>
        <p:nvSpPr>
          <p:cNvPr id="23" name="スライド番号プレースホルダー 22">
            <a:extLst>
              <a:ext uri="{FF2B5EF4-FFF2-40B4-BE49-F238E27FC236}">
                <a16:creationId xmlns:a16="http://schemas.microsoft.com/office/drawing/2014/main" id="{A4136436-1200-45E4-BD94-F86636C43E58}"/>
              </a:ext>
            </a:extLst>
          </p:cNvPr>
          <p:cNvSpPr>
            <a:spLocks noGrp="1"/>
          </p:cNvSpPr>
          <p:nvPr>
            <p:ph type="sldNum" sz="quarter" idx="12"/>
          </p:nvPr>
        </p:nvSpPr>
        <p:spPr/>
        <p:txBody>
          <a:bodyPr/>
          <a:lstStyle/>
          <a:p>
            <a:fld id="{E646ECA9-04F2-4AF4-9EC3-72478D24820A}" type="slidenum">
              <a:rPr kumimoji="1" lang="ja-JP" altLang="en-US" smtClean="0"/>
              <a:t>31</a:t>
            </a:fld>
            <a:endParaRPr kumimoji="1" lang="ja-JP" altLang="en-US"/>
          </a:p>
        </p:txBody>
      </p:sp>
    </p:spTree>
    <p:extLst>
      <p:ext uri="{BB962C8B-B14F-4D97-AF65-F5344CB8AC3E}">
        <p14:creationId xmlns:p14="http://schemas.microsoft.com/office/powerpoint/2010/main" val="3035534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7384"/>
            <a:ext cx="9144001" cy="6858000"/>
          </a:xfrm>
          <a:prstGeom prst="rect">
            <a:avLst/>
          </a:prstGeom>
        </p:spPr>
      </p:pic>
      <p:sp>
        <p:nvSpPr>
          <p:cNvPr id="2" name="タイトル 1"/>
          <p:cNvSpPr>
            <a:spLocks noGrp="1"/>
          </p:cNvSpPr>
          <p:nvPr>
            <p:ph type="title"/>
          </p:nvPr>
        </p:nvSpPr>
        <p:spPr>
          <a:xfrm>
            <a:off x="1331640" y="2852936"/>
            <a:ext cx="6306886" cy="778098"/>
          </a:xfrm>
        </p:spPr>
        <p:txBody>
          <a:bodyPr>
            <a:normAutofit/>
          </a:bodyPr>
          <a:lstStyle/>
          <a:p>
            <a:r>
              <a:rPr kumimoji="1" lang="ja-JP" altLang="en-US" sz="3200" dirty="0">
                <a:solidFill>
                  <a:schemeClr val="accent6">
                    <a:lumMod val="20000"/>
                    <a:lumOff val="80000"/>
                  </a:schemeClr>
                </a:solidFill>
              </a:rPr>
              <a:t>アジャイル開発</a:t>
            </a:r>
          </a:p>
        </p:txBody>
      </p:sp>
      <p:sp>
        <p:nvSpPr>
          <p:cNvPr id="3" name="フッター プレースホルダー 2"/>
          <p:cNvSpPr>
            <a:spLocks noGrp="1"/>
          </p:cNvSpPr>
          <p:nvPr>
            <p:ph type="ftr" sz="quarter" idx="11"/>
          </p:nvPr>
        </p:nvSpPr>
        <p:spPr/>
        <p:txBody>
          <a:bodyPr/>
          <a:lstStyle/>
          <a:p>
            <a:r>
              <a:rPr kumimoji="1" lang="en-US" altLang="ja-JP"/>
              <a:t>Copyrights©2015  SSS Corporation</a:t>
            </a:r>
            <a:r>
              <a:rPr kumimoji="1" lang="ja-JP" altLang="en-US"/>
              <a:t>　 </a:t>
            </a:r>
          </a:p>
        </p:txBody>
      </p:sp>
      <p:sp>
        <p:nvSpPr>
          <p:cNvPr id="4" name="スライド番号プレースホルダー 3"/>
          <p:cNvSpPr>
            <a:spLocks noGrp="1"/>
          </p:cNvSpPr>
          <p:nvPr>
            <p:ph type="sldNum" sz="quarter" idx="12"/>
          </p:nvPr>
        </p:nvSpPr>
        <p:spPr/>
        <p:txBody>
          <a:bodyPr/>
          <a:lstStyle/>
          <a:p>
            <a:fld id="{12493AFB-09EF-44E8-907E-BBD1DBE5A50F}" type="slidenum">
              <a:rPr kumimoji="1" lang="ja-JP" altLang="en-US" smtClean="0"/>
              <a:t>32</a:t>
            </a:fld>
            <a:endParaRPr kumimoji="1" lang="ja-JP" altLang="en-US"/>
          </a:p>
        </p:txBody>
      </p:sp>
    </p:spTree>
    <p:extLst>
      <p:ext uri="{BB962C8B-B14F-4D97-AF65-F5344CB8AC3E}">
        <p14:creationId xmlns:p14="http://schemas.microsoft.com/office/powerpoint/2010/main" val="1926683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lang="en-US" altLang="ja-JP" sz="2800" dirty="0">
                <a:solidFill>
                  <a:srgbClr val="002060"/>
                </a:solidFill>
              </a:rPr>
              <a:t>IT</a:t>
            </a:r>
            <a:r>
              <a:rPr lang="ja-JP" altLang="en-US" sz="2800" dirty="0">
                <a:solidFill>
                  <a:srgbClr val="002060"/>
                </a:solidFill>
              </a:rPr>
              <a:t>システムの開発手法</a:t>
            </a:r>
            <a:endParaRPr kumimoji="1" lang="ja-JP" altLang="en-US" sz="2800" dirty="0">
              <a:solidFill>
                <a:srgbClr val="002060"/>
              </a:solidFill>
            </a:endParaRPr>
          </a:p>
        </p:txBody>
      </p:sp>
      <p:sp>
        <p:nvSpPr>
          <p:cNvPr id="4" name="テキスト ボックス 3"/>
          <p:cNvSpPr txBox="1"/>
          <p:nvPr/>
        </p:nvSpPr>
        <p:spPr>
          <a:xfrm>
            <a:off x="755576" y="1012086"/>
            <a:ext cx="2880320" cy="369332"/>
          </a:xfrm>
          <a:prstGeom prst="rect">
            <a:avLst/>
          </a:prstGeom>
          <a:noFill/>
        </p:spPr>
        <p:txBody>
          <a:bodyPr wrap="square" rtlCol="0">
            <a:spAutoFit/>
          </a:bodyPr>
          <a:lstStyle/>
          <a:p>
            <a:r>
              <a:rPr kumimoji="1" lang="en-US" altLang="ja-JP" dirty="0">
                <a:solidFill>
                  <a:srgbClr val="002060"/>
                </a:solidFill>
              </a:rPr>
              <a:t>【Waterfall </a:t>
            </a:r>
            <a:r>
              <a:rPr lang="ja-JP" altLang="en-US" dirty="0">
                <a:solidFill>
                  <a:srgbClr val="002060"/>
                </a:solidFill>
              </a:rPr>
              <a:t> </a:t>
            </a:r>
            <a:r>
              <a:rPr lang="en-US" altLang="ja-JP" dirty="0">
                <a:solidFill>
                  <a:srgbClr val="002060"/>
                </a:solidFill>
              </a:rPr>
              <a:t>Development】</a:t>
            </a:r>
            <a:endParaRPr kumimoji="1" lang="ja-JP" altLang="en-US" dirty="0">
              <a:solidFill>
                <a:srgbClr val="002060"/>
              </a:solidFill>
            </a:endParaRPr>
          </a:p>
        </p:txBody>
      </p:sp>
      <p:sp>
        <p:nvSpPr>
          <p:cNvPr id="5" name="テキスト ボックス 4"/>
          <p:cNvSpPr txBox="1"/>
          <p:nvPr/>
        </p:nvSpPr>
        <p:spPr>
          <a:xfrm>
            <a:off x="755576" y="3645024"/>
            <a:ext cx="2880320" cy="369332"/>
          </a:xfrm>
          <a:prstGeom prst="rect">
            <a:avLst/>
          </a:prstGeom>
          <a:noFill/>
        </p:spPr>
        <p:txBody>
          <a:bodyPr wrap="square" rtlCol="0">
            <a:spAutoFit/>
          </a:bodyPr>
          <a:lstStyle/>
          <a:p>
            <a:r>
              <a:rPr kumimoji="1" lang="en-US" altLang="ja-JP" dirty="0">
                <a:solidFill>
                  <a:srgbClr val="002060"/>
                </a:solidFill>
              </a:rPr>
              <a:t>【Agile</a:t>
            </a:r>
            <a:r>
              <a:rPr lang="ja-JP" altLang="en-US" dirty="0">
                <a:solidFill>
                  <a:srgbClr val="002060"/>
                </a:solidFill>
              </a:rPr>
              <a:t> </a:t>
            </a:r>
            <a:r>
              <a:rPr lang="en-US" altLang="ja-JP" dirty="0">
                <a:solidFill>
                  <a:srgbClr val="002060"/>
                </a:solidFill>
              </a:rPr>
              <a:t>Development】</a:t>
            </a:r>
            <a:endParaRPr kumimoji="1" lang="ja-JP" altLang="en-US" dirty="0">
              <a:solidFill>
                <a:srgbClr val="002060"/>
              </a:solidFill>
            </a:endParaRPr>
          </a:p>
        </p:txBody>
      </p:sp>
      <p:sp>
        <p:nvSpPr>
          <p:cNvPr id="6" name="テキスト ボックス 5"/>
          <p:cNvSpPr txBox="1"/>
          <p:nvPr/>
        </p:nvSpPr>
        <p:spPr>
          <a:xfrm>
            <a:off x="1331640" y="1381418"/>
            <a:ext cx="7524328" cy="923330"/>
          </a:xfrm>
          <a:prstGeom prst="rect">
            <a:avLst/>
          </a:prstGeom>
          <a:noFill/>
        </p:spPr>
        <p:txBody>
          <a:bodyPr wrap="square" rtlCol="0">
            <a:spAutoFit/>
          </a:bodyPr>
          <a:lstStyle/>
          <a:p>
            <a:r>
              <a:rPr kumimoji="1" lang="ja-JP" altLang="en-US" dirty="0">
                <a:solidFill>
                  <a:srgbClr val="002060"/>
                </a:solidFill>
              </a:rPr>
              <a:t>ソフトウエアを作成することが目的</a:t>
            </a:r>
            <a:endParaRPr kumimoji="1" lang="en-US" altLang="ja-JP" dirty="0">
              <a:solidFill>
                <a:srgbClr val="002060"/>
              </a:solidFill>
            </a:endParaRPr>
          </a:p>
          <a:p>
            <a:r>
              <a:rPr lang="ja-JP" altLang="en-US" dirty="0">
                <a:solidFill>
                  <a:srgbClr val="002060"/>
                </a:solidFill>
              </a:rPr>
              <a:t>評価は、計画通りに完成する事</a:t>
            </a:r>
            <a:endParaRPr lang="en-US" altLang="ja-JP" dirty="0">
              <a:solidFill>
                <a:srgbClr val="002060"/>
              </a:solidFill>
            </a:endParaRPr>
          </a:p>
          <a:p>
            <a:r>
              <a:rPr kumimoji="1" lang="en-US" altLang="ja-JP" dirty="0">
                <a:solidFill>
                  <a:srgbClr val="002060"/>
                </a:solidFill>
              </a:rPr>
              <a:t>19</a:t>
            </a:r>
            <a:r>
              <a:rPr kumimoji="1" lang="ja-JP" altLang="en-US" dirty="0">
                <a:solidFill>
                  <a:srgbClr val="002060"/>
                </a:solidFill>
              </a:rPr>
              <a:t>世紀のフレデリック・テイラー（</a:t>
            </a:r>
            <a:r>
              <a:rPr kumimoji="1" lang="en-US" altLang="ja-JP" dirty="0">
                <a:solidFill>
                  <a:srgbClr val="002060"/>
                </a:solidFill>
              </a:rPr>
              <a:t>IE</a:t>
            </a:r>
            <a:r>
              <a:rPr kumimoji="1" lang="ja-JP" altLang="en-US" dirty="0">
                <a:solidFill>
                  <a:srgbClr val="002060"/>
                </a:solidFill>
              </a:rPr>
              <a:t>の創始者）の「科学的管理</a:t>
            </a:r>
            <a:r>
              <a:rPr lang="ja-JP" altLang="en-US" dirty="0">
                <a:solidFill>
                  <a:srgbClr val="002060"/>
                </a:solidFill>
              </a:rPr>
              <a:t>法」が基本思想</a:t>
            </a:r>
            <a:endParaRPr kumimoji="1" lang="ja-JP" altLang="en-US" dirty="0">
              <a:solidFill>
                <a:srgbClr val="002060"/>
              </a:solidFill>
            </a:endParaRPr>
          </a:p>
        </p:txBody>
      </p:sp>
      <p:sp>
        <p:nvSpPr>
          <p:cNvPr id="7" name="テキスト ボックス 6"/>
          <p:cNvSpPr txBox="1"/>
          <p:nvPr/>
        </p:nvSpPr>
        <p:spPr>
          <a:xfrm>
            <a:off x="1341710" y="4043381"/>
            <a:ext cx="6336704" cy="923330"/>
          </a:xfrm>
          <a:prstGeom prst="rect">
            <a:avLst/>
          </a:prstGeom>
          <a:noFill/>
        </p:spPr>
        <p:txBody>
          <a:bodyPr wrap="square" rtlCol="0">
            <a:spAutoFit/>
          </a:bodyPr>
          <a:lstStyle/>
          <a:p>
            <a:r>
              <a:rPr lang="en-US" altLang="ja-JP" dirty="0">
                <a:solidFill>
                  <a:srgbClr val="002060"/>
                </a:solidFill>
              </a:rPr>
              <a:t>IT</a:t>
            </a:r>
            <a:r>
              <a:rPr lang="ja-JP" altLang="en-US" dirty="0">
                <a:solidFill>
                  <a:srgbClr val="002060"/>
                </a:solidFill>
              </a:rPr>
              <a:t>サービスを実装し、提供する</a:t>
            </a:r>
            <a:r>
              <a:rPr kumimoji="1" lang="ja-JP" altLang="en-US" dirty="0">
                <a:solidFill>
                  <a:srgbClr val="002060"/>
                </a:solidFill>
              </a:rPr>
              <a:t>ことが目的</a:t>
            </a:r>
            <a:endParaRPr kumimoji="1" lang="en-US" altLang="ja-JP" dirty="0">
              <a:solidFill>
                <a:srgbClr val="002060"/>
              </a:solidFill>
            </a:endParaRPr>
          </a:p>
          <a:p>
            <a:r>
              <a:rPr lang="ja-JP" altLang="en-US" dirty="0">
                <a:solidFill>
                  <a:srgbClr val="002060"/>
                </a:solidFill>
              </a:rPr>
              <a:t>評価は、ビジネスの成果</a:t>
            </a:r>
            <a:endParaRPr lang="en-US" altLang="ja-JP" dirty="0">
              <a:solidFill>
                <a:srgbClr val="002060"/>
              </a:solidFill>
            </a:endParaRPr>
          </a:p>
          <a:p>
            <a:r>
              <a:rPr kumimoji="1" lang="ja-JP" altLang="en-US" dirty="0">
                <a:solidFill>
                  <a:srgbClr val="002060"/>
                </a:solidFill>
              </a:rPr>
              <a:t>フェレデリック・テイラーの考え方に疑問？を唱える</a:t>
            </a:r>
            <a:r>
              <a:rPr kumimoji="1" lang="en-US" altLang="ja-JP" dirty="0">
                <a:solidFill>
                  <a:srgbClr val="002060"/>
                </a:solidFill>
              </a:rPr>
              <a:t>(Kent Beck)</a:t>
            </a:r>
            <a:endParaRPr kumimoji="1" lang="ja-JP" altLang="en-US" dirty="0">
              <a:solidFill>
                <a:srgbClr val="002060"/>
              </a:solidFill>
            </a:endParaRPr>
          </a:p>
        </p:txBody>
      </p:sp>
      <p:sp>
        <p:nvSpPr>
          <p:cNvPr id="8" name="正方形/長方形 7"/>
          <p:cNvSpPr/>
          <p:nvPr/>
        </p:nvSpPr>
        <p:spPr>
          <a:xfrm>
            <a:off x="4283968" y="4869160"/>
            <a:ext cx="4572000" cy="830997"/>
          </a:xfrm>
          <a:prstGeom prst="rect">
            <a:avLst/>
          </a:prstGeom>
        </p:spPr>
        <p:txBody>
          <a:bodyPr>
            <a:spAutoFit/>
          </a:bodyPr>
          <a:lstStyle/>
          <a:p>
            <a:r>
              <a:rPr lang="ja-JP" altLang="en-US" sz="1200" dirty="0">
                <a:solidFill>
                  <a:schemeClr val="accent6">
                    <a:lumMod val="50000"/>
                  </a:schemeClr>
                </a:solidFill>
              </a:rPr>
              <a:t>問題となる三つの単純化された仮定</a:t>
            </a:r>
          </a:p>
          <a:p>
            <a:pPr marL="228600" indent="-228600">
              <a:buFont typeface="+mj-ea"/>
              <a:buAutoNum type="circleNumDbPlain"/>
            </a:pPr>
            <a:r>
              <a:rPr lang="ja-JP" altLang="en-US" sz="1200" dirty="0">
                <a:solidFill>
                  <a:schemeClr val="accent6">
                    <a:lumMod val="50000"/>
                  </a:schemeClr>
                </a:solidFill>
              </a:rPr>
              <a:t>通常、物事は計画通りに進む</a:t>
            </a:r>
          </a:p>
          <a:p>
            <a:pPr marL="228600" indent="-228600">
              <a:buFont typeface="+mj-ea"/>
              <a:buAutoNum type="circleNumDbPlain"/>
            </a:pPr>
            <a:r>
              <a:rPr lang="ja-JP" altLang="en-US" sz="1200" dirty="0">
                <a:solidFill>
                  <a:schemeClr val="accent6">
                    <a:lumMod val="50000"/>
                  </a:schemeClr>
                </a:solidFill>
              </a:rPr>
              <a:t>局所最適は全体最適に繋がる</a:t>
            </a:r>
          </a:p>
          <a:p>
            <a:pPr marL="228600" indent="-228600">
              <a:buFont typeface="+mj-ea"/>
              <a:buAutoNum type="circleNumDbPlain"/>
            </a:pPr>
            <a:r>
              <a:rPr lang="ja-JP" altLang="en-US" sz="1200" dirty="0">
                <a:solidFill>
                  <a:schemeClr val="accent6">
                    <a:lumMod val="50000"/>
                  </a:schemeClr>
                </a:solidFill>
              </a:rPr>
              <a:t>人はほぼ代替可能であり、何をすべきかを指示する必要がある。</a:t>
            </a:r>
          </a:p>
        </p:txBody>
      </p:sp>
    </p:spTree>
    <p:extLst>
      <p:ext uri="{BB962C8B-B14F-4D97-AF65-F5344CB8AC3E}">
        <p14:creationId xmlns:p14="http://schemas.microsoft.com/office/powerpoint/2010/main" val="3544416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593A3BF4-40BB-1249-AB45-D3B0B2870ADC}" type="slidenum">
              <a:rPr lang="ja-JP" altLang="en-US" smtClean="0">
                <a:solidFill>
                  <a:prstClr val="black">
                    <a:tint val="75000"/>
                  </a:prstClr>
                </a:solidFill>
              </a:rPr>
              <a:pPr/>
              <a:t>34</a:t>
            </a:fld>
            <a:endParaRPr lang="ja-JP" altLang="en-US">
              <a:solidFill>
                <a:prstClr val="black">
                  <a:tint val="75000"/>
                </a:prstClr>
              </a:solidFill>
            </a:endParaRPr>
          </a:p>
        </p:txBody>
      </p:sp>
      <p:sp>
        <p:nvSpPr>
          <p:cNvPr id="8" name="Text Box 27"/>
          <p:cNvSpPr txBox="1">
            <a:spLocks noChangeArrowheads="1"/>
          </p:cNvSpPr>
          <p:nvPr/>
        </p:nvSpPr>
        <p:spPr bwMode="auto">
          <a:xfrm>
            <a:off x="1707307" y="11088"/>
            <a:ext cx="5761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2800" dirty="0">
                <a:solidFill>
                  <a:srgbClr val="002060"/>
                </a:solidFill>
              </a:rPr>
              <a:t>開発手法の違い（概要）</a:t>
            </a:r>
          </a:p>
        </p:txBody>
      </p:sp>
      <p:grpSp>
        <p:nvGrpSpPr>
          <p:cNvPr id="9" name="Group 3"/>
          <p:cNvGrpSpPr>
            <a:grpSpLocks/>
          </p:cNvGrpSpPr>
          <p:nvPr/>
        </p:nvGrpSpPr>
        <p:grpSpPr bwMode="auto">
          <a:xfrm>
            <a:off x="359366" y="685939"/>
            <a:ext cx="5208897" cy="3245695"/>
            <a:chOff x="340" y="663"/>
            <a:chExt cx="2495" cy="1459"/>
          </a:xfrm>
        </p:grpSpPr>
        <p:grpSp>
          <p:nvGrpSpPr>
            <p:cNvPr id="10" name="Group 4"/>
            <p:cNvGrpSpPr>
              <a:grpSpLocks/>
            </p:cNvGrpSpPr>
            <p:nvPr/>
          </p:nvGrpSpPr>
          <p:grpSpPr bwMode="auto">
            <a:xfrm>
              <a:off x="340" y="754"/>
              <a:ext cx="2495" cy="1368"/>
              <a:chOff x="249" y="618"/>
              <a:chExt cx="2495" cy="1368"/>
            </a:xfrm>
          </p:grpSpPr>
          <p:sp>
            <p:nvSpPr>
              <p:cNvPr id="14" name="Rectangle 5"/>
              <p:cNvSpPr>
                <a:spLocks noChangeArrowheads="1"/>
              </p:cNvSpPr>
              <p:nvPr/>
            </p:nvSpPr>
            <p:spPr bwMode="auto">
              <a:xfrm>
                <a:off x="431" y="618"/>
                <a:ext cx="40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000">
                    <a:solidFill>
                      <a:prstClr val="black"/>
                    </a:solidFill>
                  </a:rPr>
                  <a:t>要求仕様</a:t>
                </a:r>
              </a:p>
            </p:txBody>
          </p:sp>
          <p:sp>
            <p:nvSpPr>
              <p:cNvPr id="15" name="Rectangle 6"/>
              <p:cNvSpPr>
                <a:spLocks noChangeArrowheads="1"/>
              </p:cNvSpPr>
              <p:nvPr/>
            </p:nvSpPr>
            <p:spPr bwMode="auto">
              <a:xfrm>
                <a:off x="884" y="845"/>
                <a:ext cx="40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000">
                    <a:solidFill>
                      <a:prstClr val="black"/>
                    </a:solidFill>
                  </a:rPr>
                  <a:t>設計</a:t>
                </a:r>
              </a:p>
            </p:txBody>
          </p:sp>
          <p:sp>
            <p:nvSpPr>
              <p:cNvPr id="16" name="Rectangle 7"/>
              <p:cNvSpPr>
                <a:spLocks noChangeArrowheads="1"/>
              </p:cNvSpPr>
              <p:nvPr/>
            </p:nvSpPr>
            <p:spPr bwMode="auto">
              <a:xfrm>
                <a:off x="1338" y="1071"/>
                <a:ext cx="40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800" dirty="0">
                    <a:solidFill>
                      <a:prstClr val="black"/>
                    </a:solidFill>
                  </a:rPr>
                  <a:t>コーディング</a:t>
                </a:r>
              </a:p>
              <a:p>
                <a:pPr algn="ctr"/>
                <a:r>
                  <a:rPr lang="ja-JP" altLang="en-US" sz="800" dirty="0">
                    <a:solidFill>
                      <a:prstClr val="black"/>
                    </a:solidFill>
                  </a:rPr>
                  <a:t>ユニット・テスト</a:t>
                </a:r>
              </a:p>
            </p:txBody>
          </p:sp>
          <p:sp>
            <p:nvSpPr>
              <p:cNvPr id="17" name="Rectangle 8"/>
              <p:cNvSpPr>
                <a:spLocks noChangeArrowheads="1"/>
              </p:cNvSpPr>
              <p:nvPr/>
            </p:nvSpPr>
            <p:spPr bwMode="auto">
              <a:xfrm>
                <a:off x="1791" y="1298"/>
                <a:ext cx="40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800">
                    <a:solidFill>
                      <a:prstClr val="black"/>
                    </a:solidFill>
                  </a:rPr>
                  <a:t>システム統合</a:t>
                </a:r>
              </a:p>
            </p:txBody>
          </p:sp>
          <p:sp>
            <p:nvSpPr>
              <p:cNvPr id="18" name="Rectangle 9"/>
              <p:cNvSpPr>
                <a:spLocks noChangeArrowheads="1"/>
              </p:cNvSpPr>
              <p:nvPr/>
            </p:nvSpPr>
            <p:spPr bwMode="auto">
              <a:xfrm>
                <a:off x="2245" y="1525"/>
                <a:ext cx="40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000">
                    <a:solidFill>
                      <a:prstClr val="black"/>
                    </a:solidFill>
                  </a:rPr>
                  <a:t>運用保守</a:t>
                </a:r>
              </a:p>
            </p:txBody>
          </p:sp>
          <p:cxnSp>
            <p:nvCxnSpPr>
              <p:cNvPr id="19" name="AutoShape 10"/>
              <p:cNvCxnSpPr>
                <a:cxnSpLocks noChangeShapeType="1"/>
                <a:stCxn id="14" idx="3"/>
                <a:endCxn id="15" idx="0"/>
              </p:cNvCxnSpPr>
              <p:nvPr/>
            </p:nvCxnSpPr>
            <p:spPr bwMode="auto">
              <a:xfrm>
                <a:off x="840" y="732"/>
                <a:ext cx="249" cy="11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1"/>
              <p:cNvCxnSpPr>
                <a:cxnSpLocks noChangeShapeType="1"/>
                <a:stCxn id="15" idx="3"/>
                <a:endCxn id="16" idx="0"/>
              </p:cNvCxnSpPr>
              <p:nvPr/>
            </p:nvCxnSpPr>
            <p:spPr bwMode="auto">
              <a:xfrm>
                <a:off x="1293" y="959"/>
                <a:ext cx="250" cy="11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2"/>
              <p:cNvCxnSpPr>
                <a:cxnSpLocks noChangeShapeType="1"/>
                <a:stCxn id="16" idx="3"/>
                <a:endCxn id="17" idx="0"/>
              </p:cNvCxnSpPr>
              <p:nvPr/>
            </p:nvCxnSpPr>
            <p:spPr bwMode="auto">
              <a:xfrm>
                <a:off x="1747" y="1185"/>
                <a:ext cx="249" cy="11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3"/>
              <p:cNvCxnSpPr>
                <a:cxnSpLocks noChangeShapeType="1"/>
                <a:stCxn id="17" idx="3"/>
                <a:endCxn id="18" idx="0"/>
              </p:cNvCxnSpPr>
              <p:nvPr/>
            </p:nvCxnSpPr>
            <p:spPr bwMode="auto">
              <a:xfrm>
                <a:off x="2200" y="1412"/>
                <a:ext cx="250" cy="11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4"/>
              <p:cNvCxnSpPr>
                <a:cxnSpLocks noChangeShapeType="1"/>
                <a:stCxn id="18" idx="1"/>
                <a:endCxn id="17" idx="2"/>
              </p:cNvCxnSpPr>
              <p:nvPr/>
            </p:nvCxnSpPr>
            <p:spPr bwMode="auto">
              <a:xfrm rot="10800000">
                <a:off x="1996" y="1525"/>
                <a:ext cx="249" cy="114"/>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5"/>
              <p:cNvCxnSpPr>
                <a:cxnSpLocks noChangeShapeType="1"/>
                <a:stCxn id="17" idx="1"/>
                <a:endCxn id="16" idx="2"/>
              </p:cNvCxnSpPr>
              <p:nvPr/>
            </p:nvCxnSpPr>
            <p:spPr bwMode="auto">
              <a:xfrm rot="10800000">
                <a:off x="1543" y="1298"/>
                <a:ext cx="248" cy="114"/>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16"/>
              <p:cNvCxnSpPr>
                <a:cxnSpLocks noChangeShapeType="1"/>
                <a:stCxn id="16" idx="1"/>
                <a:endCxn id="15" idx="2"/>
              </p:cNvCxnSpPr>
              <p:nvPr/>
            </p:nvCxnSpPr>
            <p:spPr bwMode="auto">
              <a:xfrm rot="10800000">
                <a:off x="1089" y="1072"/>
                <a:ext cx="249" cy="11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17"/>
              <p:cNvCxnSpPr>
                <a:cxnSpLocks noChangeShapeType="1"/>
                <a:stCxn id="15" idx="1"/>
                <a:endCxn id="14" idx="2"/>
              </p:cNvCxnSpPr>
              <p:nvPr/>
            </p:nvCxnSpPr>
            <p:spPr bwMode="auto">
              <a:xfrm rot="10800000">
                <a:off x="636" y="845"/>
                <a:ext cx="248" cy="114"/>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Line 18"/>
              <p:cNvSpPr>
                <a:spLocks noChangeShapeType="1"/>
              </p:cNvSpPr>
              <p:nvPr/>
            </p:nvSpPr>
            <p:spPr bwMode="auto">
              <a:xfrm>
                <a:off x="249" y="1842"/>
                <a:ext cx="249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 name="Text Box 19"/>
              <p:cNvSpPr txBox="1">
                <a:spLocks noChangeArrowheads="1"/>
              </p:cNvSpPr>
              <p:nvPr/>
            </p:nvSpPr>
            <p:spPr bwMode="auto">
              <a:xfrm>
                <a:off x="340" y="1842"/>
                <a:ext cx="18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０</a:t>
                </a:r>
              </a:p>
            </p:txBody>
          </p:sp>
          <p:sp>
            <p:nvSpPr>
              <p:cNvPr id="29" name="Text Box 20"/>
              <p:cNvSpPr txBox="1">
                <a:spLocks noChangeArrowheads="1"/>
              </p:cNvSpPr>
              <p:nvPr/>
            </p:nvSpPr>
            <p:spPr bwMode="auto">
              <a:xfrm>
                <a:off x="793" y="1842"/>
                <a:ext cx="18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３</a:t>
                </a:r>
              </a:p>
            </p:txBody>
          </p:sp>
          <p:sp>
            <p:nvSpPr>
              <p:cNvPr id="30" name="Text Box 21"/>
              <p:cNvSpPr txBox="1">
                <a:spLocks noChangeArrowheads="1"/>
              </p:cNvSpPr>
              <p:nvPr/>
            </p:nvSpPr>
            <p:spPr bwMode="auto">
              <a:xfrm>
                <a:off x="1247" y="1842"/>
                <a:ext cx="18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６</a:t>
                </a:r>
              </a:p>
            </p:txBody>
          </p:sp>
          <p:sp>
            <p:nvSpPr>
              <p:cNvPr id="31" name="Text Box 22"/>
              <p:cNvSpPr txBox="1">
                <a:spLocks noChangeArrowheads="1"/>
              </p:cNvSpPr>
              <p:nvPr/>
            </p:nvSpPr>
            <p:spPr bwMode="auto">
              <a:xfrm>
                <a:off x="1701" y="1842"/>
                <a:ext cx="18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９</a:t>
                </a:r>
              </a:p>
            </p:txBody>
          </p:sp>
          <p:sp>
            <p:nvSpPr>
              <p:cNvPr id="32" name="Text Box 23"/>
              <p:cNvSpPr txBox="1">
                <a:spLocks noChangeArrowheads="1"/>
              </p:cNvSpPr>
              <p:nvPr/>
            </p:nvSpPr>
            <p:spPr bwMode="auto">
              <a:xfrm>
                <a:off x="2109" y="1842"/>
                <a:ext cx="27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１２</a:t>
                </a:r>
              </a:p>
            </p:txBody>
          </p:sp>
        </p:grpSp>
        <p:sp>
          <p:nvSpPr>
            <p:cNvPr id="11" name="Text Box 24"/>
            <p:cNvSpPr txBox="1">
              <a:spLocks noChangeArrowheads="1"/>
            </p:cNvSpPr>
            <p:nvPr/>
          </p:nvSpPr>
          <p:spPr bwMode="auto">
            <a:xfrm>
              <a:off x="1111" y="1797"/>
              <a:ext cx="6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000">
                  <a:solidFill>
                    <a:prstClr val="black"/>
                  </a:solidFill>
                </a:rPr>
                <a:t>時間経過（月）</a:t>
              </a:r>
            </a:p>
          </p:txBody>
        </p:sp>
        <p:sp>
          <p:nvSpPr>
            <p:cNvPr id="12" name="Line 25"/>
            <p:cNvSpPr>
              <a:spLocks noChangeShapeType="1"/>
            </p:cNvSpPr>
            <p:nvPr/>
          </p:nvSpPr>
          <p:spPr bwMode="auto">
            <a:xfrm flipV="1">
              <a:off x="2336" y="663"/>
              <a:ext cx="0" cy="1316"/>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3" name="Text Box 26"/>
            <p:cNvSpPr txBox="1">
              <a:spLocks noChangeArrowheads="1"/>
            </p:cNvSpPr>
            <p:nvPr/>
          </p:nvSpPr>
          <p:spPr bwMode="auto">
            <a:xfrm>
              <a:off x="2154" y="935"/>
              <a:ext cx="363"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000">
                  <a:solidFill>
                    <a:srgbClr val="1F497D"/>
                  </a:solidFill>
                </a:rPr>
                <a:t>納期</a:t>
              </a:r>
            </a:p>
          </p:txBody>
        </p:sp>
      </p:grpSp>
      <p:sp>
        <p:nvSpPr>
          <p:cNvPr id="33" name="Text Box 27"/>
          <p:cNvSpPr txBox="1">
            <a:spLocks noChangeArrowheads="1"/>
          </p:cNvSpPr>
          <p:nvPr/>
        </p:nvSpPr>
        <p:spPr bwMode="auto">
          <a:xfrm>
            <a:off x="774992" y="489868"/>
            <a:ext cx="2740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b="1" dirty="0">
                <a:solidFill>
                  <a:srgbClr val="002060"/>
                </a:solidFill>
              </a:rPr>
              <a:t>ウォーターフォール型開発</a:t>
            </a:r>
          </a:p>
        </p:txBody>
      </p:sp>
      <p:grpSp>
        <p:nvGrpSpPr>
          <p:cNvPr id="3" name="グループ化 2"/>
          <p:cNvGrpSpPr/>
          <p:nvPr/>
        </p:nvGrpSpPr>
        <p:grpSpPr>
          <a:xfrm>
            <a:off x="811670" y="4990438"/>
            <a:ext cx="4756593" cy="1560716"/>
            <a:chOff x="4115280" y="3579467"/>
            <a:chExt cx="4756593" cy="1560716"/>
          </a:xfrm>
        </p:grpSpPr>
        <p:grpSp>
          <p:nvGrpSpPr>
            <p:cNvPr id="2" name="グループ化 1"/>
            <p:cNvGrpSpPr/>
            <p:nvPr/>
          </p:nvGrpSpPr>
          <p:grpSpPr>
            <a:xfrm>
              <a:off x="4115280" y="3579467"/>
              <a:ext cx="1573212" cy="1349704"/>
              <a:chOff x="4685505" y="3595271"/>
              <a:chExt cx="1573212" cy="1349704"/>
            </a:xfrm>
          </p:grpSpPr>
          <p:grpSp>
            <p:nvGrpSpPr>
              <p:cNvPr id="64" name="Group 48"/>
              <p:cNvGrpSpPr>
                <a:grpSpLocks/>
              </p:cNvGrpSpPr>
              <p:nvPr/>
            </p:nvGrpSpPr>
            <p:grpSpPr bwMode="auto">
              <a:xfrm>
                <a:off x="4685505" y="3628109"/>
                <a:ext cx="1573212" cy="686593"/>
                <a:chOff x="231" y="3113"/>
                <a:chExt cx="1814" cy="974"/>
              </a:xfrm>
            </p:grpSpPr>
            <p:sp>
              <p:nvSpPr>
                <p:cNvPr id="65" name="AutoShape 6"/>
                <p:cNvSpPr>
                  <a:spLocks noChangeArrowheads="1"/>
                </p:cNvSpPr>
                <p:nvPr/>
              </p:nvSpPr>
              <p:spPr bwMode="auto">
                <a:xfrm>
                  <a:off x="231" y="3113"/>
                  <a:ext cx="1814" cy="453"/>
                </a:xfrm>
                <a:prstGeom prst="homePlate">
                  <a:avLst>
                    <a:gd name="adj" fmla="val 100110"/>
                  </a:avLst>
                </a:prstGeom>
                <a:gradFill rotWithShape="1">
                  <a:gsLst>
                    <a:gs pos="0">
                      <a:srgbClr val="9D9DFF"/>
                    </a:gs>
                    <a:gs pos="100000">
                      <a:srgbClr val="CCECFF"/>
                    </a:gs>
                  </a:gsLst>
                  <a:lin ang="540000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grpSp>
              <p:nvGrpSpPr>
                <p:cNvPr id="66" name="Group 33"/>
                <p:cNvGrpSpPr>
                  <a:grpSpLocks/>
                </p:cNvGrpSpPr>
                <p:nvPr/>
              </p:nvGrpSpPr>
              <p:grpSpPr bwMode="auto">
                <a:xfrm>
                  <a:off x="231" y="3566"/>
                  <a:ext cx="1723" cy="521"/>
                  <a:chOff x="431" y="1570"/>
                  <a:chExt cx="1723" cy="521"/>
                </a:xfrm>
              </p:grpSpPr>
              <p:grpSp>
                <p:nvGrpSpPr>
                  <p:cNvPr id="67" name="Group 34"/>
                  <p:cNvGrpSpPr>
                    <a:grpSpLocks/>
                  </p:cNvGrpSpPr>
                  <p:nvPr/>
                </p:nvGrpSpPr>
                <p:grpSpPr bwMode="auto">
                  <a:xfrm>
                    <a:off x="431" y="1570"/>
                    <a:ext cx="408" cy="521"/>
                    <a:chOff x="431" y="1570"/>
                    <a:chExt cx="408" cy="521"/>
                  </a:xfrm>
                </p:grpSpPr>
                <p:sp>
                  <p:nvSpPr>
                    <p:cNvPr id="77" name="AutoShape 35"/>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78" name="AutoShape 36"/>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68" name="Group 37"/>
                  <p:cNvGrpSpPr>
                    <a:grpSpLocks/>
                  </p:cNvGrpSpPr>
                  <p:nvPr/>
                </p:nvGrpSpPr>
                <p:grpSpPr bwMode="auto">
                  <a:xfrm>
                    <a:off x="869" y="1570"/>
                    <a:ext cx="408" cy="521"/>
                    <a:chOff x="431" y="1570"/>
                    <a:chExt cx="408" cy="521"/>
                  </a:xfrm>
                </p:grpSpPr>
                <p:sp>
                  <p:nvSpPr>
                    <p:cNvPr id="75" name="AutoShape 38"/>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76" name="AutoShape 39"/>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69" name="Group 40"/>
                  <p:cNvGrpSpPr>
                    <a:grpSpLocks/>
                  </p:cNvGrpSpPr>
                  <p:nvPr/>
                </p:nvGrpSpPr>
                <p:grpSpPr bwMode="auto">
                  <a:xfrm>
                    <a:off x="1307" y="1570"/>
                    <a:ext cx="408" cy="521"/>
                    <a:chOff x="431" y="1570"/>
                    <a:chExt cx="408" cy="521"/>
                  </a:xfrm>
                </p:grpSpPr>
                <p:sp>
                  <p:nvSpPr>
                    <p:cNvPr id="73" name="AutoShape 41"/>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74" name="AutoShape 42"/>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70" name="Group 43"/>
                  <p:cNvGrpSpPr>
                    <a:grpSpLocks/>
                  </p:cNvGrpSpPr>
                  <p:nvPr/>
                </p:nvGrpSpPr>
                <p:grpSpPr bwMode="auto">
                  <a:xfrm>
                    <a:off x="1746" y="1570"/>
                    <a:ext cx="408" cy="521"/>
                    <a:chOff x="431" y="1570"/>
                    <a:chExt cx="408" cy="521"/>
                  </a:xfrm>
                </p:grpSpPr>
                <p:sp>
                  <p:nvSpPr>
                    <p:cNvPr id="71" name="AutoShape 44"/>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72" name="AutoShape 45"/>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grpSp>
          <p:grpSp>
            <p:nvGrpSpPr>
              <p:cNvPr id="89" name="Group 62"/>
              <p:cNvGrpSpPr>
                <a:grpSpLocks/>
              </p:cNvGrpSpPr>
              <p:nvPr/>
            </p:nvGrpSpPr>
            <p:grpSpPr bwMode="auto">
              <a:xfrm>
                <a:off x="4705451" y="4344988"/>
                <a:ext cx="1534186" cy="599987"/>
                <a:chOff x="204" y="2001"/>
                <a:chExt cx="1769" cy="586"/>
              </a:xfrm>
            </p:grpSpPr>
            <p:sp>
              <p:nvSpPr>
                <p:cNvPr id="90" name="Text Box 63"/>
                <p:cNvSpPr txBox="1">
                  <a:spLocks noChangeArrowheads="1"/>
                </p:cNvSpPr>
                <p:nvPr/>
              </p:nvSpPr>
              <p:spPr bwMode="auto">
                <a:xfrm>
                  <a:off x="204" y="2001"/>
                  <a:ext cx="453"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a:t>反復１</a:t>
                  </a:r>
                </a:p>
              </p:txBody>
            </p:sp>
            <p:sp>
              <p:nvSpPr>
                <p:cNvPr id="91" name="Text Box 64"/>
                <p:cNvSpPr txBox="1">
                  <a:spLocks noChangeArrowheads="1"/>
                </p:cNvSpPr>
                <p:nvPr/>
              </p:nvSpPr>
              <p:spPr bwMode="auto">
                <a:xfrm>
                  <a:off x="643" y="2001"/>
                  <a:ext cx="453"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a:t>反復２</a:t>
                  </a:r>
                </a:p>
              </p:txBody>
            </p:sp>
            <p:sp>
              <p:nvSpPr>
                <p:cNvPr id="92" name="Text Box 65"/>
                <p:cNvSpPr txBox="1">
                  <a:spLocks noChangeArrowheads="1"/>
                </p:cNvSpPr>
                <p:nvPr/>
              </p:nvSpPr>
              <p:spPr bwMode="auto">
                <a:xfrm>
                  <a:off x="1082" y="2001"/>
                  <a:ext cx="453"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a:t>反復３</a:t>
                  </a:r>
                </a:p>
              </p:txBody>
            </p:sp>
            <p:sp>
              <p:nvSpPr>
                <p:cNvPr id="93" name="Text Box 66"/>
                <p:cNvSpPr txBox="1">
                  <a:spLocks noChangeArrowheads="1"/>
                </p:cNvSpPr>
                <p:nvPr/>
              </p:nvSpPr>
              <p:spPr bwMode="auto">
                <a:xfrm>
                  <a:off x="1520" y="2001"/>
                  <a:ext cx="453"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a:t>反復４</a:t>
                  </a:r>
                </a:p>
              </p:txBody>
            </p:sp>
          </p:grpSp>
          <p:sp>
            <p:nvSpPr>
              <p:cNvPr id="94" name="Text Box 50"/>
              <p:cNvSpPr txBox="1">
                <a:spLocks noChangeArrowheads="1"/>
              </p:cNvSpPr>
              <p:nvPr/>
            </p:nvSpPr>
            <p:spPr bwMode="auto">
              <a:xfrm>
                <a:off x="4806379" y="3595271"/>
                <a:ext cx="1154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t>リリース２</a:t>
                </a:r>
              </a:p>
            </p:txBody>
          </p:sp>
        </p:grpSp>
        <p:grpSp>
          <p:nvGrpSpPr>
            <p:cNvPr id="95" name="グループ化 94"/>
            <p:cNvGrpSpPr/>
            <p:nvPr/>
          </p:nvGrpSpPr>
          <p:grpSpPr>
            <a:xfrm>
              <a:off x="5725449" y="3665859"/>
              <a:ext cx="1573212" cy="1349704"/>
              <a:chOff x="4685505" y="3595271"/>
              <a:chExt cx="1573212" cy="1349704"/>
            </a:xfrm>
          </p:grpSpPr>
          <p:grpSp>
            <p:nvGrpSpPr>
              <p:cNvPr id="96" name="Group 48"/>
              <p:cNvGrpSpPr>
                <a:grpSpLocks/>
              </p:cNvGrpSpPr>
              <p:nvPr/>
            </p:nvGrpSpPr>
            <p:grpSpPr bwMode="auto">
              <a:xfrm>
                <a:off x="4685505" y="3628109"/>
                <a:ext cx="1573212" cy="686593"/>
                <a:chOff x="231" y="3113"/>
                <a:chExt cx="1814" cy="974"/>
              </a:xfrm>
            </p:grpSpPr>
            <p:sp>
              <p:nvSpPr>
                <p:cNvPr id="103" name="AutoShape 6"/>
                <p:cNvSpPr>
                  <a:spLocks noChangeArrowheads="1"/>
                </p:cNvSpPr>
                <p:nvPr/>
              </p:nvSpPr>
              <p:spPr bwMode="auto">
                <a:xfrm>
                  <a:off x="231" y="3113"/>
                  <a:ext cx="1814" cy="453"/>
                </a:xfrm>
                <a:prstGeom prst="homePlate">
                  <a:avLst>
                    <a:gd name="adj" fmla="val 100110"/>
                  </a:avLst>
                </a:prstGeom>
                <a:gradFill rotWithShape="1">
                  <a:gsLst>
                    <a:gs pos="0">
                      <a:srgbClr val="9D9DFF"/>
                    </a:gs>
                    <a:gs pos="100000">
                      <a:srgbClr val="CCECFF"/>
                    </a:gs>
                  </a:gsLst>
                  <a:lin ang="540000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grpSp>
              <p:nvGrpSpPr>
                <p:cNvPr id="104" name="Group 33"/>
                <p:cNvGrpSpPr>
                  <a:grpSpLocks/>
                </p:cNvGrpSpPr>
                <p:nvPr/>
              </p:nvGrpSpPr>
              <p:grpSpPr bwMode="auto">
                <a:xfrm>
                  <a:off x="231" y="3566"/>
                  <a:ext cx="1723" cy="521"/>
                  <a:chOff x="431" y="1570"/>
                  <a:chExt cx="1723" cy="521"/>
                </a:xfrm>
              </p:grpSpPr>
              <p:grpSp>
                <p:nvGrpSpPr>
                  <p:cNvPr id="105" name="Group 34"/>
                  <p:cNvGrpSpPr>
                    <a:grpSpLocks/>
                  </p:cNvGrpSpPr>
                  <p:nvPr/>
                </p:nvGrpSpPr>
                <p:grpSpPr bwMode="auto">
                  <a:xfrm>
                    <a:off x="431" y="1570"/>
                    <a:ext cx="408" cy="521"/>
                    <a:chOff x="431" y="1570"/>
                    <a:chExt cx="408" cy="521"/>
                  </a:xfrm>
                </p:grpSpPr>
                <p:sp>
                  <p:nvSpPr>
                    <p:cNvPr id="115" name="AutoShape 35"/>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116" name="AutoShape 36"/>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106" name="Group 37"/>
                  <p:cNvGrpSpPr>
                    <a:grpSpLocks/>
                  </p:cNvGrpSpPr>
                  <p:nvPr/>
                </p:nvGrpSpPr>
                <p:grpSpPr bwMode="auto">
                  <a:xfrm>
                    <a:off x="869" y="1570"/>
                    <a:ext cx="408" cy="521"/>
                    <a:chOff x="431" y="1570"/>
                    <a:chExt cx="408" cy="521"/>
                  </a:xfrm>
                </p:grpSpPr>
                <p:sp>
                  <p:nvSpPr>
                    <p:cNvPr id="113" name="AutoShape 38"/>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114" name="AutoShape 39"/>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107" name="Group 40"/>
                  <p:cNvGrpSpPr>
                    <a:grpSpLocks/>
                  </p:cNvGrpSpPr>
                  <p:nvPr/>
                </p:nvGrpSpPr>
                <p:grpSpPr bwMode="auto">
                  <a:xfrm>
                    <a:off x="1307" y="1570"/>
                    <a:ext cx="408" cy="521"/>
                    <a:chOff x="431" y="1570"/>
                    <a:chExt cx="408" cy="521"/>
                  </a:xfrm>
                </p:grpSpPr>
                <p:sp>
                  <p:nvSpPr>
                    <p:cNvPr id="111" name="AutoShape 41"/>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112" name="AutoShape 42"/>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108" name="Group 43"/>
                  <p:cNvGrpSpPr>
                    <a:grpSpLocks/>
                  </p:cNvGrpSpPr>
                  <p:nvPr/>
                </p:nvGrpSpPr>
                <p:grpSpPr bwMode="auto">
                  <a:xfrm>
                    <a:off x="1746" y="1570"/>
                    <a:ext cx="408" cy="521"/>
                    <a:chOff x="431" y="1570"/>
                    <a:chExt cx="408" cy="521"/>
                  </a:xfrm>
                </p:grpSpPr>
                <p:sp>
                  <p:nvSpPr>
                    <p:cNvPr id="109" name="AutoShape 44"/>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110" name="AutoShape 45"/>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grpSp>
          <p:grpSp>
            <p:nvGrpSpPr>
              <p:cNvPr id="97" name="Group 62"/>
              <p:cNvGrpSpPr>
                <a:grpSpLocks/>
              </p:cNvGrpSpPr>
              <p:nvPr/>
            </p:nvGrpSpPr>
            <p:grpSpPr bwMode="auto">
              <a:xfrm>
                <a:off x="4705451" y="4344988"/>
                <a:ext cx="1534186" cy="599987"/>
                <a:chOff x="204" y="2001"/>
                <a:chExt cx="1769" cy="586"/>
              </a:xfrm>
            </p:grpSpPr>
            <p:sp>
              <p:nvSpPr>
                <p:cNvPr id="99" name="Text Box 63"/>
                <p:cNvSpPr txBox="1">
                  <a:spLocks noChangeArrowheads="1"/>
                </p:cNvSpPr>
                <p:nvPr/>
              </p:nvSpPr>
              <p:spPr bwMode="auto">
                <a:xfrm>
                  <a:off x="204" y="2001"/>
                  <a:ext cx="453"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a:t>反復１</a:t>
                  </a:r>
                </a:p>
              </p:txBody>
            </p:sp>
            <p:sp>
              <p:nvSpPr>
                <p:cNvPr id="100" name="Text Box 64"/>
                <p:cNvSpPr txBox="1">
                  <a:spLocks noChangeArrowheads="1"/>
                </p:cNvSpPr>
                <p:nvPr/>
              </p:nvSpPr>
              <p:spPr bwMode="auto">
                <a:xfrm>
                  <a:off x="643" y="2001"/>
                  <a:ext cx="453"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a:t>反復２</a:t>
                  </a:r>
                </a:p>
              </p:txBody>
            </p:sp>
            <p:sp>
              <p:nvSpPr>
                <p:cNvPr id="101" name="Text Box 65"/>
                <p:cNvSpPr txBox="1">
                  <a:spLocks noChangeArrowheads="1"/>
                </p:cNvSpPr>
                <p:nvPr/>
              </p:nvSpPr>
              <p:spPr bwMode="auto">
                <a:xfrm>
                  <a:off x="1082" y="2001"/>
                  <a:ext cx="453"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a:t>反復３</a:t>
                  </a:r>
                </a:p>
              </p:txBody>
            </p:sp>
            <p:sp>
              <p:nvSpPr>
                <p:cNvPr id="102" name="Text Box 66"/>
                <p:cNvSpPr txBox="1">
                  <a:spLocks noChangeArrowheads="1"/>
                </p:cNvSpPr>
                <p:nvPr/>
              </p:nvSpPr>
              <p:spPr bwMode="auto">
                <a:xfrm>
                  <a:off x="1520" y="2001"/>
                  <a:ext cx="453"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a:t>反復４</a:t>
                  </a:r>
                </a:p>
              </p:txBody>
            </p:sp>
          </p:grpSp>
          <p:sp>
            <p:nvSpPr>
              <p:cNvPr id="98" name="Text Box 50"/>
              <p:cNvSpPr txBox="1">
                <a:spLocks noChangeArrowheads="1"/>
              </p:cNvSpPr>
              <p:nvPr/>
            </p:nvSpPr>
            <p:spPr bwMode="auto">
              <a:xfrm>
                <a:off x="4806379" y="3595271"/>
                <a:ext cx="1154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t>リリース２</a:t>
                </a:r>
              </a:p>
            </p:txBody>
          </p:sp>
        </p:grpSp>
        <p:grpSp>
          <p:nvGrpSpPr>
            <p:cNvPr id="117" name="グループ化 116"/>
            <p:cNvGrpSpPr/>
            <p:nvPr/>
          </p:nvGrpSpPr>
          <p:grpSpPr>
            <a:xfrm>
              <a:off x="7298661" y="3790479"/>
              <a:ext cx="1573212" cy="1349704"/>
              <a:chOff x="4685505" y="3595271"/>
              <a:chExt cx="1573212" cy="1349704"/>
            </a:xfrm>
          </p:grpSpPr>
          <p:grpSp>
            <p:nvGrpSpPr>
              <p:cNvPr id="118" name="Group 48"/>
              <p:cNvGrpSpPr>
                <a:grpSpLocks/>
              </p:cNvGrpSpPr>
              <p:nvPr/>
            </p:nvGrpSpPr>
            <p:grpSpPr bwMode="auto">
              <a:xfrm>
                <a:off x="4685505" y="3628109"/>
                <a:ext cx="1573212" cy="686593"/>
                <a:chOff x="231" y="3113"/>
                <a:chExt cx="1814" cy="974"/>
              </a:xfrm>
            </p:grpSpPr>
            <p:sp>
              <p:nvSpPr>
                <p:cNvPr id="125" name="AutoShape 6"/>
                <p:cNvSpPr>
                  <a:spLocks noChangeArrowheads="1"/>
                </p:cNvSpPr>
                <p:nvPr/>
              </p:nvSpPr>
              <p:spPr bwMode="auto">
                <a:xfrm>
                  <a:off x="231" y="3113"/>
                  <a:ext cx="1814" cy="453"/>
                </a:xfrm>
                <a:prstGeom prst="homePlate">
                  <a:avLst>
                    <a:gd name="adj" fmla="val 100110"/>
                  </a:avLst>
                </a:prstGeom>
                <a:gradFill rotWithShape="1">
                  <a:gsLst>
                    <a:gs pos="0">
                      <a:srgbClr val="9D9DFF"/>
                    </a:gs>
                    <a:gs pos="100000">
                      <a:srgbClr val="CCECFF"/>
                    </a:gs>
                  </a:gsLst>
                  <a:lin ang="540000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grpSp>
              <p:nvGrpSpPr>
                <p:cNvPr id="126" name="Group 33"/>
                <p:cNvGrpSpPr>
                  <a:grpSpLocks/>
                </p:cNvGrpSpPr>
                <p:nvPr/>
              </p:nvGrpSpPr>
              <p:grpSpPr bwMode="auto">
                <a:xfrm>
                  <a:off x="231" y="3566"/>
                  <a:ext cx="1723" cy="521"/>
                  <a:chOff x="431" y="1570"/>
                  <a:chExt cx="1723" cy="521"/>
                </a:xfrm>
              </p:grpSpPr>
              <p:grpSp>
                <p:nvGrpSpPr>
                  <p:cNvPr id="127" name="Group 34"/>
                  <p:cNvGrpSpPr>
                    <a:grpSpLocks/>
                  </p:cNvGrpSpPr>
                  <p:nvPr/>
                </p:nvGrpSpPr>
                <p:grpSpPr bwMode="auto">
                  <a:xfrm>
                    <a:off x="431" y="1570"/>
                    <a:ext cx="408" cy="521"/>
                    <a:chOff x="431" y="1570"/>
                    <a:chExt cx="408" cy="521"/>
                  </a:xfrm>
                </p:grpSpPr>
                <p:sp>
                  <p:nvSpPr>
                    <p:cNvPr id="137" name="AutoShape 35"/>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138" name="AutoShape 36"/>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128" name="Group 37"/>
                  <p:cNvGrpSpPr>
                    <a:grpSpLocks/>
                  </p:cNvGrpSpPr>
                  <p:nvPr/>
                </p:nvGrpSpPr>
                <p:grpSpPr bwMode="auto">
                  <a:xfrm>
                    <a:off x="869" y="1570"/>
                    <a:ext cx="408" cy="521"/>
                    <a:chOff x="431" y="1570"/>
                    <a:chExt cx="408" cy="521"/>
                  </a:xfrm>
                </p:grpSpPr>
                <p:sp>
                  <p:nvSpPr>
                    <p:cNvPr id="135" name="AutoShape 38"/>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136" name="AutoShape 39"/>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129" name="Group 40"/>
                  <p:cNvGrpSpPr>
                    <a:grpSpLocks/>
                  </p:cNvGrpSpPr>
                  <p:nvPr/>
                </p:nvGrpSpPr>
                <p:grpSpPr bwMode="auto">
                  <a:xfrm>
                    <a:off x="1307" y="1570"/>
                    <a:ext cx="408" cy="521"/>
                    <a:chOff x="431" y="1570"/>
                    <a:chExt cx="408" cy="521"/>
                  </a:xfrm>
                </p:grpSpPr>
                <p:sp>
                  <p:nvSpPr>
                    <p:cNvPr id="133" name="AutoShape 41"/>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134" name="AutoShape 42"/>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130" name="Group 43"/>
                  <p:cNvGrpSpPr>
                    <a:grpSpLocks/>
                  </p:cNvGrpSpPr>
                  <p:nvPr/>
                </p:nvGrpSpPr>
                <p:grpSpPr bwMode="auto">
                  <a:xfrm>
                    <a:off x="1746" y="1570"/>
                    <a:ext cx="408" cy="521"/>
                    <a:chOff x="431" y="1570"/>
                    <a:chExt cx="408" cy="521"/>
                  </a:xfrm>
                </p:grpSpPr>
                <p:sp>
                  <p:nvSpPr>
                    <p:cNvPr id="131" name="AutoShape 44"/>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132" name="AutoShape 45"/>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grpSp>
          <p:grpSp>
            <p:nvGrpSpPr>
              <p:cNvPr id="119" name="Group 62"/>
              <p:cNvGrpSpPr>
                <a:grpSpLocks/>
              </p:cNvGrpSpPr>
              <p:nvPr/>
            </p:nvGrpSpPr>
            <p:grpSpPr bwMode="auto">
              <a:xfrm>
                <a:off x="4705451" y="4344988"/>
                <a:ext cx="1534186" cy="599987"/>
                <a:chOff x="204" y="2001"/>
                <a:chExt cx="1769" cy="586"/>
              </a:xfrm>
            </p:grpSpPr>
            <p:sp>
              <p:nvSpPr>
                <p:cNvPr id="121" name="Text Box 63"/>
                <p:cNvSpPr txBox="1">
                  <a:spLocks noChangeArrowheads="1"/>
                </p:cNvSpPr>
                <p:nvPr/>
              </p:nvSpPr>
              <p:spPr bwMode="auto">
                <a:xfrm>
                  <a:off x="204" y="2001"/>
                  <a:ext cx="453"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a:t>反復１</a:t>
                  </a:r>
                </a:p>
              </p:txBody>
            </p:sp>
            <p:sp>
              <p:nvSpPr>
                <p:cNvPr id="122" name="Text Box 64"/>
                <p:cNvSpPr txBox="1">
                  <a:spLocks noChangeArrowheads="1"/>
                </p:cNvSpPr>
                <p:nvPr/>
              </p:nvSpPr>
              <p:spPr bwMode="auto">
                <a:xfrm>
                  <a:off x="643" y="2001"/>
                  <a:ext cx="453"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a:t>反復２</a:t>
                  </a:r>
                </a:p>
              </p:txBody>
            </p:sp>
            <p:sp>
              <p:nvSpPr>
                <p:cNvPr id="123" name="Text Box 65"/>
                <p:cNvSpPr txBox="1">
                  <a:spLocks noChangeArrowheads="1"/>
                </p:cNvSpPr>
                <p:nvPr/>
              </p:nvSpPr>
              <p:spPr bwMode="auto">
                <a:xfrm>
                  <a:off x="1082" y="2001"/>
                  <a:ext cx="453"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a:t>反復３</a:t>
                  </a:r>
                </a:p>
              </p:txBody>
            </p:sp>
            <p:sp>
              <p:nvSpPr>
                <p:cNvPr id="124" name="Text Box 66"/>
                <p:cNvSpPr txBox="1">
                  <a:spLocks noChangeArrowheads="1"/>
                </p:cNvSpPr>
                <p:nvPr/>
              </p:nvSpPr>
              <p:spPr bwMode="auto">
                <a:xfrm>
                  <a:off x="1520" y="2001"/>
                  <a:ext cx="453"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a:t>反復４</a:t>
                  </a:r>
                </a:p>
              </p:txBody>
            </p:sp>
          </p:grpSp>
          <p:sp>
            <p:nvSpPr>
              <p:cNvPr id="120" name="Text Box 50"/>
              <p:cNvSpPr txBox="1">
                <a:spLocks noChangeArrowheads="1"/>
              </p:cNvSpPr>
              <p:nvPr/>
            </p:nvSpPr>
            <p:spPr bwMode="auto">
              <a:xfrm>
                <a:off x="4806379" y="3595271"/>
                <a:ext cx="1154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t>リリース２</a:t>
                </a:r>
              </a:p>
            </p:txBody>
          </p:sp>
        </p:grpSp>
      </p:grpSp>
      <p:sp>
        <p:nvSpPr>
          <p:cNvPr id="141" name="Text Box 27"/>
          <p:cNvSpPr txBox="1">
            <a:spLocks noChangeArrowheads="1"/>
          </p:cNvSpPr>
          <p:nvPr/>
        </p:nvSpPr>
        <p:spPr bwMode="auto">
          <a:xfrm>
            <a:off x="854516" y="4359942"/>
            <a:ext cx="21605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b="1" dirty="0">
                <a:solidFill>
                  <a:srgbClr val="002060"/>
                </a:solidFill>
              </a:rPr>
              <a:t>アジャイル型開発</a:t>
            </a:r>
          </a:p>
        </p:txBody>
      </p:sp>
      <p:sp>
        <p:nvSpPr>
          <p:cNvPr id="4" name="テキスト ボックス 3"/>
          <p:cNvSpPr txBox="1"/>
          <p:nvPr/>
        </p:nvSpPr>
        <p:spPr>
          <a:xfrm>
            <a:off x="4728754" y="534308"/>
            <a:ext cx="4415246" cy="2308324"/>
          </a:xfrm>
          <a:prstGeom prst="rect">
            <a:avLst/>
          </a:prstGeom>
          <a:noFill/>
        </p:spPr>
        <p:txBody>
          <a:bodyPr wrap="square" rtlCol="0">
            <a:spAutoFit/>
          </a:bodyPr>
          <a:lstStyle/>
          <a:p>
            <a:r>
              <a:rPr lang="ja-JP" altLang="en-US" dirty="0">
                <a:solidFill>
                  <a:srgbClr val="002060"/>
                </a:solidFill>
              </a:rPr>
              <a:t>水が流れ落ちる様にプロジェクトのプロセスのステップを順を追って作業を進めていく方法</a:t>
            </a:r>
            <a:endParaRPr lang="en-US" altLang="ja-JP" dirty="0">
              <a:solidFill>
                <a:srgbClr val="002060"/>
              </a:solidFill>
            </a:endParaRPr>
          </a:p>
          <a:p>
            <a:r>
              <a:rPr lang="ja-JP" altLang="en-US" dirty="0">
                <a:solidFill>
                  <a:srgbClr val="002060"/>
                </a:solidFill>
              </a:rPr>
              <a:t>プロセスの各ステップで必要な全ての作業が完了しなければ、次のステップに移行しない。</a:t>
            </a:r>
            <a:endParaRPr lang="en-US" altLang="ja-JP" dirty="0">
              <a:solidFill>
                <a:srgbClr val="002060"/>
              </a:solidFill>
            </a:endParaRPr>
          </a:p>
          <a:p>
            <a:r>
              <a:rPr lang="ja-JP" altLang="en-US" dirty="0">
                <a:solidFill>
                  <a:srgbClr val="002060"/>
                </a:solidFill>
              </a:rPr>
              <a:t>同類、同質な作業を貯めて、まとめて行う。</a:t>
            </a:r>
            <a:endParaRPr lang="en-US" altLang="ja-JP" dirty="0">
              <a:solidFill>
                <a:srgbClr val="002060"/>
              </a:solidFill>
            </a:endParaRPr>
          </a:p>
          <a:p>
            <a:r>
              <a:rPr lang="ja-JP" altLang="en-US" dirty="0">
                <a:solidFill>
                  <a:srgbClr val="002060"/>
                </a:solidFill>
              </a:rPr>
              <a:t>最終的にリリースは、一回で実行される。</a:t>
            </a:r>
            <a:endParaRPr lang="en-US" altLang="ja-JP" dirty="0">
              <a:solidFill>
                <a:srgbClr val="002060"/>
              </a:solidFill>
            </a:endParaRPr>
          </a:p>
        </p:txBody>
      </p:sp>
      <p:sp>
        <p:nvSpPr>
          <p:cNvPr id="34" name="テキスト ボックス 33"/>
          <p:cNvSpPr txBox="1"/>
          <p:nvPr/>
        </p:nvSpPr>
        <p:spPr>
          <a:xfrm>
            <a:off x="3514569" y="3931634"/>
            <a:ext cx="5449920" cy="923330"/>
          </a:xfrm>
          <a:prstGeom prst="rect">
            <a:avLst/>
          </a:prstGeom>
          <a:noFill/>
        </p:spPr>
        <p:txBody>
          <a:bodyPr wrap="square" rtlCol="0">
            <a:spAutoFit/>
          </a:bodyPr>
          <a:lstStyle/>
          <a:p>
            <a:r>
              <a:rPr kumimoji="1" lang="ja-JP" altLang="en-US" dirty="0">
                <a:solidFill>
                  <a:srgbClr val="002060"/>
                </a:solidFill>
              </a:rPr>
              <a:t>期間を決めて、その期間内で小さな稼働可能な部分のリリースを小まめに実施し、フィードバックを得て修正を</a:t>
            </a:r>
            <a:r>
              <a:rPr lang="ja-JP" altLang="en-US" dirty="0">
                <a:solidFill>
                  <a:srgbClr val="002060"/>
                </a:solidFill>
              </a:rPr>
              <a:t>加えつつユーザーの望むシステムを完成させる方法</a:t>
            </a:r>
            <a:endParaRPr kumimoji="1" lang="ja-JP" altLang="en-US" dirty="0">
              <a:solidFill>
                <a:srgbClr val="002060"/>
              </a:solidFill>
            </a:endParaRPr>
          </a:p>
        </p:txBody>
      </p:sp>
      <p:sp>
        <p:nvSpPr>
          <p:cNvPr id="35" name="テキスト ボックス 34"/>
          <p:cNvSpPr txBox="1"/>
          <p:nvPr/>
        </p:nvSpPr>
        <p:spPr>
          <a:xfrm>
            <a:off x="5868144" y="4848319"/>
            <a:ext cx="3096344" cy="1754326"/>
          </a:xfrm>
          <a:prstGeom prst="rect">
            <a:avLst/>
          </a:prstGeom>
          <a:noFill/>
        </p:spPr>
        <p:txBody>
          <a:bodyPr wrap="square" rtlCol="0">
            <a:spAutoFit/>
          </a:bodyPr>
          <a:lstStyle/>
          <a:p>
            <a:r>
              <a:rPr kumimoji="1" lang="ja-JP" altLang="en-US" dirty="0">
                <a:solidFill>
                  <a:srgbClr val="002060"/>
                </a:solidFill>
              </a:rPr>
              <a:t>各反復期間内では、開発チームによって、設計、コーディング、単体テスト、結合テストが実施され、常に稼働可能な状態で段階的にリリースを繰り返す。</a:t>
            </a:r>
          </a:p>
        </p:txBody>
      </p:sp>
    </p:spTree>
    <p:extLst>
      <p:ext uri="{BB962C8B-B14F-4D97-AF65-F5344CB8AC3E}">
        <p14:creationId xmlns:p14="http://schemas.microsoft.com/office/powerpoint/2010/main" val="4194297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01961" y="1113294"/>
            <a:ext cx="1656184" cy="5693866"/>
          </a:xfrm>
          <a:prstGeom prst="rect">
            <a:avLst/>
          </a:prstGeom>
          <a:noFill/>
        </p:spPr>
        <p:txBody>
          <a:bodyPr wrap="square" rtlCol="0">
            <a:spAutoFit/>
          </a:bodyPr>
          <a:lstStyle/>
          <a:p>
            <a:r>
              <a:rPr kumimoji="1" lang="ja-JP" altLang="en-US" sz="1400" dirty="0"/>
              <a:t>価値観</a:t>
            </a:r>
            <a:endParaRPr kumimoji="1" lang="en-US" altLang="ja-JP" sz="1400" dirty="0"/>
          </a:p>
          <a:p>
            <a:r>
              <a:rPr lang="ja-JP" altLang="en-US" sz="1400" dirty="0"/>
              <a:t>スピード</a:t>
            </a:r>
            <a:endParaRPr kumimoji="1" lang="en-US" altLang="ja-JP" sz="1400" dirty="0"/>
          </a:p>
          <a:p>
            <a:r>
              <a:rPr lang="ja-JP" altLang="en-US" sz="1400" dirty="0"/>
              <a:t>働き方</a:t>
            </a:r>
            <a:endParaRPr lang="en-US" altLang="ja-JP" sz="1400" dirty="0"/>
          </a:p>
          <a:p>
            <a:endParaRPr kumimoji="1" lang="en-US" altLang="ja-JP" sz="1400" dirty="0"/>
          </a:p>
          <a:p>
            <a:r>
              <a:rPr lang="ja-JP" altLang="en-US" sz="1400" dirty="0"/>
              <a:t>時間の使い方</a:t>
            </a:r>
            <a:endParaRPr lang="en-US" altLang="ja-JP" sz="1400" dirty="0"/>
          </a:p>
          <a:p>
            <a:endParaRPr lang="en-US" altLang="ja-JP" sz="1400" dirty="0"/>
          </a:p>
          <a:p>
            <a:r>
              <a:rPr lang="ja-JP" altLang="en-US" sz="1400" dirty="0"/>
              <a:t>計画</a:t>
            </a:r>
            <a:endParaRPr lang="en-US" altLang="ja-JP" sz="1400" dirty="0"/>
          </a:p>
          <a:p>
            <a:endParaRPr kumimoji="1" lang="en-US" altLang="ja-JP" sz="1400" dirty="0"/>
          </a:p>
          <a:p>
            <a:endParaRPr lang="en-US" altLang="ja-JP" sz="1400" dirty="0"/>
          </a:p>
          <a:p>
            <a:r>
              <a:rPr lang="ja-JP" altLang="en-US" sz="1400" dirty="0"/>
              <a:t>プロジェクト</a:t>
            </a:r>
            <a:endParaRPr lang="en-US" altLang="ja-JP" sz="1400" dirty="0"/>
          </a:p>
          <a:p>
            <a:endParaRPr lang="en-US" altLang="ja-JP" sz="1400" dirty="0"/>
          </a:p>
          <a:p>
            <a:r>
              <a:rPr lang="ja-JP" altLang="en-US" sz="1400" dirty="0"/>
              <a:t>リスク</a:t>
            </a:r>
            <a:endParaRPr lang="en-US" altLang="ja-JP" sz="1400" dirty="0"/>
          </a:p>
          <a:p>
            <a:r>
              <a:rPr lang="ja-JP" altLang="en-US" sz="1400" dirty="0"/>
              <a:t>役割</a:t>
            </a:r>
            <a:endParaRPr lang="en-US" altLang="ja-JP" sz="1400" dirty="0"/>
          </a:p>
          <a:p>
            <a:r>
              <a:rPr lang="ja-JP" altLang="en-US" sz="1400" dirty="0"/>
              <a:t>進捗管理</a:t>
            </a:r>
            <a:endParaRPr lang="en-US" altLang="ja-JP" sz="1400" dirty="0"/>
          </a:p>
          <a:p>
            <a:r>
              <a:rPr lang="ja-JP" altLang="en-US" sz="1400" dirty="0"/>
              <a:t>見える化</a:t>
            </a:r>
            <a:endParaRPr lang="en-US" altLang="ja-JP" sz="1400" dirty="0"/>
          </a:p>
          <a:p>
            <a:r>
              <a:rPr lang="ja-JP" altLang="en-US" sz="1400" dirty="0"/>
              <a:t>評価基準</a:t>
            </a:r>
            <a:endParaRPr lang="en-US" altLang="ja-JP" sz="1400" dirty="0"/>
          </a:p>
          <a:p>
            <a:r>
              <a:rPr lang="ja-JP" altLang="en-US" sz="1400" dirty="0"/>
              <a:t>要求</a:t>
            </a:r>
            <a:endParaRPr lang="en-US" altLang="ja-JP" sz="1400" dirty="0"/>
          </a:p>
          <a:p>
            <a:r>
              <a:rPr kumimoji="1" lang="ja-JP" altLang="en-US" sz="1400" dirty="0"/>
              <a:t>設計</a:t>
            </a:r>
            <a:endParaRPr kumimoji="1" lang="en-US" altLang="ja-JP" sz="1400" dirty="0"/>
          </a:p>
          <a:p>
            <a:r>
              <a:rPr lang="ja-JP" altLang="en-US" sz="1400" dirty="0"/>
              <a:t>開発</a:t>
            </a:r>
            <a:endParaRPr lang="en-US" altLang="ja-JP" sz="1400" dirty="0"/>
          </a:p>
          <a:p>
            <a:r>
              <a:rPr kumimoji="1" lang="ja-JP" altLang="en-US" sz="1400" dirty="0"/>
              <a:t>コード</a:t>
            </a:r>
            <a:endParaRPr kumimoji="1" lang="en-US" altLang="ja-JP" sz="1400" dirty="0"/>
          </a:p>
          <a:p>
            <a:r>
              <a:rPr lang="ja-JP" altLang="en-US" sz="1400" dirty="0"/>
              <a:t>品質</a:t>
            </a:r>
            <a:endParaRPr lang="en-US" altLang="ja-JP" sz="1400" dirty="0"/>
          </a:p>
          <a:p>
            <a:r>
              <a:rPr kumimoji="1" lang="ja-JP" altLang="en-US" sz="1400" dirty="0"/>
              <a:t>ドキュメント</a:t>
            </a:r>
            <a:endParaRPr kumimoji="1" lang="en-US" altLang="ja-JP" sz="1400" dirty="0"/>
          </a:p>
          <a:p>
            <a:r>
              <a:rPr lang="ja-JP" altLang="en-US" sz="1400" dirty="0"/>
              <a:t>デプロイ＆リリース</a:t>
            </a:r>
            <a:endParaRPr lang="en-US" altLang="ja-JP" sz="1400" dirty="0"/>
          </a:p>
          <a:p>
            <a:r>
              <a:rPr kumimoji="1" lang="ja-JP" altLang="en-US" sz="1400" dirty="0"/>
              <a:t>運用</a:t>
            </a:r>
            <a:endParaRPr kumimoji="1" lang="en-US" altLang="ja-JP" sz="1400" dirty="0"/>
          </a:p>
          <a:p>
            <a:r>
              <a:rPr lang="ja-JP" altLang="en-US" sz="1400" dirty="0"/>
              <a:t>運用管理</a:t>
            </a:r>
            <a:endParaRPr lang="en-US" altLang="ja-JP" sz="1400" dirty="0"/>
          </a:p>
          <a:p>
            <a:r>
              <a:rPr lang="ja-JP" altLang="en-US" sz="1400" dirty="0"/>
              <a:t>リーダーシップ</a:t>
            </a:r>
            <a:endParaRPr kumimoji="1" lang="ja-JP" altLang="en-US" sz="1400" dirty="0"/>
          </a:p>
        </p:txBody>
      </p:sp>
      <p:sp>
        <p:nvSpPr>
          <p:cNvPr id="7" name="テキスト ボックス 6"/>
          <p:cNvSpPr txBox="1"/>
          <p:nvPr/>
        </p:nvSpPr>
        <p:spPr>
          <a:xfrm>
            <a:off x="2102161" y="1113294"/>
            <a:ext cx="2736304" cy="5693866"/>
          </a:xfrm>
          <a:prstGeom prst="rect">
            <a:avLst/>
          </a:prstGeom>
          <a:noFill/>
        </p:spPr>
        <p:txBody>
          <a:bodyPr wrap="square" rtlCol="0">
            <a:spAutoFit/>
          </a:bodyPr>
          <a:lstStyle/>
          <a:p>
            <a:r>
              <a:rPr lang="ja-JP" altLang="en-US" sz="1400" dirty="0">
                <a:solidFill>
                  <a:srgbClr val="002060"/>
                </a:solidFill>
              </a:rPr>
              <a:t>計画重視</a:t>
            </a:r>
            <a:endParaRPr lang="en-US" altLang="ja-JP" sz="1400" dirty="0">
              <a:solidFill>
                <a:srgbClr val="002060"/>
              </a:solidFill>
            </a:endParaRPr>
          </a:p>
          <a:p>
            <a:r>
              <a:rPr lang="ja-JP" altLang="en-US" sz="1400" dirty="0">
                <a:solidFill>
                  <a:srgbClr val="002060"/>
                </a:solidFill>
              </a:rPr>
              <a:t>遅い</a:t>
            </a:r>
            <a:endParaRPr lang="en-US" altLang="ja-JP" sz="1400" dirty="0">
              <a:solidFill>
                <a:srgbClr val="002060"/>
              </a:solidFill>
            </a:endParaRPr>
          </a:p>
          <a:p>
            <a:r>
              <a:rPr lang="ja-JP" altLang="en-US" sz="1400" dirty="0">
                <a:solidFill>
                  <a:srgbClr val="002060"/>
                </a:solidFill>
              </a:rPr>
              <a:t>仕事はまとめた方が効率が良い</a:t>
            </a:r>
            <a:endParaRPr lang="en-US" altLang="ja-JP" sz="1400" dirty="0">
              <a:solidFill>
                <a:srgbClr val="002060"/>
              </a:solidFill>
            </a:endParaRPr>
          </a:p>
          <a:p>
            <a:r>
              <a:rPr lang="ja-JP" altLang="en-US" sz="1400" dirty="0">
                <a:solidFill>
                  <a:srgbClr val="002060"/>
                </a:solidFill>
              </a:rPr>
              <a:t>残業を認める</a:t>
            </a:r>
            <a:endParaRPr lang="en-US" altLang="ja-JP" sz="1400" dirty="0">
              <a:solidFill>
                <a:srgbClr val="002060"/>
              </a:solidFill>
            </a:endParaRPr>
          </a:p>
          <a:p>
            <a:r>
              <a:rPr lang="ja-JP" altLang="en-US" sz="1400" dirty="0">
                <a:solidFill>
                  <a:srgbClr val="002060"/>
                </a:solidFill>
              </a:rPr>
              <a:t>仕事の目的を達するまでの時間</a:t>
            </a:r>
            <a:endParaRPr lang="en-US" altLang="ja-JP" sz="1400" dirty="0">
              <a:solidFill>
                <a:srgbClr val="002060"/>
              </a:solidFill>
            </a:endParaRPr>
          </a:p>
          <a:p>
            <a:endParaRPr lang="en-US" altLang="ja-JP" sz="1400" dirty="0">
              <a:solidFill>
                <a:srgbClr val="002060"/>
              </a:solidFill>
            </a:endParaRPr>
          </a:p>
          <a:p>
            <a:r>
              <a:rPr lang="ja-JP" altLang="en-US" sz="1400" dirty="0">
                <a:solidFill>
                  <a:srgbClr val="002060"/>
                </a:solidFill>
              </a:rPr>
              <a:t>計画重視</a:t>
            </a:r>
            <a:endParaRPr lang="en-US" altLang="ja-JP" sz="1400" dirty="0">
              <a:solidFill>
                <a:srgbClr val="002060"/>
              </a:solidFill>
            </a:endParaRPr>
          </a:p>
          <a:p>
            <a:r>
              <a:rPr lang="ja-JP" altLang="en-US" sz="1400" dirty="0">
                <a:solidFill>
                  <a:srgbClr val="002060"/>
                </a:solidFill>
              </a:rPr>
              <a:t>全期間にわたる計画立案</a:t>
            </a:r>
            <a:endParaRPr lang="en-US" altLang="ja-JP" sz="1400" dirty="0">
              <a:solidFill>
                <a:srgbClr val="002060"/>
              </a:solidFill>
            </a:endParaRPr>
          </a:p>
          <a:p>
            <a:r>
              <a:rPr lang="ja-JP" altLang="en-US" sz="1400" dirty="0">
                <a:solidFill>
                  <a:srgbClr val="002060"/>
                </a:solidFill>
              </a:rPr>
              <a:t>　（計画通りにコトは運ぶ）</a:t>
            </a:r>
            <a:endParaRPr lang="en-US" altLang="ja-JP" sz="1400" dirty="0">
              <a:solidFill>
                <a:srgbClr val="002060"/>
              </a:solidFill>
            </a:endParaRPr>
          </a:p>
          <a:p>
            <a:r>
              <a:rPr kumimoji="1" lang="ja-JP" altLang="en-US" sz="1400" dirty="0">
                <a:solidFill>
                  <a:srgbClr val="002060"/>
                </a:solidFill>
              </a:rPr>
              <a:t>しっかりと計画を立て、理論的に進める。</a:t>
            </a:r>
            <a:endParaRPr kumimoji="1" lang="en-US" altLang="ja-JP" sz="1400" dirty="0">
              <a:solidFill>
                <a:srgbClr val="002060"/>
              </a:solidFill>
            </a:endParaRPr>
          </a:p>
          <a:p>
            <a:r>
              <a:rPr kumimoji="1" lang="ja-JP" altLang="en-US" sz="1400" dirty="0">
                <a:solidFill>
                  <a:srgbClr val="002060"/>
                </a:solidFill>
              </a:rPr>
              <a:t>プロジェクト後半に増大</a:t>
            </a:r>
            <a:endParaRPr kumimoji="1" lang="en-US" altLang="ja-JP" sz="1400" dirty="0">
              <a:solidFill>
                <a:srgbClr val="002060"/>
              </a:solidFill>
            </a:endParaRPr>
          </a:p>
          <a:p>
            <a:r>
              <a:rPr kumimoji="1" lang="ja-JP" altLang="en-US" sz="1400" dirty="0">
                <a:solidFill>
                  <a:srgbClr val="002060"/>
                </a:solidFill>
              </a:rPr>
              <a:t>専門家（分業化）</a:t>
            </a:r>
            <a:endParaRPr kumimoji="1" lang="en-US" altLang="ja-JP" sz="1400" dirty="0">
              <a:solidFill>
                <a:srgbClr val="002060"/>
              </a:solidFill>
            </a:endParaRPr>
          </a:p>
          <a:p>
            <a:r>
              <a:rPr kumimoji="1" lang="ja-JP" altLang="en-US" sz="1400" dirty="0">
                <a:solidFill>
                  <a:srgbClr val="002060"/>
                </a:solidFill>
              </a:rPr>
              <a:t>管理指標</a:t>
            </a:r>
            <a:endParaRPr kumimoji="1" lang="en-US" altLang="ja-JP" sz="1400" dirty="0">
              <a:solidFill>
                <a:srgbClr val="002060"/>
              </a:solidFill>
            </a:endParaRPr>
          </a:p>
          <a:p>
            <a:r>
              <a:rPr lang="ja-JP" altLang="en-US" sz="1400" dirty="0">
                <a:solidFill>
                  <a:srgbClr val="002060"/>
                </a:solidFill>
              </a:rPr>
              <a:t>作業が終わらないと見えない</a:t>
            </a:r>
            <a:endParaRPr lang="en-US" altLang="ja-JP" sz="1400" dirty="0">
              <a:solidFill>
                <a:srgbClr val="002060"/>
              </a:solidFill>
            </a:endParaRPr>
          </a:p>
          <a:p>
            <a:r>
              <a:rPr lang="ja-JP" altLang="en-US" sz="1400" dirty="0">
                <a:solidFill>
                  <a:srgbClr val="002060"/>
                </a:solidFill>
              </a:rPr>
              <a:t>計画に対して</a:t>
            </a:r>
            <a:endParaRPr kumimoji="1" lang="en-US" altLang="ja-JP" sz="1400" dirty="0">
              <a:solidFill>
                <a:srgbClr val="002060"/>
              </a:solidFill>
            </a:endParaRPr>
          </a:p>
          <a:p>
            <a:r>
              <a:rPr kumimoji="1" lang="ja-JP" altLang="en-US" sz="1400" dirty="0">
                <a:solidFill>
                  <a:srgbClr val="002060"/>
                </a:solidFill>
              </a:rPr>
              <a:t>管理可能、</a:t>
            </a:r>
            <a:r>
              <a:rPr kumimoji="1" lang="en-US" altLang="ja-JP" sz="1400" dirty="0">
                <a:solidFill>
                  <a:srgbClr val="002060"/>
                </a:solidFill>
              </a:rPr>
              <a:t>100</a:t>
            </a:r>
            <a:r>
              <a:rPr kumimoji="1" lang="ja-JP" altLang="en-US" sz="1400" dirty="0">
                <a:solidFill>
                  <a:srgbClr val="002060"/>
                </a:solidFill>
              </a:rPr>
              <a:t>％定義可能</a:t>
            </a:r>
            <a:endParaRPr kumimoji="1" lang="en-US" altLang="ja-JP" sz="1400" dirty="0">
              <a:solidFill>
                <a:srgbClr val="002060"/>
              </a:solidFill>
            </a:endParaRPr>
          </a:p>
          <a:p>
            <a:r>
              <a:rPr lang="ja-JP" altLang="en-US" sz="1400" dirty="0">
                <a:solidFill>
                  <a:srgbClr val="002060"/>
                </a:solidFill>
              </a:rPr>
              <a:t>機能中心設計</a:t>
            </a:r>
            <a:endParaRPr lang="en-US" altLang="ja-JP" sz="1400" dirty="0">
              <a:solidFill>
                <a:srgbClr val="002060"/>
              </a:solidFill>
            </a:endParaRPr>
          </a:p>
          <a:p>
            <a:r>
              <a:rPr kumimoji="1" lang="ja-JP" altLang="en-US" sz="1400" dirty="0">
                <a:solidFill>
                  <a:srgbClr val="002060"/>
                </a:solidFill>
              </a:rPr>
              <a:t>基本は個人（専門家）</a:t>
            </a:r>
            <a:endParaRPr kumimoji="1" lang="en-US" altLang="ja-JP" sz="1400" dirty="0">
              <a:solidFill>
                <a:srgbClr val="002060"/>
              </a:solidFill>
            </a:endParaRPr>
          </a:p>
          <a:p>
            <a:r>
              <a:rPr lang="ja-JP" altLang="en-US" sz="1400" dirty="0">
                <a:solidFill>
                  <a:srgbClr val="002060"/>
                </a:solidFill>
              </a:rPr>
              <a:t>属人化する</a:t>
            </a:r>
            <a:endParaRPr lang="en-US" altLang="ja-JP" sz="1400" dirty="0">
              <a:solidFill>
                <a:srgbClr val="002060"/>
              </a:solidFill>
            </a:endParaRPr>
          </a:p>
          <a:p>
            <a:r>
              <a:rPr kumimoji="1" lang="ja-JP" altLang="en-US" sz="1400" dirty="0">
                <a:solidFill>
                  <a:srgbClr val="002060"/>
                </a:solidFill>
              </a:rPr>
              <a:t>管理強化（当たり前品質）</a:t>
            </a:r>
            <a:endParaRPr kumimoji="1" lang="en-US" altLang="ja-JP" sz="1400" dirty="0">
              <a:solidFill>
                <a:srgbClr val="002060"/>
              </a:solidFill>
            </a:endParaRPr>
          </a:p>
          <a:p>
            <a:r>
              <a:rPr lang="ja-JP" altLang="en-US" sz="1400" dirty="0">
                <a:solidFill>
                  <a:srgbClr val="002060"/>
                </a:solidFill>
              </a:rPr>
              <a:t>多種多様、管理基準</a:t>
            </a:r>
            <a:endParaRPr lang="en-US" altLang="ja-JP" sz="1400" dirty="0">
              <a:solidFill>
                <a:srgbClr val="002060"/>
              </a:solidFill>
            </a:endParaRPr>
          </a:p>
          <a:p>
            <a:r>
              <a:rPr kumimoji="1" lang="ja-JP" altLang="en-US" sz="1400" dirty="0">
                <a:solidFill>
                  <a:srgbClr val="002060"/>
                </a:solidFill>
              </a:rPr>
              <a:t>半自動</a:t>
            </a:r>
            <a:endParaRPr kumimoji="1" lang="en-US" altLang="ja-JP" sz="1400" dirty="0">
              <a:solidFill>
                <a:srgbClr val="002060"/>
              </a:solidFill>
            </a:endParaRPr>
          </a:p>
          <a:p>
            <a:r>
              <a:rPr lang="ja-JP" altLang="en-US" sz="1400" dirty="0">
                <a:solidFill>
                  <a:srgbClr val="002060"/>
                </a:solidFill>
              </a:rPr>
              <a:t>分権独立</a:t>
            </a:r>
            <a:endParaRPr lang="en-US" altLang="ja-JP" sz="1400" dirty="0">
              <a:solidFill>
                <a:srgbClr val="002060"/>
              </a:solidFill>
            </a:endParaRPr>
          </a:p>
          <a:p>
            <a:r>
              <a:rPr kumimoji="1" lang="en-US" altLang="ja-JP" sz="1400" dirty="0">
                <a:solidFill>
                  <a:srgbClr val="002060"/>
                </a:solidFill>
              </a:rPr>
              <a:t>ITIL</a:t>
            </a:r>
          </a:p>
          <a:p>
            <a:r>
              <a:rPr kumimoji="1" lang="ja-JP" altLang="en-US" sz="1400" dirty="0">
                <a:solidFill>
                  <a:srgbClr val="002060"/>
                </a:solidFill>
              </a:rPr>
              <a:t>統率型（指示＆命令）</a:t>
            </a:r>
          </a:p>
        </p:txBody>
      </p:sp>
      <p:sp>
        <p:nvSpPr>
          <p:cNvPr id="8" name="テキスト ボックス 7"/>
          <p:cNvSpPr txBox="1"/>
          <p:nvPr/>
        </p:nvSpPr>
        <p:spPr>
          <a:xfrm>
            <a:off x="5270512" y="1113293"/>
            <a:ext cx="3873488" cy="5909310"/>
          </a:xfrm>
          <a:prstGeom prst="rect">
            <a:avLst/>
          </a:prstGeom>
          <a:noFill/>
        </p:spPr>
        <p:txBody>
          <a:bodyPr wrap="square" rtlCol="0">
            <a:spAutoFit/>
          </a:bodyPr>
          <a:lstStyle/>
          <a:p>
            <a:r>
              <a:rPr lang="ja-JP" altLang="en-US" sz="1400" dirty="0">
                <a:solidFill>
                  <a:srgbClr val="0070C0"/>
                </a:solidFill>
              </a:rPr>
              <a:t>リソース重視、適応性重視</a:t>
            </a:r>
            <a:endParaRPr lang="en-US" altLang="ja-JP" sz="1400" dirty="0">
              <a:solidFill>
                <a:srgbClr val="0070C0"/>
              </a:solidFill>
            </a:endParaRPr>
          </a:p>
          <a:p>
            <a:r>
              <a:rPr lang="ja-JP" altLang="en-US" sz="1400" dirty="0">
                <a:solidFill>
                  <a:srgbClr val="0070C0"/>
                </a:solidFill>
              </a:rPr>
              <a:t>早い</a:t>
            </a:r>
            <a:endParaRPr lang="en-US" altLang="ja-JP" sz="1400" dirty="0">
              <a:solidFill>
                <a:srgbClr val="0070C0"/>
              </a:solidFill>
            </a:endParaRPr>
          </a:p>
          <a:p>
            <a:r>
              <a:rPr lang="ja-JP" altLang="en-US" sz="1400" dirty="0">
                <a:solidFill>
                  <a:srgbClr val="0070C0"/>
                </a:solidFill>
              </a:rPr>
              <a:t>仕事は一つづつこなした方が効率が良い</a:t>
            </a:r>
            <a:endParaRPr lang="en-US" altLang="ja-JP" sz="1400" dirty="0">
              <a:solidFill>
                <a:srgbClr val="0070C0"/>
              </a:solidFill>
            </a:endParaRPr>
          </a:p>
          <a:p>
            <a:r>
              <a:rPr lang="ja-JP" altLang="en-US" sz="1400" dirty="0">
                <a:solidFill>
                  <a:srgbClr val="0070C0"/>
                </a:solidFill>
              </a:rPr>
              <a:t>残業を認めない　（定時間労働）</a:t>
            </a:r>
            <a:endParaRPr lang="en-US" altLang="ja-JP" sz="1400" dirty="0">
              <a:solidFill>
                <a:srgbClr val="0070C0"/>
              </a:solidFill>
            </a:endParaRPr>
          </a:p>
          <a:p>
            <a:r>
              <a:rPr lang="ja-JP" altLang="en-US" sz="1400" dirty="0">
                <a:solidFill>
                  <a:srgbClr val="0070C0"/>
                </a:solidFill>
              </a:rPr>
              <a:t>区切られた時間内で仕事の目的を達成</a:t>
            </a:r>
            <a:endParaRPr lang="en-US" altLang="ja-JP" sz="1400" dirty="0">
              <a:solidFill>
                <a:srgbClr val="0070C0"/>
              </a:solidFill>
            </a:endParaRPr>
          </a:p>
          <a:p>
            <a:r>
              <a:rPr lang="ja-JP" altLang="en-US" sz="1400" dirty="0">
                <a:solidFill>
                  <a:srgbClr val="0070C0"/>
                </a:solidFill>
              </a:rPr>
              <a:t>　　　　　　　　　　　</a:t>
            </a:r>
            <a:r>
              <a:rPr lang="en-US" altLang="ja-JP" sz="1400" dirty="0">
                <a:solidFill>
                  <a:srgbClr val="0070C0"/>
                </a:solidFill>
              </a:rPr>
              <a:t>→</a:t>
            </a:r>
            <a:r>
              <a:rPr lang="ja-JP" altLang="en-US" sz="1400" dirty="0">
                <a:solidFill>
                  <a:srgbClr val="0070C0"/>
                </a:solidFill>
              </a:rPr>
              <a:t>タイムボックス</a:t>
            </a:r>
            <a:endParaRPr lang="en-US" altLang="ja-JP" sz="1400" dirty="0">
              <a:solidFill>
                <a:srgbClr val="0070C0"/>
              </a:solidFill>
            </a:endParaRPr>
          </a:p>
          <a:p>
            <a:r>
              <a:rPr lang="ja-JP" altLang="en-US" sz="1400" dirty="0">
                <a:solidFill>
                  <a:srgbClr val="0070C0"/>
                </a:solidFill>
              </a:rPr>
              <a:t>計画作り重視（朝令暮改）</a:t>
            </a:r>
            <a:endParaRPr lang="en-US" altLang="ja-JP" sz="1400" dirty="0">
              <a:solidFill>
                <a:srgbClr val="0070C0"/>
              </a:solidFill>
            </a:endParaRPr>
          </a:p>
          <a:p>
            <a:r>
              <a:rPr lang="ja-JP" altLang="en-US" sz="1400" dirty="0">
                <a:solidFill>
                  <a:srgbClr val="0070C0"/>
                </a:solidFill>
              </a:rPr>
              <a:t>当面１ヶ月は詳細に、後は粗い計画</a:t>
            </a:r>
            <a:endParaRPr lang="en-US" altLang="ja-JP" sz="1400" dirty="0">
              <a:solidFill>
                <a:srgbClr val="0070C0"/>
              </a:solidFill>
            </a:endParaRPr>
          </a:p>
          <a:p>
            <a:r>
              <a:rPr lang="ja-JP" altLang="en-US" sz="1400" dirty="0">
                <a:solidFill>
                  <a:srgbClr val="0070C0"/>
                </a:solidFill>
              </a:rPr>
              <a:t>　（計画通りにはコトは運ばない）</a:t>
            </a:r>
            <a:endParaRPr lang="en-US" altLang="ja-JP" sz="1400" dirty="0">
              <a:solidFill>
                <a:srgbClr val="0070C0"/>
              </a:solidFill>
            </a:endParaRPr>
          </a:p>
          <a:p>
            <a:r>
              <a:rPr kumimoji="1" lang="ja-JP" altLang="en-US" sz="1400" dirty="0">
                <a:solidFill>
                  <a:srgbClr val="0070C0"/>
                </a:solidFill>
              </a:rPr>
              <a:t>反復的（</a:t>
            </a:r>
            <a:r>
              <a:rPr lang="ja-JP" altLang="en-US" sz="1400" dirty="0">
                <a:solidFill>
                  <a:srgbClr val="0070C0"/>
                </a:solidFill>
              </a:rPr>
              <a:t>イタラティブ）に進める</a:t>
            </a:r>
            <a:endParaRPr kumimoji="1" lang="en-US" altLang="ja-JP" sz="1400" dirty="0">
              <a:solidFill>
                <a:srgbClr val="0070C0"/>
              </a:solidFill>
            </a:endParaRPr>
          </a:p>
          <a:p>
            <a:r>
              <a:rPr lang="ja-JP" altLang="en-US" sz="1400" dirty="0">
                <a:solidFill>
                  <a:srgbClr val="0070C0"/>
                </a:solidFill>
              </a:rPr>
              <a:t>フィードバックが重要</a:t>
            </a:r>
            <a:endParaRPr lang="en-US" altLang="ja-JP" sz="1400" dirty="0">
              <a:solidFill>
                <a:srgbClr val="0070C0"/>
              </a:solidFill>
            </a:endParaRPr>
          </a:p>
          <a:p>
            <a:r>
              <a:rPr kumimoji="1" lang="ja-JP" altLang="en-US" sz="1400" dirty="0">
                <a:solidFill>
                  <a:srgbClr val="0070C0"/>
                </a:solidFill>
              </a:rPr>
              <a:t>プロジェクト前半に集中</a:t>
            </a:r>
            <a:endParaRPr kumimoji="1" lang="en-US" altLang="ja-JP" sz="1400" dirty="0">
              <a:solidFill>
                <a:srgbClr val="0070C0"/>
              </a:solidFill>
            </a:endParaRPr>
          </a:p>
          <a:p>
            <a:r>
              <a:rPr kumimoji="1" lang="ja-JP" altLang="en-US" sz="1400" dirty="0">
                <a:solidFill>
                  <a:srgbClr val="0070C0"/>
                </a:solidFill>
              </a:rPr>
              <a:t>多能工化（</a:t>
            </a:r>
            <a:r>
              <a:rPr kumimoji="1" lang="en-US" altLang="ja-JP" sz="1400" dirty="0">
                <a:solidFill>
                  <a:srgbClr val="0070C0"/>
                </a:solidFill>
              </a:rPr>
              <a:t>T</a:t>
            </a:r>
            <a:r>
              <a:rPr kumimoji="1" lang="ja-JP" altLang="en-US" sz="1400" dirty="0">
                <a:solidFill>
                  <a:srgbClr val="0070C0"/>
                </a:solidFill>
              </a:rPr>
              <a:t>型人材））</a:t>
            </a:r>
            <a:endParaRPr kumimoji="1" lang="en-US" altLang="ja-JP" sz="1400" dirty="0">
              <a:solidFill>
                <a:srgbClr val="0070C0"/>
              </a:solidFill>
            </a:endParaRPr>
          </a:p>
          <a:p>
            <a:r>
              <a:rPr kumimoji="1" lang="ja-JP" altLang="en-US" sz="1400" dirty="0">
                <a:solidFill>
                  <a:srgbClr val="0070C0"/>
                </a:solidFill>
              </a:rPr>
              <a:t>現地現物管理（働くプログラムのみ）</a:t>
            </a:r>
            <a:endParaRPr kumimoji="1" lang="en-US" altLang="ja-JP" sz="1400" dirty="0">
              <a:solidFill>
                <a:srgbClr val="0070C0"/>
              </a:solidFill>
            </a:endParaRPr>
          </a:p>
          <a:p>
            <a:r>
              <a:rPr kumimoji="1" lang="ja-JP" altLang="en-US" sz="1400" dirty="0">
                <a:solidFill>
                  <a:srgbClr val="0070C0"/>
                </a:solidFill>
              </a:rPr>
              <a:t>ほぼ何時でも見える化（透明性）</a:t>
            </a:r>
            <a:endParaRPr kumimoji="1" lang="en-US" altLang="ja-JP" sz="1400" dirty="0">
              <a:solidFill>
                <a:srgbClr val="0070C0"/>
              </a:solidFill>
            </a:endParaRPr>
          </a:p>
          <a:p>
            <a:r>
              <a:rPr kumimoji="1" lang="ja-JP" altLang="en-US" sz="1400" dirty="0">
                <a:solidFill>
                  <a:srgbClr val="0070C0"/>
                </a:solidFill>
              </a:rPr>
              <a:t>ビジネス価値（ビジネスの成果）</a:t>
            </a:r>
            <a:endParaRPr kumimoji="1" lang="en-US" altLang="ja-JP" sz="1400" dirty="0">
              <a:solidFill>
                <a:srgbClr val="0070C0"/>
              </a:solidFill>
            </a:endParaRPr>
          </a:p>
          <a:p>
            <a:r>
              <a:rPr kumimoji="1" lang="ja-JP" altLang="en-US" sz="1400" dirty="0">
                <a:solidFill>
                  <a:srgbClr val="0070C0"/>
                </a:solidFill>
              </a:rPr>
              <a:t>管理不能、定義不能（標的は動く）</a:t>
            </a:r>
            <a:endParaRPr kumimoji="1" lang="en-US" altLang="ja-JP" sz="1400" dirty="0">
              <a:solidFill>
                <a:srgbClr val="0070C0"/>
              </a:solidFill>
            </a:endParaRPr>
          </a:p>
          <a:p>
            <a:r>
              <a:rPr lang="ja-JP" altLang="en-US" sz="1400" dirty="0">
                <a:solidFill>
                  <a:srgbClr val="0070C0"/>
                </a:solidFill>
              </a:rPr>
              <a:t>プロセス中心設計</a:t>
            </a:r>
            <a:endParaRPr lang="en-US" altLang="ja-JP" sz="1400" dirty="0">
              <a:solidFill>
                <a:srgbClr val="0070C0"/>
              </a:solidFill>
            </a:endParaRPr>
          </a:p>
          <a:p>
            <a:r>
              <a:rPr kumimoji="1" lang="ja-JP" altLang="en-US" sz="1400" dirty="0">
                <a:solidFill>
                  <a:srgbClr val="0070C0"/>
                </a:solidFill>
              </a:rPr>
              <a:t>チームの連帯責任</a:t>
            </a:r>
            <a:endParaRPr kumimoji="1" lang="en-US" altLang="ja-JP" sz="1400" dirty="0">
              <a:solidFill>
                <a:srgbClr val="0070C0"/>
              </a:solidFill>
            </a:endParaRPr>
          </a:p>
          <a:p>
            <a:r>
              <a:rPr lang="ja-JP" altLang="en-US" sz="1400" dirty="0">
                <a:solidFill>
                  <a:srgbClr val="0070C0"/>
                </a:solidFill>
              </a:rPr>
              <a:t>属人性の排除</a:t>
            </a:r>
            <a:endParaRPr lang="en-US" altLang="ja-JP" sz="1400" dirty="0">
              <a:solidFill>
                <a:srgbClr val="0070C0"/>
              </a:solidFill>
            </a:endParaRPr>
          </a:p>
          <a:p>
            <a:r>
              <a:rPr lang="ja-JP" altLang="en-US" sz="1400" dirty="0">
                <a:solidFill>
                  <a:srgbClr val="0070C0"/>
                </a:solidFill>
              </a:rPr>
              <a:t>向上可能性あり（魅力的品質）</a:t>
            </a:r>
            <a:endParaRPr lang="en-US" altLang="ja-JP" sz="1400" dirty="0">
              <a:solidFill>
                <a:srgbClr val="0070C0"/>
              </a:solidFill>
            </a:endParaRPr>
          </a:p>
          <a:p>
            <a:r>
              <a:rPr kumimoji="1" lang="en-US" altLang="ja-JP" sz="1400" dirty="0">
                <a:solidFill>
                  <a:srgbClr val="0070C0"/>
                </a:solidFill>
              </a:rPr>
              <a:t>MRI</a:t>
            </a:r>
            <a:r>
              <a:rPr kumimoji="1" lang="ja-JP" altLang="en-US" sz="1400" dirty="0">
                <a:solidFill>
                  <a:srgbClr val="0070C0"/>
                </a:solidFill>
              </a:rPr>
              <a:t>　（最低必要限）使用目的の明確化</a:t>
            </a:r>
            <a:endParaRPr kumimoji="1" lang="en-US" altLang="ja-JP" sz="1400" dirty="0">
              <a:solidFill>
                <a:srgbClr val="0070C0"/>
              </a:solidFill>
            </a:endParaRPr>
          </a:p>
          <a:p>
            <a:r>
              <a:rPr lang="ja-JP" altLang="en-US" sz="1400" dirty="0">
                <a:solidFill>
                  <a:srgbClr val="0070C0"/>
                </a:solidFill>
              </a:rPr>
              <a:t>自動化　（デプロイメント・パイプライン）</a:t>
            </a:r>
            <a:endParaRPr lang="en-US" altLang="ja-JP" sz="1400" dirty="0">
              <a:solidFill>
                <a:srgbClr val="0070C0"/>
              </a:solidFill>
            </a:endParaRPr>
          </a:p>
          <a:p>
            <a:r>
              <a:rPr kumimoji="1" lang="ja-JP" altLang="en-US" sz="1400" dirty="0">
                <a:solidFill>
                  <a:srgbClr val="0070C0"/>
                </a:solidFill>
              </a:rPr>
              <a:t>オペレーションの一体化</a:t>
            </a:r>
            <a:endParaRPr kumimoji="1" lang="en-US" altLang="ja-JP" sz="1400" dirty="0">
              <a:solidFill>
                <a:srgbClr val="0070C0"/>
              </a:solidFill>
            </a:endParaRPr>
          </a:p>
          <a:p>
            <a:r>
              <a:rPr lang="ja-JP" altLang="en-US" sz="1400" dirty="0">
                <a:solidFill>
                  <a:srgbClr val="0070C0"/>
                </a:solidFill>
              </a:rPr>
              <a:t>軽量化した</a:t>
            </a:r>
            <a:r>
              <a:rPr lang="en-US" altLang="ja-JP" sz="1400" dirty="0">
                <a:solidFill>
                  <a:srgbClr val="0070C0"/>
                </a:solidFill>
              </a:rPr>
              <a:t>IT</a:t>
            </a:r>
            <a:r>
              <a:rPr lang="ja-JP" altLang="en-US" sz="1400" dirty="0">
                <a:solidFill>
                  <a:srgbClr val="0070C0"/>
                </a:solidFill>
              </a:rPr>
              <a:t>サービス管理＆</a:t>
            </a:r>
            <a:r>
              <a:rPr lang="en-US" altLang="ja-JP" sz="1400" dirty="0">
                <a:solidFill>
                  <a:srgbClr val="0070C0"/>
                </a:solidFill>
              </a:rPr>
              <a:t>ISO20000</a:t>
            </a:r>
          </a:p>
          <a:p>
            <a:r>
              <a:rPr kumimoji="1" lang="ja-JP" altLang="en-US" sz="1400" dirty="0">
                <a:solidFill>
                  <a:srgbClr val="0070C0"/>
                </a:solidFill>
              </a:rPr>
              <a:t>サーバントリーダーシップ（ファシリテーション）</a:t>
            </a:r>
          </a:p>
        </p:txBody>
      </p:sp>
      <p:sp>
        <p:nvSpPr>
          <p:cNvPr id="9" name="テキスト ボックス 8"/>
          <p:cNvSpPr txBox="1"/>
          <p:nvPr/>
        </p:nvSpPr>
        <p:spPr>
          <a:xfrm>
            <a:off x="1907704" y="540781"/>
            <a:ext cx="2952328" cy="584775"/>
          </a:xfrm>
          <a:prstGeom prst="rect">
            <a:avLst/>
          </a:prstGeom>
          <a:noFill/>
        </p:spPr>
        <p:txBody>
          <a:bodyPr wrap="square" rtlCol="0">
            <a:spAutoFit/>
          </a:bodyPr>
          <a:lstStyle/>
          <a:p>
            <a:r>
              <a:rPr kumimoji="1" lang="ja-JP" altLang="en-US" sz="1600" b="1" dirty="0">
                <a:solidFill>
                  <a:srgbClr val="002060"/>
                </a:solidFill>
              </a:rPr>
              <a:t>ウォーターフォールを中心とした従来の方式</a:t>
            </a:r>
          </a:p>
        </p:txBody>
      </p:sp>
      <p:sp>
        <p:nvSpPr>
          <p:cNvPr id="10" name="テキスト ボックス 9"/>
          <p:cNvSpPr txBox="1"/>
          <p:nvPr/>
        </p:nvSpPr>
        <p:spPr>
          <a:xfrm>
            <a:off x="5076056" y="539968"/>
            <a:ext cx="2952328" cy="584775"/>
          </a:xfrm>
          <a:prstGeom prst="rect">
            <a:avLst/>
          </a:prstGeom>
          <a:noFill/>
        </p:spPr>
        <p:txBody>
          <a:bodyPr wrap="square" rtlCol="0">
            <a:spAutoFit/>
          </a:bodyPr>
          <a:lstStyle/>
          <a:p>
            <a:r>
              <a:rPr lang="ja-JP" altLang="en-US" sz="1600" b="1" dirty="0">
                <a:solidFill>
                  <a:srgbClr val="0070C0"/>
                </a:solidFill>
              </a:rPr>
              <a:t>アジャイル、</a:t>
            </a:r>
            <a:r>
              <a:rPr lang="en-US" altLang="ja-JP" sz="1600" b="1" dirty="0">
                <a:solidFill>
                  <a:srgbClr val="0070C0"/>
                </a:solidFill>
              </a:rPr>
              <a:t>DevOps</a:t>
            </a:r>
            <a:r>
              <a:rPr lang="ja-JP" altLang="en-US" sz="1600" b="1" dirty="0">
                <a:solidFill>
                  <a:srgbClr val="0070C0"/>
                </a:solidFill>
              </a:rPr>
              <a:t>の</a:t>
            </a:r>
            <a:endParaRPr lang="en-US" altLang="ja-JP" sz="1600" b="1" dirty="0">
              <a:solidFill>
                <a:srgbClr val="0070C0"/>
              </a:solidFill>
            </a:endParaRPr>
          </a:p>
          <a:p>
            <a:r>
              <a:rPr lang="ja-JP" altLang="en-US" sz="1600" b="1" dirty="0">
                <a:solidFill>
                  <a:srgbClr val="0070C0"/>
                </a:solidFill>
              </a:rPr>
              <a:t>新しい方式</a:t>
            </a:r>
            <a:endParaRPr kumimoji="1" lang="ja-JP" altLang="en-US" sz="1600" b="1" dirty="0">
              <a:solidFill>
                <a:srgbClr val="0070C0"/>
              </a:solidFill>
            </a:endParaRPr>
          </a:p>
        </p:txBody>
      </p:sp>
      <p:sp>
        <p:nvSpPr>
          <p:cNvPr id="11" name="タイトル 1"/>
          <p:cNvSpPr txBox="1">
            <a:spLocks/>
          </p:cNvSpPr>
          <p:nvPr/>
        </p:nvSpPr>
        <p:spPr>
          <a:xfrm>
            <a:off x="457200" y="141"/>
            <a:ext cx="8229600"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solidFill>
                  <a:srgbClr val="002060"/>
                </a:solidFill>
              </a:rPr>
              <a:t>何を変えるべきか？</a:t>
            </a:r>
          </a:p>
        </p:txBody>
      </p:sp>
    </p:spTree>
    <p:extLst>
      <p:ext uri="{BB962C8B-B14F-4D97-AF65-F5344CB8AC3E}">
        <p14:creationId xmlns:p14="http://schemas.microsoft.com/office/powerpoint/2010/main" val="594714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ja-JP" altLang="en-US" sz="2800" dirty="0">
                <a:solidFill>
                  <a:srgbClr val="002060"/>
                </a:solidFill>
              </a:rPr>
              <a:t>アジャイル開発の仕事の基本構造</a:t>
            </a:r>
            <a:endParaRPr kumimoji="1" lang="ja-JP" altLang="en-US" sz="2800" dirty="0">
              <a:solidFill>
                <a:srgbClr val="002060"/>
              </a:solidFill>
            </a:endParaRPr>
          </a:p>
        </p:txBody>
      </p:sp>
      <p:sp>
        <p:nvSpPr>
          <p:cNvPr id="4" name="テキスト ボックス 3"/>
          <p:cNvSpPr txBox="1"/>
          <p:nvPr/>
        </p:nvSpPr>
        <p:spPr>
          <a:xfrm>
            <a:off x="827584" y="1268760"/>
            <a:ext cx="5256584" cy="923330"/>
          </a:xfrm>
          <a:prstGeom prst="rect">
            <a:avLst/>
          </a:prstGeom>
          <a:noFill/>
        </p:spPr>
        <p:txBody>
          <a:bodyPr wrap="square" rtlCol="0">
            <a:spAutoFit/>
          </a:bodyPr>
          <a:lstStyle/>
          <a:p>
            <a:r>
              <a:rPr kumimoji="1" lang="ja-JP" altLang="en-US" dirty="0">
                <a:solidFill>
                  <a:srgbClr val="002060"/>
                </a:solidFill>
              </a:rPr>
              <a:t>イテレーション（スプリント）</a:t>
            </a:r>
            <a:endParaRPr kumimoji="1" lang="en-US" altLang="ja-JP" dirty="0">
              <a:solidFill>
                <a:srgbClr val="002060"/>
              </a:solidFill>
            </a:endParaRPr>
          </a:p>
          <a:p>
            <a:r>
              <a:rPr kumimoji="1" lang="ja-JP" altLang="en-US" dirty="0">
                <a:solidFill>
                  <a:srgbClr val="002060"/>
                </a:solidFill>
              </a:rPr>
              <a:t>何故、反復的に開発を行った方が良いのか？</a:t>
            </a:r>
            <a:endParaRPr kumimoji="1" lang="en-US" altLang="ja-JP" dirty="0">
              <a:solidFill>
                <a:srgbClr val="002060"/>
              </a:solidFill>
            </a:endParaRPr>
          </a:p>
          <a:p>
            <a:r>
              <a:rPr lang="ja-JP" altLang="en-US" dirty="0">
                <a:solidFill>
                  <a:srgbClr val="002060"/>
                </a:solidFill>
              </a:rPr>
              <a:t>何故、そうしなければならないのか？</a:t>
            </a:r>
            <a:endParaRPr kumimoji="1" lang="ja-JP" altLang="en-US" dirty="0">
              <a:solidFill>
                <a:srgbClr val="002060"/>
              </a:solidFill>
            </a:endParaRPr>
          </a:p>
        </p:txBody>
      </p:sp>
      <p:sp>
        <p:nvSpPr>
          <p:cNvPr id="5" name="テキスト ボックス 4"/>
          <p:cNvSpPr txBox="1"/>
          <p:nvPr/>
        </p:nvSpPr>
        <p:spPr>
          <a:xfrm>
            <a:off x="3992161" y="5733256"/>
            <a:ext cx="4012393" cy="923330"/>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solidFill>
                  <a:srgbClr val="002060"/>
                </a:solidFill>
              </a:rPr>
              <a:t>時間の使い方　（タイムボックス）</a:t>
            </a:r>
            <a:endParaRPr kumimoji="1" lang="en-US" altLang="ja-JP" b="1" dirty="0">
              <a:solidFill>
                <a:srgbClr val="002060"/>
              </a:solidFill>
            </a:endParaRPr>
          </a:p>
          <a:p>
            <a:pPr marL="285750" indent="-285750">
              <a:buFont typeface="Wingdings" panose="05000000000000000000" pitchFamily="2" charset="2"/>
              <a:buChar char="Ø"/>
            </a:pPr>
            <a:r>
              <a:rPr lang="ja-JP" altLang="en-US" b="1" dirty="0">
                <a:solidFill>
                  <a:srgbClr val="002060"/>
                </a:solidFill>
              </a:rPr>
              <a:t>透明性</a:t>
            </a:r>
            <a:endParaRPr lang="en-US" altLang="ja-JP" b="1" dirty="0">
              <a:solidFill>
                <a:srgbClr val="002060"/>
              </a:solidFill>
            </a:endParaRPr>
          </a:p>
          <a:p>
            <a:pPr marL="285750" indent="-285750">
              <a:buFont typeface="Wingdings" panose="05000000000000000000" pitchFamily="2" charset="2"/>
              <a:buChar char="Ø"/>
            </a:pPr>
            <a:r>
              <a:rPr kumimoji="1" lang="ja-JP" altLang="en-US" b="1" dirty="0">
                <a:solidFill>
                  <a:srgbClr val="002060"/>
                </a:solidFill>
              </a:rPr>
              <a:t>品質</a:t>
            </a:r>
          </a:p>
        </p:txBody>
      </p:sp>
      <p:grpSp>
        <p:nvGrpSpPr>
          <p:cNvPr id="23" name="グループ化 22"/>
          <p:cNvGrpSpPr/>
          <p:nvPr/>
        </p:nvGrpSpPr>
        <p:grpSpPr>
          <a:xfrm>
            <a:off x="991072" y="2602247"/>
            <a:ext cx="6749280" cy="803523"/>
            <a:chOff x="991072" y="3777605"/>
            <a:chExt cx="6749280" cy="803523"/>
          </a:xfrm>
        </p:grpSpPr>
        <p:sp>
          <p:nvSpPr>
            <p:cNvPr id="6" name="円/楕円 5"/>
            <p:cNvSpPr/>
            <p:nvPr/>
          </p:nvSpPr>
          <p:spPr>
            <a:xfrm>
              <a:off x="991072" y="3777605"/>
              <a:ext cx="936104"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rPr>
                <a:t>課題目標</a:t>
              </a:r>
            </a:p>
          </p:txBody>
        </p:sp>
        <p:sp>
          <p:nvSpPr>
            <p:cNvPr id="7" name="右矢印 6"/>
            <p:cNvSpPr/>
            <p:nvPr/>
          </p:nvSpPr>
          <p:spPr>
            <a:xfrm>
              <a:off x="1927176" y="4137645"/>
              <a:ext cx="4877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804248" y="3777605"/>
              <a:ext cx="936104" cy="8035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002060"/>
                  </a:solidFill>
                </a:rPr>
                <a:t>100</a:t>
              </a:r>
              <a:r>
                <a:rPr kumimoji="1" lang="ja-JP" altLang="en-US" dirty="0">
                  <a:solidFill>
                    <a:srgbClr val="002060"/>
                  </a:solidFill>
                </a:rPr>
                <a:t>点狙い</a:t>
              </a:r>
            </a:p>
          </p:txBody>
        </p:sp>
      </p:grpSp>
      <p:grpSp>
        <p:nvGrpSpPr>
          <p:cNvPr id="14" name="グループ化 13"/>
          <p:cNvGrpSpPr/>
          <p:nvPr/>
        </p:nvGrpSpPr>
        <p:grpSpPr>
          <a:xfrm>
            <a:off x="1005409" y="3945792"/>
            <a:ext cx="5747210" cy="1548098"/>
            <a:chOff x="991072" y="4842221"/>
            <a:chExt cx="5747210" cy="1548098"/>
          </a:xfrm>
        </p:grpSpPr>
        <p:sp>
          <p:nvSpPr>
            <p:cNvPr id="9" name="円/楕円 8"/>
            <p:cNvSpPr/>
            <p:nvPr/>
          </p:nvSpPr>
          <p:spPr>
            <a:xfrm>
              <a:off x="991072" y="5130253"/>
              <a:ext cx="936104"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rPr>
                <a:t>課題目標</a:t>
              </a:r>
            </a:p>
          </p:txBody>
        </p:sp>
        <p:sp>
          <p:nvSpPr>
            <p:cNvPr id="10" name="右矢印 9"/>
            <p:cNvSpPr/>
            <p:nvPr/>
          </p:nvSpPr>
          <p:spPr>
            <a:xfrm>
              <a:off x="1927176" y="5490293"/>
              <a:ext cx="8446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381707" y="5217464"/>
              <a:ext cx="1125860" cy="8035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2060"/>
                  </a:solidFill>
                </a:rPr>
                <a:t>合格点</a:t>
              </a:r>
              <a:endParaRPr lang="en-US" altLang="ja-JP" dirty="0">
                <a:solidFill>
                  <a:srgbClr val="002060"/>
                </a:solidFill>
              </a:endParaRPr>
            </a:p>
            <a:p>
              <a:pPr algn="ctr"/>
              <a:r>
                <a:rPr kumimoji="1" lang="ja-JP" altLang="en-US" dirty="0">
                  <a:solidFill>
                    <a:srgbClr val="002060"/>
                  </a:solidFill>
                </a:rPr>
                <a:t>狙い</a:t>
              </a:r>
            </a:p>
          </p:txBody>
        </p:sp>
        <p:sp>
          <p:nvSpPr>
            <p:cNvPr id="16" name="角丸四角形 15"/>
            <p:cNvSpPr/>
            <p:nvPr/>
          </p:nvSpPr>
          <p:spPr>
            <a:xfrm>
              <a:off x="2287810" y="5847066"/>
              <a:ext cx="756084"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002060"/>
                  </a:solidFill>
                </a:rPr>
                <a:t>20</a:t>
              </a:r>
              <a:r>
                <a:rPr kumimoji="1" lang="ja-JP" altLang="en-US" dirty="0">
                  <a:solidFill>
                    <a:srgbClr val="002060"/>
                  </a:solidFill>
                </a:rPr>
                <a:t>点</a:t>
              </a:r>
            </a:p>
          </p:txBody>
        </p:sp>
        <p:sp>
          <p:nvSpPr>
            <p:cNvPr id="18" name="角丸四角形 17"/>
            <p:cNvSpPr/>
            <p:nvPr/>
          </p:nvSpPr>
          <p:spPr>
            <a:xfrm>
              <a:off x="3221740" y="5850333"/>
              <a:ext cx="756084"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2060"/>
                  </a:solidFill>
                </a:rPr>
                <a:t>40</a:t>
              </a:r>
              <a:r>
                <a:rPr kumimoji="1" lang="ja-JP" altLang="en-US" dirty="0">
                  <a:solidFill>
                    <a:srgbClr val="002060"/>
                  </a:solidFill>
                </a:rPr>
                <a:t>点</a:t>
              </a:r>
            </a:p>
          </p:txBody>
        </p:sp>
        <p:sp>
          <p:nvSpPr>
            <p:cNvPr id="19" name="角丸四角形 18"/>
            <p:cNvSpPr/>
            <p:nvPr/>
          </p:nvSpPr>
          <p:spPr>
            <a:xfrm>
              <a:off x="4080515" y="5869399"/>
              <a:ext cx="756084"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2060"/>
                  </a:solidFill>
                </a:rPr>
                <a:t>60</a:t>
              </a:r>
              <a:r>
                <a:rPr kumimoji="1" lang="ja-JP" altLang="en-US" dirty="0">
                  <a:solidFill>
                    <a:srgbClr val="002060"/>
                  </a:solidFill>
                </a:rPr>
                <a:t>点</a:t>
              </a:r>
            </a:p>
          </p:txBody>
        </p:sp>
        <p:sp>
          <p:nvSpPr>
            <p:cNvPr id="20" name="円形吹き出し 19"/>
            <p:cNvSpPr/>
            <p:nvPr/>
          </p:nvSpPr>
          <p:spPr>
            <a:xfrm>
              <a:off x="2375646" y="4842221"/>
              <a:ext cx="846094" cy="504056"/>
            </a:xfrm>
            <a:prstGeom prst="wedgeEllipseCallout">
              <a:avLst>
                <a:gd name="adj1" fmla="val -8302"/>
                <a:gd name="adj2" fmla="val 9934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accent6">
                      <a:lumMod val="75000"/>
                    </a:schemeClr>
                  </a:solidFill>
                </a:rPr>
                <a:t>フィードバック</a:t>
              </a:r>
              <a:endParaRPr kumimoji="1" lang="en-US" altLang="ja-JP" sz="1000" b="1" dirty="0">
                <a:solidFill>
                  <a:schemeClr val="accent6">
                    <a:lumMod val="75000"/>
                  </a:schemeClr>
                </a:solidFill>
              </a:endParaRPr>
            </a:p>
          </p:txBody>
        </p:sp>
        <p:sp>
          <p:nvSpPr>
            <p:cNvPr id="21" name="円形吹き出し 20"/>
            <p:cNvSpPr/>
            <p:nvPr/>
          </p:nvSpPr>
          <p:spPr>
            <a:xfrm>
              <a:off x="3258903" y="4878225"/>
              <a:ext cx="846094" cy="504056"/>
            </a:xfrm>
            <a:prstGeom prst="wedgeEllipseCallout">
              <a:avLst>
                <a:gd name="adj1" fmla="val -8302"/>
                <a:gd name="adj2" fmla="val 9934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accent6">
                      <a:lumMod val="75000"/>
                    </a:schemeClr>
                  </a:solidFill>
                </a:rPr>
                <a:t>フィードバック</a:t>
              </a:r>
              <a:endParaRPr kumimoji="1" lang="en-US" altLang="ja-JP" sz="1000" b="1" dirty="0">
                <a:solidFill>
                  <a:schemeClr val="accent6">
                    <a:lumMod val="75000"/>
                  </a:schemeClr>
                </a:solidFill>
              </a:endParaRPr>
            </a:p>
          </p:txBody>
        </p:sp>
        <p:sp>
          <p:nvSpPr>
            <p:cNvPr id="22" name="円形吹き出し 21"/>
            <p:cNvSpPr/>
            <p:nvPr/>
          </p:nvSpPr>
          <p:spPr>
            <a:xfrm>
              <a:off x="4110995" y="4878225"/>
              <a:ext cx="846094" cy="504056"/>
            </a:xfrm>
            <a:prstGeom prst="wedgeEllipseCallout">
              <a:avLst>
                <a:gd name="adj1" fmla="val -8302"/>
                <a:gd name="adj2" fmla="val 9934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accent6">
                      <a:lumMod val="75000"/>
                    </a:schemeClr>
                  </a:solidFill>
                </a:rPr>
                <a:t>フィードバック</a:t>
              </a:r>
              <a:endParaRPr kumimoji="1" lang="en-US" altLang="ja-JP" sz="1000" b="1" dirty="0">
                <a:solidFill>
                  <a:schemeClr val="accent6">
                    <a:lumMod val="75000"/>
                  </a:schemeClr>
                </a:solidFill>
              </a:endParaRPr>
            </a:p>
          </p:txBody>
        </p:sp>
        <p:sp>
          <p:nvSpPr>
            <p:cNvPr id="3" name="テキスト ボックス 2"/>
            <p:cNvSpPr txBox="1"/>
            <p:nvPr/>
          </p:nvSpPr>
          <p:spPr>
            <a:xfrm>
              <a:off x="5150992" y="6020987"/>
              <a:ext cx="1587290" cy="369332"/>
            </a:xfrm>
            <a:prstGeom prst="rect">
              <a:avLst/>
            </a:prstGeom>
            <a:noFill/>
          </p:spPr>
          <p:txBody>
            <a:bodyPr wrap="square" rtlCol="0">
              <a:spAutoFit/>
            </a:bodyPr>
            <a:lstStyle/>
            <a:p>
              <a:pPr algn="ctr"/>
              <a:r>
                <a:rPr kumimoji="1" lang="en-US" altLang="ja-JP" dirty="0"/>
                <a:t>80:20</a:t>
              </a:r>
              <a:r>
                <a:rPr kumimoji="1" lang="ja-JP" altLang="en-US" dirty="0"/>
                <a:t>の法則</a:t>
              </a:r>
            </a:p>
          </p:txBody>
        </p:sp>
        <p:sp>
          <p:nvSpPr>
            <p:cNvPr id="25" name="右矢印 24"/>
            <p:cNvSpPr/>
            <p:nvPr/>
          </p:nvSpPr>
          <p:spPr>
            <a:xfrm>
              <a:off x="2771800" y="5475210"/>
              <a:ext cx="8446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3634682" y="5475210"/>
              <a:ext cx="8446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4479306" y="5475210"/>
              <a:ext cx="8446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p:cNvSpPr txBox="1"/>
          <p:nvPr/>
        </p:nvSpPr>
        <p:spPr>
          <a:xfrm>
            <a:off x="667740" y="2228343"/>
            <a:ext cx="1998112" cy="369332"/>
          </a:xfrm>
          <a:prstGeom prst="rect">
            <a:avLst/>
          </a:prstGeom>
          <a:noFill/>
        </p:spPr>
        <p:txBody>
          <a:bodyPr wrap="square" rtlCol="0">
            <a:spAutoFit/>
          </a:bodyPr>
          <a:lstStyle/>
          <a:p>
            <a:r>
              <a:rPr kumimoji="1" lang="en-US" altLang="ja-JP" dirty="0">
                <a:solidFill>
                  <a:srgbClr val="002060"/>
                </a:solidFill>
              </a:rPr>
              <a:t>【</a:t>
            </a:r>
            <a:r>
              <a:rPr kumimoji="1" lang="ja-JP" altLang="en-US" dirty="0">
                <a:solidFill>
                  <a:srgbClr val="002060"/>
                </a:solidFill>
              </a:rPr>
              <a:t>従来の考え方</a:t>
            </a:r>
            <a:r>
              <a:rPr kumimoji="1" lang="en-US" altLang="ja-JP" dirty="0">
                <a:solidFill>
                  <a:srgbClr val="002060"/>
                </a:solidFill>
              </a:rPr>
              <a:t>】</a:t>
            </a:r>
            <a:endParaRPr kumimoji="1" lang="ja-JP" altLang="en-US" dirty="0">
              <a:solidFill>
                <a:srgbClr val="002060"/>
              </a:solidFill>
            </a:endParaRPr>
          </a:p>
        </p:txBody>
      </p:sp>
      <p:sp>
        <p:nvSpPr>
          <p:cNvPr id="24" name="テキスト ボックス 23"/>
          <p:cNvSpPr txBox="1"/>
          <p:nvPr/>
        </p:nvSpPr>
        <p:spPr>
          <a:xfrm>
            <a:off x="639917" y="3552292"/>
            <a:ext cx="2397675" cy="369332"/>
          </a:xfrm>
          <a:prstGeom prst="rect">
            <a:avLst/>
          </a:prstGeom>
          <a:noFill/>
        </p:spPr>
        <p:txBody>
          <a:bodyPr wrap="square" rtlCol="0">
            <a:spAutoFit/>
          </a:bodyPr>
          <a:lstStyle/>
          <a:p>
            <a:r>
              <a:rPr kumimoji="1" lang="en-US" altLang="ja-JP" dirty="0">
                <a:solidFill>
                  <a:srgbClr val="002060"/>
                </a:solidFill>
              </a:rPr>
              <a:t>【</a:t>
            </a:r>
            <a:r>
              <a:rPr lang="ja-JP" altLang="en-US" dirty="0">
                <a:solidFill>
                  <a:srgbClr val="002060"/>
                </a:solidFill>
              </a:rPr>
              <a:t>アジャイル</a:t>
            </a:r>
            <a:r>
              <a:rPr kumimoji="1" lang="ja-JP" altLang="en-US" dirty="0">
                <a:solidFill>
                  <a:srgbClr val="002060"/>
                </a:solidFill>
              </a:rPr>
              <a:t>の考え方</a:t>
            </a:r>
            <a:r>
              <a:rPr kumimoji="1" lang="en-US" altLang="ja-JP" dirty="0">
                <a:solidFill>
                  <a:srgbClr val="002060"/>
                </a:solidFill>
              </a:rPr>
              <a:t>】</a:t>
            </a:r>
            <a:endParaRPr kumimoji="1" lang="ja-JP" altLang="en-US" dirty="0">
              <a:solidFill>
                <a:srgbClr val="002060"/>
              </a:solidFill>
            </a:endParaRPr>
          </a:p>
        </p:txBody>
      </p:sp>
    </p:spTree>
    <p:extLst>
      <p:ext uri="{BB962C8B-B14F-4D97-AF65-F5344CB8AC3E}">
        <p14:creationId xmlns:p14="http://schemas.microsoft.com/office/powerpoint/2010/main" val="31600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560" y="237927"/>
            <a:ext cx="7704856" cy="523220"/>
          </a:xfrm>
          <a:prstGeom prst="rect">
            <a:avLst/>
          </a:prstGeom>
          <a:noFill/>
        </p:spPr>
        <p:txBody>
          <a:bodyPr wrap="square" rtlCol="0">
            <a:spAutoFit/>
          </a:bodyPr>
          <a:lstStyle/>
          <a:p>
            <a:pPr algn="ctr"/>
            <a:r>
              <a:rPr lang="ja-JP" altLang="en-US" sz="2800" dirty="0">
                <a:solidFill>
                  <a:srgbClr val="002060"/>
                </a:solidFill>
              </a:rPr>
              <a:t>要求の変質</a:t>
            </a:r>
            <a:endParaRPr kumimoji="1" lang="ja-JP" altLang="en-US" sz="2800" dirty="0">
              <a:solidFill>
                <a:srgbClr val="002060"/>
              </a:solidFill>
            </a:endParaRPr>
          </a:p>
        </p:txBody>
      </p:sp>
      <p:grpSp>
        <p:nvGrpSpPr>
          <p:cNvPr id="3" name="Group 28"/>
          <p:cNvGrpSpPr>
            <a:grpSpLocks/>
          </p:cNvGrpSpPr>
          <p:nvPr/>
        </p:nvGrpSpPr>
        <p:grpSpPr bwMode="auto">
          <a:xfrm>
            <a:off x="1149884" y="2183933"/>
            <a:ext cx="7020272" cy="3702670"/>
            <a:chOff x="2653" y="527"/>
            <a:chExt cx="3107" cy="1833"/>
          </a:xfrm>
        </p:grpSpPr>
        <p:grpSp>
          <p:nvGrpSpPr>
            <p:cNvPr id="4" name="Group 29"/>
            <p:cNvGrpSpPr>
              <a:grpSpLocks/>
            </p:cNvGrpSpPr>
            <p:nvPr/>
          </p:nvGrpSpPr>
          <p:grpSpPr bwMode="auto">
            <a:xfrm>
              <a:off x="2653" y="527"/>
              <a:ext cx="2812" cy="1833"/>
              <a:chOff x="2608" y="572"/>
              <a:chExt cx="2812" cy="1833"/>
            </a:xfrm>
          </p:grpSpPr>
          <p:grpSp>
            <p:nvGrpSpPr>
              <p:cNvPr id="7" name="Group 30"/>
              <p:cNvGrpSpPr>
                <a:grpSpLocks/>
              </p:cNvGrpSpPr>
              <p:nvPr/>
            </p:nvGrpSpPr>
            <p:grpSpPr bwMode="auto">
              <a:xfrm>
                <a:off x="2653" y="618"/>
                <a:ext cx="2767" cy="1641"/>
                <a:chOff x="2608" y="572"/>
                <a:chExt cx="2767" cy="1641"/>
              </a:xfrm>
            </p:grpSpPr>
            <p:sp>
              <p:nvSpPr>
                <p:cNvPr id="11" name="Line 31"/>
                <p:cNvSpPr>
                  <a:spLocks noChangeShapeType="1"/>
                </p:cNvSpPr>
                <p:nvPr/>
              </p:nvSpPr>
              <p:spPr bwMode="auto">
                <a:xfrm>
                  <a:off x="3515"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 name="Line 32"/>
                <p:cNvSpPr>
                  <a:spLocks noChangeShapeType="1"/>
                </p:cNvSpPr>
                <p:nvPr/>
              </p:nvSpPr>
              <p:spPr bwMode="auto">
                <a:xfrm>
                  <a:off x="4059"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3" name="Line 33"/>
                <p:cNvSpPr>
                  <a:spLocks noChangeShapeType="1"/>
                </p:cNvSpPr>
                <p:nvPr/>
              </p:nvSpPr>
              <p:spPr bwMode="auto">
                <a:xfrm>
                  <a:off x="4604"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4" name="Line 34"/>
                <p:cNvSpPr>
                  <a:spLocks noChangeShapeType="1"/>
                </p:cNvSpPr>
                <p:nvPr/>
              </p:nvSpPr>
              <p:spPr bwMode="auto">
                <a:xfrm>
                  <a:off x="5148"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5" name="Line 35"/>
                <p:cNvSpPr>
                  <a:spLocks noChangeShapeType="1"/>
                </p:cNvSpPr>
                <p:nvPr/>
              </p:nvSpPr>
              <p:spPr bwMode="auto">
                <a:xfrm flipV="1">
                  <a:off x="2971" y="572"/>
                  <a:ext cx="0" cy="14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cxnSp>
              <p:nvCxnSpPr>
                <p:cNvPr id="16" name="AutoShape 36"/>
                <p:cNvCxnSpPr>
                  <a:cxnSpLocks noChangeShapeType="1"/>
                </p:cNvCxnSpPr>
                <p:nvPr/>
              </p:nvCxnSpPr>
              <p:spPr bwMode="auto">
                <a:xfrm>
                  <a:off x="2971" y="2069"/>
                  <a:ext cx="240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37"/>
                <p:cNvSpPr txBox="1">
                  <a:spLocks noChangeArrowheads="1"/>
                </p:cNvSpPr>
                <p:nvPr/>
              </p:nvSpPr>
              <p:spPr bwMode="auto">
                <a:xfrm>
                  <a:off x="2880" y="2069"/>
                  <a:ext cx="22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０</a:t>
                  </a:r>
                </a:p>
              </p:txBody>
            </p:sp>
            <p:sp>
              <p:nvSpPr>
                <p:cNvPr id="18" name="Text Box 38"/>
                <p:cNvSpPr txBox="1">
                  <a:spLocks noChangeArrowheads="1"/>
                </p:cNvSpPr>
                <p:nvPr/>
              </p:nvSpPr>
              <p:spPr bwMode="auto">
                <a:xfrm>
                  <a:off x="3424" y="2069"/>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３</a:t>
                  </a:r>
                </a:p>
              </p:txBody>
            </p:sp>
            <p:sp>
              <p:nvSpPr>
                <p:cNvPr id="19" name="Text Box 39"/>
                <p:cNvSpPr txBox="1">
                  <a:spLocks noChangeArrowheads="1"/>
                </p:cNvSpPr>
                <p:nvPr/>
              </p:nvSpPr>
              <p:spPr bwMode="auto">
                <a:xfrm>
                  <a:off x="3969" y="2069"/>
                  <a:ext cx="22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６</a:t>
                  </a:r>
                </a:p>
              </p:txBody>
            </p:sp>
            <p:sp>
              <p:nvSpPr>
                <p:cNvPr id="20" name="Text Box 40"/>
                <p:cNvSpPr txBox="1">
                  <a:spLocks noChangeArrowheads="1"/>
                </p:cNvSpPr>
                <p:nvPr/>
              </p:nvSpPr>
              <p:spPr bwMode="auto">
                <a:xfrm>
                  <a:off x="4468" y="2069"/>
                  <a:ext cx="22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９</a:t>
                  </a:r>
                </a:p>
              </p:txBody>
            </p:sp>
            <p:sp>
              <p:nvSpPr>
                <p:cNvPr id="21" name="Text Box 41"/>
                <p:cNvSpPr txBox="1">
                  <a:spLocks noChangeArrowheads="1"/>
                </p:cNvSpPr>
                <p:nvPr/>
              </p:nvSpPr>
              <p:spPr bwMode="auto">
                <a:xfrm>
                  <a:off x="5012" y="2069"/>
                  <a:ext cx="22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１２</a:t>
                  </a:r>
                </a:p>
              </p:txBody>
            </p:sp>
            <p:sp>
              <p:nvSpPr>
                <p:cNvPr id="22" name="Text Box 42"/>
                <p:cNvSpPr txBox="1">
                  <a:spLocks noChangeArrowheads="1"/>
                </p:cNvSpPr>
                <p:nvPr/>
              </p:nvSpPr>
              <p:spPr bwMode="auto">
                <a:xfrm>
                  <a:off x="2699" y="1661"/>
                  <a:ext cx="31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２５％</a:t>
                  </a:r>
                </a:p>
              </p:txBody>
            </p:sp>
            <p:sp>
              <p:nvSpPr>
                <p:cNvPr id="23" name="Text Box 43"/>
                <p:cNvSpPr txBox="1">
                  <a:spLocks noChangeArrowheads="1"/>
                </p:cNvSpPr>
                <p:nvPr/>
              </p:nvSpPr>
              <p:spPr bwMode="auto">
                <a:xfrm>
                  <a:off x="2699" y="1344"/>
                  <a:ext cx="31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５０％</a:t>
                  </a:r>
                </a:p>
              </p:txBody>
            </p:sp>
            <p:sp>
              <p:nvSpPr>
                <p:cNvPr id="24" name="Text Box 44"/>
                <p:cNvSpPr txBox="1">
                  <a:spLocks noChangeArrowheads="1"/>
                </p:cNvSpPr>
                <p:nvPr/>
              </p:nvSpPr>
              <p:spPr bwMode="auto">
                <a:xfrm>
                  <a:off x="2653" y="1026"/>
                  <a:ext cx="31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７５％</a:t>
                  </a:r>
                </a:p>
              </p:txBody>
            </p:sp>
            <p:sp>
              <p:nvSpPr>
                <p:cNvPr id="25" name="Text Box 45"/>
                <p:cNvSpPr txBox="1">
                  <a:spLocks noChangeArrowheads="1"/>
                </p:cNvSpPr>
                <p:nvPr/>
              </p:nvSpPr>
              <p:spPr bwMode="auto">
                <a:xfrm>
                  <a:off x="2608" y="709"/>
                  <a:ext cx="409"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１００％</a:t>
                  </a:r>
                </a:p>
              </p:txBody>
            </p:sp>
            <p:sp>
              <p:nvSpPr>
                <p:cNvPr id="26" name="Line 46"/>
                <p:cNvSpPr>
                  <a:spLocks noChangeShapeType="1"/>
                </p:cNvSpPr>
                <p:nvPr/>
              </p:nvSpPr>
              <p:spPr bwMode="auto">
                <a:xfrm>
                  <a:off x="2971" y="799"/>
                  <a:ext cx="2177"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 name="Line 47"/>
                <p:cNvSpPr>
                  <a:spLocks noChangeShapeType="1"/>
                </p:cNvSpPr>
                <p:nvPr/>
              </p:nvSpPr>
              <p:spPr bwMode="auto">
                <a:xfrm>
                  <a:off x="2971" y="799"/>
                  <a:ext cx="2177"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 name="Line 48"/>
                <p:cNvSpPr>
                  <a:spLocks noChangeShapeType="1"/>
                </p:cNvSpPr>
                <p:nvPr/>
              </p:nvSpPr>
              <p:spPr bwMode="auto">
                <a:xfrm>
                  <a:off x="2971" y="799"/>
                  <a:ext cx="2177"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sp>
            <p:nvSpPr>
              <p:cNvPr id="8" name="Text Box 49"/>
              <p:cNvSpPr txBox="1">
                <a:spLocks noChangeArrowheads="1"/>
              </p:cNvSpPr>
              <p:nvPr/>
            </p:nvSpPr>
            <p:spPr bwMode="auto">
              <a:xfrm>
                <a:off x="3742" y="2251"/>
                <a:ext cx="7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000">
                    <a:solidFill>
                      <a:prstClr val="black"/>
                    </a:solidFill>
                  </a:rPr>
                  <a:t>時間経過（月）</a:t>
                </a:r>
              </a:p>
            </p:txBody>
          </p:sp>
          <p:sp>
            <p:nvSpPr>
              <p:cNvPr id="9" name="Text Box 50"/>
              <p:cNvSpPr txBox="1">
                <a:spLocks noChangeArrowheads="1"/>
              </p:cNvSpPr>
              <p:nvPr/>
            </p:nvSpPr>
            <p:spPr bwMode="auto">
              <a:xfrm>
                <a:off x="2608" y="754"/>
                <a:ext cx="212"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pPr>
                <a:r>
                  <a:rPr lang="ja-JP" altLang="en-US" sz="1000">
                    <a:solidFill>
                      <a:prstClr val="black"/>
                    </a:solidFill>
                  </a:rPr>
                  <a:t>要求の信憑性</a:t>
                </a:r>
              </a:p>
            </p:txBody>
          </p:sp>
          <p:sp>
            <p:nvSpPr>
              <p:cNvPr id="10" name="Text Box 51"/>
              <p:cNvSpPr txBox="1">
                <a:spLocks noChangeArrowheads="1"/>
              </p:cNvSpPr>
              <p:nvPr/>
            </p:nvSpPr>
            <p:spPr bwMode="auto">
              <a:xfrm>
                <a:off x="3515" y="572"/>
                <a:ext cx="12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200">
                    <a:solidFill>
                      <a:prstClr val="black"/>
                    </a:solidFill>
                  </a:rPr>
                  <a:t>要求の時間的変質</a:t>
                </a:r>
              </a:p>
            </p:txBody>
          </p:sp>
        </p:grpSp>
        <p:sp>
          <p:nvSpPr>
            <p:cNvPr id="5" name="Text Box 52"/>
            <p:cNvSpPr txBox="1">
              <a:spLocks noChangeArrowheads="1"/>
            </p:cNvSpPr>
            <p:nvPr/>
          </p:nvSpPr>
          <p:spPr bwMode="auto">
            <a:xfrm>
              <a:off x="5239" y="1071"/>
              <a:ext cx="5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900">
                  <a:solidFill>
                    <a:prstClr val="black"/>
                  </a:solidFill>
                </a:rPr>
                <a:t>２４ヶ月後では２５％程度</a:t>
              </a:r>
            </a:p>
          </p:txBody>
        </p:sp>
        <p:sp>
          <p:nvSpPr>
            <p:cNvPr id="6" name="Text Box 53"/>
            <p:cNvSpPr txBox="1">
              <a:spLocks noChangeArrowheads="1"/>
            </p:cNvSpPr>
            <p:nvPr/>
          </p:nvSpPr>
          <p:spPr bwMode="auto">
            <a:xfrm>
              <a:off x="4604" y="981"/>
              <a:ext cx="589"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rPr>
                <a:t>平均的な値</a:t>
              </a:r>
            </a:p>
          </p:txBody>
        </p:sp>
      </p:grpSp>
      <p:sp>
        <p:nvSpPr>
          <p:cNvPr id="29" name="テキスト ボックス 28"/>
          <p:cNvSpPr txBox="1"/>
          <p:nvPr/>
        </p:nvSpPr>
        <p:spPr>
          <a:xfrm>
            <a:off x="611560" y="980728"/>
            <a:ext cx="7992888" cy="461665"/>
          </a:xfrm>
          <a:prstGeom prst="rect">
            <a:avLst/>
          </a:prstGeom>
          <a:noFill/>
        </p:spPr>
        <p:txBody>
          <a:bodyPr wrap="square" rtlCol="0">
            <a:spAutoFit/>
          </a:bodyPr>
          <a:lstStyle/>
          <a:p>
            <a:pPr algn="ctr"/>
            <a:r>
              <a:rPr kumimoji="1" lang="ja-JP" altLang="en-US" sz="2400" dirty="0">
                <a:solidFill>
                  <a:srgbClr val="002060"/>
                </a:solidFill>
              </a:rPr>
              <a:t>要求を明確に定義できれば良いシステムができるという迷信</a:t>
            </a:r>
          </a:p>
        </p:txBody>
      </p:sp>
      <p:sp>
        <p:nvSpPr>
          <p:cNvPr id="30" name="フッター プレースホルダー 29"/>
          <p:cNvSpPr>
            <a:spLocks noGrp="1"/>
          </p:cNvSpPr>
          <p:nvPr>
            <p:ph type="ftr" sz="quarter" idx="11"/>
          </p:nvPr>
        </p:nvSpPr>
        <p:spPr/>
        <p:txBody>
          <a:bodyPr/>
          <a:lstStyle/>
          <a:p>
            <a:r>
              <a:rPr kumimoji="1" lang="en-US" altLang="ja-JP"/>
              <a:t>Copyrights©2015  SSS Corporation</a:t>
            </a:r>
            <a:r>
              <a:rPr kumimoji="1" lang="ja-JP" altLang="en-US"/>
              <a:t>　 </a:t>
            </a:r>
          </a:p>
        </p:txBody>
      </p:sp>
      <p:sp>
        <p:nvSpPr>
          <p:cNvPr id="31" name="スライド番号プレースホルダー 30"/>
          <p:cNvSpPr>
            <a:spLocks noGrp="1"/>
          </p:cNvSpPr>
          <p:nvPr>
            <p:ph type="sldNum" sz="quarter" idx="12"/>
          </p:nvPr>
        </p:nvSpPr>
        <p:spPr/>
        <p:txBody>
          <a:bodyPr/>
          <a:lstStyle/>
          <a:p>
            <a:fld id="{12493AFB-09EF-44E8-907E-BBD1DBE5A50F}" type="slidenum">
              <a:rPr kumimoji="1" lang="ja-JP" altLang="en-US" smtClean="0"/>
              <a:t>37</a:t>
            </a:fld>
            <a:endParaRPr kumimoji="1" lang="ja-JP" altLang="en-US"/>
          </a:p>
        </p:txBody>
      </p:sp>
    </p:spTree>
    <p:extLst>
      <p:ext uri="{BB962C8B-B14F-4D97-AF65-F5344CB8AC3E}">
        <p14:creationId xmlns:p14="http://schemas.microsoft.com/office/powerpoint/2010/main" val="3461283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634082"/>
          </a:xfrm>
        </p:spPr>
        <p:txBody>
          <a:bodyPr>
            <a:normAutofit/>
          </a:bodyPr>
          <a:lstStyle/>
          <a:p>
            <a:r>
              <a:rPr lang="ja-JP" altLang="en-US" sz="2800" dirty="0">
                <a:solidFill>
                  <a:srgbClr val="002060"/>
                </a:solidFill>
              </a:rPr>
              <a:t>アジャイル開発の基本行動</a:t>
            </a:r>
            <a:endParaRPr kumimoji="1" lang="ja-JP" altLang="en-US" sz="2800" dirty="0">
              <a:solidFill>
                <a:srgbClr val="002060"/>
              </a:solidFill>
            </a:endParaRPr>
          </a:p>
        </p:txBody>
      </p:sp>
      <p:sp>
        <p:nvSpPr>
          <p:cNvPr id="5" name="テキスト ボックス 4"/>
          <p:cNvSpPr txBox="1"/>
          <p:nvPr/>
        </p:nvSpPr>
        <p:spPr>
          <a:xfrm>
            <a:off x="690133" y="1052736"/>
            <a:ext cx="7848872" cy="1815882"/>
          </a:xfrm>
          <a:prstGeom prst="rect">
            <a:avLst/>
          </a:prstGeom>
          <a:noFill/>
        </p:spPr>
        <p:txBody>
          <a:bodyPr wrap="square" rtlCol="0">
            <a:spAutoFit/>
          </a:bodyPr>
          <a:lstStyle/>
          <a:p>
            <a:r>
              <a:rPr kumimoji="1" lang="ja-JP" altLang="en-US" sz="1400" dirty="0">
                <a:solidFill>
                  <a:srgbClr val="0070C0"/>
                </a:solidFill>
              </a:rPr>
              <a:t>基本的な価値観：</a:t>
            </a:r>
            <a:endParaRPr kumimoji="1" lang="en-US" altLang="ja-JP" sz="1400" dirty="0">
              <a:solidFill>
                <a:srgbClr val="0070C0"/>
              </a:solidFill>
            </a:endParaRPr>
          </a:p>
          <a:p>
            <a:r>
              <a:rPr lang="en-US" altLang="ja-JP" sz="1400" dirty="0">
                <a:solidFill>
                  <a:srgbClr val="0070C0"/>
                </a:solidFill>
              </a:rPr>
              <a:t>	</a:t>
            </a:r>
            <a:r>
              <a:rPr kumimoji="1" lang="ja-JP" altLang="en-US" sz="1400" dirty="0">
                <a:solidFill>
                  <a:srgbClr val="0070C0"/>
                </a:solidFill>
              </a:rPr>
              <a:t>与えられたリソース（資源）の制約下で、最大のパフォーマンスを発揮する。</a:t>
            </a:r>
            <a:endParaRPr kumimoji="1" lang="en-US" altLang="ja-JP" sz="1400" dirty="0">
              <a:solidFill>
                <a:srgbClr val="0070C0"/>
              </a:solidFill>
            </a:endParaRPr>
          </a:p>
          <a:p>
            <a:r>
              <a:rPr lang="en-US" altLang="ja-JP" sz="1400" dirty="0">
                <a:solidFill>
                  <a:srgbClr val="0070C0"/>
                </a:solidFill>
              </a:rPr>
              <a:t>	</a:t>
            </a:r>
            <a:r>
              <a:rPr lang="ja-JP" altLang="en-US" sz="1400" dirty="0">
                <a:solidFill>
                  <a:srgbClr val="0070C0"/>
                </a:solidFill>
              </a:rPr>
              <a:t>常にカイゼンを行い、作業効率の向上を目指す。</a:t>
            </a:r>
            <a:endParaRPr kumimoji="1" lang="en-US" altLang="ja-JP" sz="1400" dirty="0">
              <a:solidFill>
                <a:srgbClr val="0070C0"/>
              </a:solidFill>
            </a:endParaRPr>
          </a:p>
          <a:p>
            <a:r>
              <a:rPr lang="en-US" altLang="ja-JP" sz="1400" dirty="0">
                <a:solidFill>
                  <a:srgbClr val="0070C0"/>
                </a:solidFill>
              </a:rPr>
              <a:t>	</a:t>
            </a:r>
            <a:r>
              <a:rPr lang="ja-JP" altLang="en-US" sz="1400" dirty="0">
                <a:solidFill>
                  <a:srgbClr val="0070C0"/>
                </a:solidFill>
              </a:rPr>
              <a:t>タイムボックスでの働き方で、時間の有効活用</a:t>
            </a:r>
            <a:endParaRPr lang="en-US" altLang="ja-JP" sz="1400" dirty="0">
              <a:solidFill>
                <a:srgbClr val="0070C0"/>
              </a:solidFill>
            </a:endParaRPr>
          </a:p>
          <a:p>
            <a:r>
              <a:rPr kumimoji="1" lang="en-US" altLang="ja-JP" sz="1400" dirty="0">
                <a:solidFill>
                  <a:srgbClr val="0070C0"/>
                </a:solidFill>
              </a:rPr>
              <a:t>	</a:t>
            </a:r>
            <a:r>
              <a:rPr kumimoji="1" lang="ja-JP" altLang="en-US" sz="1400" dirty="0">
                <a:solidFill>
                  <a:srgbClr val="0070C0"/>
                </a:solidFill>
              </a:rPr>
              <a:t>反復（イタレーション）を利用して、こまめにフィードバックを得て、軌道修正を常に行う。</a:t>
            </a:r>
            <a:endParaRPr kumimoji="1" lang="en-US" altLang="ja-JP" sz="1400" dirty="0">
              <a:solidFill>
                <a:srgbClr val="0070C0"/>
              </a:solidFill>
            </a:endParaRPr>
          </a:p>
          <a:p>
            <a:r>
              <a:rPr lang="en-US" altLang="ja-JP" sz="1400" dirty="0">
                <a:solidFill>
                  <a:srgbClr val="0070C0"/>
                </a:solidFill>
              </a:rPr>
              <a:t>	</a:t>
            </a:r>
            <a:r>
              <a:rPr lang="ja-JP" altLang="en-US" sz="1400" dirty="0">
                <a:solidFill>
                  <a:srgbClr val="0070C0"/>
                </a:solidFill>
              </a:rPr>
              <a:t>ゴール（標的）は、固定されていない。常に動く。</a:t>
            </a:r>
            <a:endParaRPr lang="en-US" altLang="ja-JP" sz="1400" dirty="0">
              <a:solidFill>
                <a:srgbClr val="0070C0"/>
              </a:solidFill>
            </a:endParaRPr>
          </a:p>
          <a:p>
            <a:r>
              <a:rPr kumimoji="1" lang="en-US" altLang="ja-JP" sz="1400" dirty="0">
                <a:solidFill>
                  <a:srgbClr val="0070C0"/>
                </a:solidFill>
              </a:rPr>
              <a:t>	</a:t>
            </a:r>
            <a:r>
              <a:rPr kumimoji="1" lang="ja-JP" altLang="en-US" sz="1400" dirty="0">
                <a:solidFill>
                  <a:srgbClr val="0070C0"/>
                </a:solidFill>
              </a:rPr>
              <a:t>常に動作するソフトウエアで確認する。</a:t>
            </a:r>
            <a:endParaRPr kumimoji="1" lang="en-US" altLang="ja-JP" sz="1400" dirty="0">
              <a:solidFill>
                <a:srgbClr val="0070C0"/>
              </a:solidFill>
            </a:endParaRPr>
          </a:p>
          <a:p>
            <a:r>
              <a:rPr lang="en-US" altLang="ja-JP" sz="1400" dirty="0">
                <a:solidFill>
                  <a:srgbClr val="0070C0"/>
                </a:solidFill>
              </a:rPr>
              <a:t>	</a:t>
            </a:r>
            <a:r>
              <a:rPr lang="ja-JP" altLang="en-US" sz="1400" dirty="0">
                <a:solidFill>
                  <a:srgbClr val="0070C0"/>
                </a:solidFill>
              </a:rPr>
              <a:t>品質を犠牲にしない。品質を高め、維持する努力。</a:t>
            </a:r>
            <a:endParaRPr kumimoji="1" lang="ja-JP" altLang="en-US" sz="1400" dirty="0">
              <a:solidFill>
                <a:srgbClr val="0070C0"/>
              </a:solidFill>
            </a:endParaRPr>
          </a:p>
        </p:txBody>
      </p:sp>
      <p:sp>
        <p:nvSpPr>
          <p:cNvPr id="6" name="角丸四角形 5"/>
          <p:cNvSpPr/>
          <p:nvPr/>
        </p:nvSpPr>
        <p:spPr>
          <a:xfrm>
            <a:off x="1847788" y="3007218"/>
            <a:ext cx="1296144" cy="720080"/>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機能</a:t>
            </a:r>
          </a:p>
        </p:txBody>
      </p:sp>
      <p:sp>
        <p:nvSpPr>
          <p:cNvPr id="7" name="角丸四角形 6"/>
          <p:cNvSpPr/>
          <p:nvPr/>
        </p:nvSpPr>
        <p:spPr>
          <a:xfrm>
            <a:off x="348410" y="5931960"/>
            <a:ext cx="1296144" cy="720080"/>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工期</a:t>
            </a:r>
            <a:endParaRPr lang="en-US" altLang="ja-JP" dirty="0">
              <a:solidFill>
                <a:schemeClr val="tx1"/>
              </a:solidFill>
            </a:endParaRPr>
          </a:p>
          <a:p>
            <a:pPr algn="ctr"/>
            <a:r>
              <a:rPr kumimoji="1" lang="ja-JP" altLang="en-US" dirty="0">
                <a:solidFill>
                  <a:schemeClr val="tx1"/>
                </a:solidFill>
              </a:rPr>
              <a:t>（時間）</a:t>
            </a:r>
          </a:p>
        </p:txBody>
      </p:sp>
      <p:sp>
        <p:nvSpPr>
          <p:cNvPr id="8" name="角丸四角形 7"/>
          <p:cNvSpPr/>
          <p:nvPr/>
        </p:nvSpPr>
        <p:spPr>
          <a:xfrm>
            <a:off x="3332854" y="5931960"/>
            <a:ext cx="1296144" cy="720080"/>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工数</a:t>
            </a:r>
            <a:endParaRPr lang="en-US" altLang="ja-JP" dirty="0">
              <a:solidFill>
                <a:schemeClr val="tx1"/>
              </a:solidFill>
            </a:endParaRPr>
          </a:p>
          <a:p>
            <a:pPr algn="ctr"/>
            <a:r>
              <a:rPr kumimoji="1" lang="ja-JP" altLang="en-US" dirty="0">
                <a:solidFill>
                  <a:schemeClr val="tx1"/>
                </a:solidFill>
              </a:rPr>
              <a:t>（コスト）</a:t>
            </a:r>
          </a:p>
        </p:txBody>
      </p:sp>
      <p:sp>
        <p:nvSpPr>
          <p:cNvPr id="9" name="角丸四角形 8"/>
          <p:cNvSpPr/>
          <p:nvPr/>
        </p:nvSpPr>
        <p:spPr>
          <a:xfrm>
            <a:off x="1840632" y="4829629"/>
            <a:ext cx="1296144" cy="720080"/>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品質？</a:t>
            </a:r>
          </a:p>
        </p:txBody>
      </p:sp>
      <p:sp>
        <p:nvSpPr>
          <p:cNvPr id="10" name="角丸四角形 9"/>
          <p:cNvSpPr/>
          <p:nvPr/>
        </p:nvSpPr>
        <p:spPr>
          <a:xfrm>
            <a:off x="4767278" y="3019163"/>
            <a:ext cx="1296144" cy="720080"/>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工期</a:t>
            </a:r>
            <a:endParaRPr lang="en-US" altLang="ja-JP" dirty="0">
              <a:solidFill>
                <a:schemeClr val="tx1"/>
              </a:solidFill>
            </a:endParaRPr>
          </a:p>
          <a:p>
            <a:pPr algn="ctr"/>
            <a:r>
              <a:rPr kumimoji="1" lang="ja-JP" altLang="en-US" dirty="0">
                <a:solidFill>
                  <a:schemeClr val="tx1"/>
                </a:solidFill>
              </a:rPr>
              <a:t>（時間）</a:t>
            </a:r>
          </a:p>
        </p:txBody>
      </p:sp>
      <p:sp>
        <p:nvSpPr>
          <p:cNvPr id="11" name="角丸四角形 10"/>
          <p:cNvSpPr/>
          <p:nvPr/>
        </p:nvSpPr>
        <p:spPr>
          <a:xfrm>
            <a:off x="7546720" y="3019163"/>
            <a:ext cx="1296144" cy="720080"/>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工数</a:t>
            </a:r>
            <a:endParaRPr lang="en-US" altLang="ja-JP" dirty="0">
              <a:solidFill>
                <a:schemeClr val="tx1"/>
              </a:solidFill>
            </a:endParaRPr>
          </a:p>
          <a:p>
            <a:pPr algn="ctr"/>
            <a:r>
              <a:rPr kumimoji="1" lang="ja-JP" altLang="en-US" dirty="0">
                <a:solidFill>
                  <a:schemeClr val="tx1"/>
                </a:solidFill>
              </a:rPr>
              <a:t>（コスト）</a:t>
            </a:r>
          </a:p>
        </p:txBody>
      </p:sp>
      <p:sp>
        <p:nvSpPr>
          <p:cNvPr id="12" name="角丸四角形 11"/>
          <p:cNvSpPr/>
          <p:nvPr/>
        </p:nvSpPr>
        <p:spPr>
          <a:xfrm>
            <a:off x="6160312" y="4109549"/>
            <a:ext cx="1296144" cy="720080"/>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品質</a:t>
            </a:r>
          </a:p>
        </p:txBody>
      </p:sp>
      <p:sp>
        <p:nvSpPr>
          <p:cNvPr id="13" name="角丸四角形 12"/>
          <p:cNvSpPr/>
          <p:nvPr/>
        </p:nvSpPr>
        <p:spPr>
          <a:xfrm>
            <a:off x="6129266" y="5854768"/>
            <a:ext cx="1296144" cy="720080"/>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機能</a:t>
            </a:r>
          </a:p>
        </p:txBody>
      </p:sp>
      <p:cxnSp>
        <p:nvCxnSpPr>
          <p:cNvPr id="14" name="直線コネクタ 13"/>
          <p:cNvCxnSpPr>
            <a:stCxn id="6" idx="2"/>
          </p:cNvCxnSpPr>
          <p:nvPr/>
        </p:nvCxnSpPr>
        <p:spPr>
          <a:xfrm flipH="1">
            <a:off x="1041614" y="3727298"/>
            <a:ext cx="1454246" cy="2204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6" idx="2"/>
            <a:endCxn id="8" idx="0"/>
          </p:cNvCxnSpPr>
          <p:nvPr/>
        </p:nvCxnSpPr>
        <p:spPr>
          <a:xfrm>
            <a:off x="2495860" y="3727298"/>
            <a:ext cx="1485066" cy="2204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a:stCxn id="7" idx="3"/>
            <a:endCxn id="8" idx="1"/>
          </p:cNvCxnSpPr>
          <p:nvPr/>
        </p:nvCxnSpPr>
        <p:spPr>
          <a:xfrm>
            <a:off x="1644554" y="6292000"/>
            <a:ext cx="1688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9" idx="2"/>
            <a:endCxn id="8" idx="0"/>
          </p:cNvCxnSpPr>
          <p:nvPr/>
        </p:nvCxnSpPr>
        <p:spPr>
          <a:xfrm>
            <a:off x="2488704" y="5549709"/>
            <a:ext cx="1492222" cy="382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9" idx="2"/>
            <a:endCxn id="7" idx="0"/>
          </p:cNvCxnSpPr>
          <p:nvPr/>
        </p:nvCxnSpPr>
        <p:spPr>
          <a:xfrm flipH="1">
            <a:off x="996482" y="5549709"/>
            <a:ext cx="1492222" cy="382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10" idx="3"/>
            <a:endCxn id="11" idx="1"/>
          </p:cNvCxnSpPr>
          <p:nvPr/>
        </p:nvCxnSpPr>
        <p:spPr>
          <a:xfrm>
            <a:off x="6063422" y="3379203"/>
            <a:ext cx="14832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10" idx="2"/>
            <a:endCxn id="13" idx="0"/>
          </p:cNvCxnSpPr>
          <p:nvPr/>
        </p:nvCxnSpPr>
        <p:spPr>
          <a:xfrm>
            <a:off x="5415350" y="3739243"/>
            <a:ext cx="1361988" cy="2115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1" idx="2"/>
            <a:endCxn id="13" idx="0"/>
          </p:cNvCxnSpPr>
          <p:nvPr/>
        </p:nvCxnSpPr>
        <p:spPr>
          <a:xfrm flipH="1">
            <a:off x="6777338" y="3739243"/>
            <a:ext cx="1417454" cy="2115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12" idx="0"/>
            <a:endCxn id="10" idx="2"/>
          </p:cNvCxnSpPr>
          <p:nvPr/>
        </p:nvCxnSpPr>
        <p:spPr>
          <a:xfrm flipH="1" flipV="1">
            <a:off x="5415350" y="3739243"/>
            <a:ext cx="1393034" cy="3703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2" idx="0"/>
            <a:endCxn id="11" idx="2"/>
          </p:cNvCxnSpPr>
          <p:nvPr/>
        </p:nvCxnSpPr>
        <p:spPr>
          <a:xfrm flipV="1">
            <a:off x="6808384" y="3739243"/>
            <a:ext cx="1386408" cy="370306"/>
          </a:xfrm>
          <a:prstGeom prst="line">
            <a:avLst/>
          </a:prstGeom>
        </p:spPr>
        <p:style>
          <a:lnRef idx="1">
            <a:schemeClr val="accent1"/>
          </a:lnRef>
          <a:fillRef idx="0">
            <a:schemeClr val="accent1"/>
          </a:fillRef>
          <a:effectRef idx="0">
            <a:schemeClr val="accent1"/>
          </a:effectRef>
          <a:fontRef idx="minor">
            <a:schemeClr val="tx1"/>
          </a:fontRef>
        </p:style>
      </p:cxnSp>
      <p:sp>
        <p:nvSpPr>
          <p:cNvPr id="24" name="左右矢印吹き出し 23"/>
          <p:cNvSpPr/>
          <p:nvPr/>
        </p:nvSpPr>
        <p:spPr>
          <a:xfrm>
            <a:off x="3223048" y="3340303"/>
            <a:ext cx="1618292" cy="1249000"/>
          </a:xfrm>
          <a:prstGeom prst="leftRightArrowCallout">
            <a:avLst/>
          </a:prstGeom>
          <a:solidFill>
            <a:schemeClr val="accent5">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固定項目</a:t>
            </a:r>
            <a:endParaRPr kumimoji="1" lang="ja-JP" altLang="en-US" dirty="0">
              <a:solidFill>
                <a:schemeClr val="tx1"/>
              </a:solidFill>
            </a:endParaRPr>
          </a:p>
        </p:txBody>
      </p:sp>
      <p:sp>
        <p:nvSpPr>
          <p:cNvPr id="25" name="左右矢印吹き出し 24"/>
          <p:cNvSpPr/>
          <p:nvPr/>
        </p:nvSpPr>
        <p:spPr>
          <a:xfrm>
            <a:off x="4419752" y="4965808"/>
            <a:ext cx="1618292" cy="1249000"/>
          </a:xfrm>
          <a:prstGeom prst="leftRightArrowCallout">
            <a:avLst/>
          </a:prstGeom>
          <a:solidFill>
            <a:schemeClr val="accent3">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変動項目</a:t>
            </a:r>
            <a:endParaRPr kumimoji="1" lang="ja-JP" altLang="en-US" dirty="0">
              <a:solidFill>
                <a:schemeClr val="tx1"/>
              </a:solidFill>
            </a:endParaRPr>
          </a:p>
        </p:txBody>
      </p:sp>
      <p:cxnSp>
        <p:nvCxnSpPr>
          <p:cNvPr id="26" name="直線コネクタ 25"/>
          <p:cNvCxnSpPr/>
          <p:nvPr/>
        </p:nvCxnSpPr>
        <p:spPr>
          <a:xfrm flipH="1">
            <a:off x="2507582" y="3727298"/>
            <a:ext cx="7156" cy="1102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6792861" y="4797005"/>
            <a:ext cx="31046" cy="1025139"/>
          </a:xfrm>
          <a:prstGeom prst="line">
            <a:avLst/>
          </a:prstGeom>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108619" y="2983571"/>
            <a:ext cx="1633974" cy="258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ウォ</a:t>
            </a:r>
            <a:r>
              <a:rPr kumimoji="1" lang="en-US" altLang="ja-JP" sz="1200" b="1" dirty="0"/>
              <a:t>―</a:t>
            </a:r>
            <a:r>
              <a:rPr kumimoji="1" lang="ja-JP" altLang="en-US" sz="1200" b="1" dirty="0"/>
              <a:t>ターフォール</a:t>
            </a:r>
          </a:p>
        </p:txBody>
      </p:sp>
      <p:sp>
        <p:nvSpPr>
          <p:cNvPr id="29" name="角丸四角形 28"/>
          <p:cNvSpPr/>
          <p:nvPr/>
        </p:nvSpPr>
        <p:spPr>
          <a:xfrm>
            <a:off x="6288805" y="2983571"/>
            <a:ext cx="1008112" cy="258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アジャイル</a:t>
            </a:r>
            <a:endParaRPr kumimoji="1" lang="ja-JP" altLang="en-US" sz="1200" b="1" dirty="0"/>
          </a:p>
        </p:txBody>
      </p:sp>
      <p:sp>
        <p:nvSpPr>
          <p:cNvPr id="2" name="フッター プレースホルダー 1"/>
          <p:cNvSpPr>
            <a:spLocks noGrp="1"/>
          </p:cNvSpPr>
          <p:nvPr>
            <p:ph type="ftr" sz="quarter" idx="11"/>
          </p:nvPr>
        </p:nvSpPr>
        <p:spPr/>
        <p:txBody>
          <a:bodyPr/>
          <a:lstStyle/>
          <a:p>
            <a:r>
              <a:rPr kumimoji="1" lang="en-US" altLang="ja-JP"/>
              <a:t>Copyrights©2015  SSS Corporation</a:t>
            </a:r>
            <a:r>
              <a:rPr kumimoji="1" lang="ja-JP" altLang="en-US"/>
              <a:t>　 </a:t>
            </a:r>
          </a:p>
        </p:txBody>
      </p:sp>
      <p:sp>
        <p:nvSpPr>
          <p:cNvPr id="3" name="スライド番号プレースホルダー 2"/>
          <p:cNvSpPr>
            <a:spLocks noGrp="1"/>
          </p:cNvSpPr>
          <p:nvPr>
            <p:ph type="sldNum" sz="quarter" idx="12"/>
          </p:nvPr>
        </p:nvSpPr>
        <p:spPr/>
        <p:txBody>
          <a:bodyPr/>
          <a:lstStyle/>
          <a:p>
            <a:fld id="{12493AFB-09EF-44E8-907E-BBD1DBE5A50F}" type="slidenum">
              <a:rPr kumimoji="1" lang="ja-JP" altLang="en-US" smtClean="0"/>
              <a:t>38</a:t>
            </a:fld>
            <a:endParaRPr kumimoji="1" lang="ja-JP" altLang="en-US"/>
          </a:p>
        </p:txBody>
      </p:sp>
    </p:spTree>
    <p:extLst>
      <p:ext uri="{BB962C8B-B14F-4D97-AF65-F5344CB8AC3E}">
        <p14:creationId xmlns:p14="http://schemas.microsoft.com/office/powerpoint/2010/main" val="3051134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kumimoji="1" lang="ja-JP" altLang="en-US" sz="2800" dirty="0">
                <a:solidFill>
                  <a:srgbClr val="002060"/>
                </a:solidFill>
              </a:rPr>
              <a:t>システム設計方法の変化</a:t>
            </a:r>
          </a:p>
        </p:txBody>
      </p:sp>
      <p:sp>
        <p:nvSpPr>
          <p:cNvPr id="3" name="コンテンツ プレースホルダー 2"/>
          <p:cNvSpPr>
            <a:spLocks noGrp="1"/>
          </p:cNvSpPr>
          <p:nvPr>
            <p:ph idx="1"/>
          </p:nvPr>
        </p:nvSpPr>
        <p:spPr>
          <a:xfrm>
            <a:off x="539552" y="1098285"/>
            <a:ext cx="8229600" cy="5688632"/>
          </a:xfrm>
        </p:spPr>
        <p:txBody>
          <a:bodyPr>
            <a:normAutofit lnSpcReduction="10000"/>
          </a:bodyPr>
          <a:lstStyle/>
          <a:p>
            <a:r>
              <a:rPr kumimoji="1" lang="ja-JP" altLang="en-US" sz="2000" dirty="0">
                <a:solidFill>
                  <a:srgbClr val="002060"/>
                </a:solidFill>
              </a:rPr>
              <a:t>何故オブジェクト（</a:t>
            </a:r>
            <a:r>
              <a:rPr kumimoji="1" lang="en-US" altLang="ja-JP" sz="2000" dirty="0">
                <a:solidFill>
                  <a:srgbClr val="002060"/>
                </a:solidFill>
              </a:rPr>
              <a:t>SOA</a:t>
            </a:r>
            <a:r>
              <a:rPr kumimoji="1" lang="ja-JP" altLang="en-US" sz="2000" dirty="0">
                <a:solidFill>
                  <a:srgbClr val="002060"/>
                </a:solidFill>
              </a:rPr>
              <a:t>）を使用しているのに再利用が困難なのか？再利用されないのか？</a:t>
            </a:r>
            <a:endParaRPr kumimoji="1" lang="en-US" altLang="ja-JP" sz="2000" dirty="0">
              <a:solidFill>
                <a:srgbClr val="002060"/>
              </a:solidFill>
            </a:endParaRPr>
          </a:p>
          <a:p>
            <a:pPr lvl="1"/>
            <a:r>
              <a:rPr lang="ja-JP" altLang="en-US" sz="1600" dirty="0">
                <a:solidFill>
                  <a:srgbClr val="002060"/>
                </a:solidFill>
              </a:rPr>
              <a:t>ソフトウエアの標準部品（コンポーネント）は簡単に設計できるのか？</a:t>
            </a:r>
            <a:endParaRPr lang="en-US" altLang="ja-JP" sz="1600" dirty="0">
              <a:solidFill>
                <a:srgbClr val="002060"/>
              </a:solidFill>
            </a:endParaRPr>
          </a:p>
          <a:p>
            <a:pPr lvl="1"/>
            <a:r>
              <a:rPr kumimoji="1" lang="ja-JP" altLang="en-US" sz="1600" dirty="0">
                <a:solidFill>
                  <a:srgbClr val="002060"/>
                </a:solidFill>
              </a:rPr>
              <a:t>いきなり標準部品（コンポーネント）の設計に入って居ませんか？</a:t>
            </a:r>
            <a:endParaRPr kumimoji="1" lang="en-US" altLang="ja-JP" sz="1600" dirty="0">
              <a:solidFill>
                <a:srgbClr val="002060"/>
              </a:solidFill>
            </a:endParaRPr>
          </a:p>
          <a:p>
            <a:endParaRPr lang="en-US" altLang="ja-JP" sz="2000" dirty="0">
              <a:solidFill>
                <a:srgbClr val="002060"/>
              </a:solidFill>
            </a:endParaRPr>
          </a:p>
          <a:p>
            <a:endParaRPr kumimoji="1" lang="en-US" altLang="ja-JP" sz="2000" dirty="0">
              <a:solidFill>
                <a:srgbClr val="002060"/>
              </a:solidFill>
            </a:endParaRPr>
          </a:p>
          <a:p>
            <a:endParaRPr lang="en-US" altLang="ja-JP" sz="2000" dirty="0">
              <a:solidFill>
                <a:srgbClr val="002060"/>
              </a:solidFill>
            </a:endParaRPr>
          </a:p>
          <a:p>
            <a:endParaRPr lang="en-US" altLang="ja-JP" sz="2000" dirty="0">
              <a:solidFill>
                <a:srgbClr val="002060"/>
              </a:solidFill>
            </a:endParaRPr>
          </a:p>
          <a:p>
            <a:endParaRPr kumimoji="1" lang="en-US" altLang="ja-JP" sz="2000" dirty="0">
              <a:solidFill>
                <a:srgbClr val="002060"/>
              </a:solidFill>
            </a:endParaRPr>
          </a:p>
          <a:p>
            <a:endParaRPr kumimoji="1" lang="en-US" altLang="ja-JP" sz="2000" dirty="0">
              <a:solidFill>
                <a:srgbClr val="002060"/>
              </a:solidFill>
            </a:endParaRPr>
          </a:p>
          <a:p>
            <a:endParaRPr lang="en-US" altLang="ja-JP" sz="2000" dirty="0">
              <a:solidFill>
                <a:srgbClr val="002060"/>
              </a:solidFill>
            </a:endParaRPr>
          </a:p>
          <a:p>
            <a:endParaRPr kumimoji="1" lang="en-US" altLang="ja-JP" sz="2000" dirty="0">
              <a:solidFill>
                <a:srgbClr val="002060"/>
              </a:solidFill>
            </a:endParaRPr>
          </a:p>
          <a:p>
            <a:r>
              <a:rPr lang="ja-JP" altLang="en-US" sz="2000" b="1" dirty="0">
                <a:solidFill>
                  <a:srgbClr val="002060"/>
                </a:solidFill>
              </a:rPr>
              <a:t>業務プロセスで設計するという方法があります。</a:t>
            </a:r>
            <a:endParaRPr lang="en-US" altLang="ja-JP" sz="2000" b="1" dirty="0">
              <a:solidFill>
                <a:srgbClr val="002060"/>
              </a:solidFill>
            </a:endParaRPr>
          </a:p>
          <a:p>
            <a:pPr lvl="1"/>
            <a:r>
              <a:rPr kumimoji="1" lang="ja-JP" altLang="en-US" sz="1600" dirty="0">
                <a:solidFill>
                  <a:srgbClr val="002060"/>
                </a:solidFill>
              </a:rPr>
              <a:t>ユーザー・ストーリー</a:t>
            </a:r>
            <a:endParaRPr kumimoji="1" lang="en-US" altLang="ja-JP" sz="1600" dirty="0">
              <a:solidFill>
                <a:srgbClr val="002060"/>
              </a:solidFill>
            </a:endParaRPr>
          </a:p>
          <a:p>
            <a:pPr lvl="1"/>
            <a:r>
              <a:rPr kumimoji="1" lang="ja-JP" altLang="en-US" sz="1600" dirty="0">
                <a:solidFill>
                  <a:srgbClr val="002060"/>
                </a:solidFill>
              </a:rPr>
              <a:t>ボディー・プロセス（</a:t>
            </a:r>
            <a:r>
              <a:rPr kumimoji="1" lang="en-US" altLang="ja-JP" sz="1600" dirty="0">
                <a:solidFill>
                  <a:srgbClr val="002060"/>
                </a:solidFill>
              </a:rPr>
              <a:t>Body</a:t>
            </a:r>
            <a:r>
              <a:rPr kumimoji="1" lang="ja-JP" altLang="en-US" sz="1600" dirty="0">
                <a:solidFill>
                  <a:srgbClr val="002060"/>
                </a:solidFill>
              </a:rPr>
              <a:t>）：　業種を問わず共通している基本プロセス</a:t>
            </a:r>
            <a:endParaRPr kumimoji="1" lang="en-US" altLang="ja-JP" sz="1600" dirty="0">
              <a:solidFill>
                <a:srgbClr val="002060"/>
              </a:solidFill>
            </a:endParaRPr>
          </a:p>
          <a:p>
            <a:pPr lvl="1"/>
            <a:r>
              <a:rPr kumimoji="1" lang="ja-JP" altLang="en-US" sz="1600" dirty="0">
                <a:solidFill>
                  <a:srgbClr val="002060"/>
                </a:solidFill>
              </a:rPr>
              <a:t>オルタナティブ・プロセス（</a:t>
            </a:r>
            <a:r>
              <a:rPr kumimoji="1" lang="en-US" altLang="ja-JP" sz="1600" dirty="0">
                <a:solidFill>
                  <a:srgbClr val="002060"/>
                </a:solidFill>
              </a:rPr>
              <a:t>Alternative</a:t>
            </a:r>
            <a:r>
              <a:rPr kumimoji="1" lang="ja-JP" altLang="en-US" sz="1600" dirty="0">
                <a:solidFill>
                  <a:srgbClr val="002060"/>
                </a:solidFill>
              </a:rPr>
              <a:t>）：　業種特性に影響を受けるプロセス</a:t>
            </a:r>
            <a:endParaRPr kumimoji="1" lang="en-US" altLang="ja-JP" sz="1600" dirty="0">
              <a:solidFill>
                <a:srgbClr val="002060"/>
              </a:solidFill>
            </a:endParaRPr>
          </a:p>
          <a:p>
            <a:pPr lvl="1"/>
            <a:r>
              <a:rPr lang="ja-JP" altLang="en-US" sz="1600" dirty="0">
                <a:solidFill>
                  <a:srgbClr val="002060"/>
                </a:solidFill>
              </a:rPr>
              <a:t>オプション・プロセス（</a:t>
            </a:r>
            <a:r>
              <a:rPr lang="en-US" altLang="ja-JP" sz="1600" dirty="0">
                <a:solidFill>
                  <a:srgbClr val="002060"/>
                </a:solidFill>
              </a:rPr>
              <a:t>Option</a:t>
            </a:r>
            <a:r>
              <a:rPr lang="ja-JP" altLang="en-US" sz="1600" dirty="0">
                <a:solidFill>
                  <a:srgbClr val="002060"/>
                </a:solidFill>
              </a:rPr>
              <a:t>）：　企業の商慣習や慣行に影響を受けるプロセス</a:t>
            </a:r>
            <a:endParaRPr kumimoji="1" lang="ja-JP" altLang="en-US" sz="1600" dirty="0">
              <a:solidFill>
                <a:srgbClr val="002060"/>
              </a:solidFill>
            </a:endParaRPr>
          </a:p>
        </p:txBody>
      </p:sp>
      <p:sp>
        <p:nvSpPr>
          <p:cNvPr id="4" name="角丸四角形 3"/>
          <p:cNvSpPr/>
          <p:nvPr/>
        </p:nvSpPr>
        <p:spPr>
          <a:xfrm rot="-1020000">
            <a:off x="417792" y="2563609"/>
            <a:ext cx="1872208" cy="576064"/>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機能で設計</a:t>
            </a:r>
            <a:endParaRPr kumimoji="1" lang="ja-JP" altLang="en-US" dirty="0">
              <a:solidFill>
                <a:srgbClr val="FF0000"/>
              </a:solidFill>
            </a:endParaRPr>
          </a:p>
        </p:txBody>
      </p:sp>
      <p:grpSp>
        <p:nvGrpSpPr>
          <p:cNvPr id="63" name="グループ化 62"/>
          <p:cNvGrpSpPr/>
          <p:nvPr/>
        </p:nvGrpSpPr>
        <p:grpSpPr>
          <a:xfrm>
            <a:off x="859681" y="2347586"/>
            <a:ext cx="4257645" cy="2237581"/>
            <a:chOff x="943405" y="2294237"/>
            <a:chExt cx="4257645" cy="2237581"/>
          </a:xfrm>
        </p:grpSpPr>
        <p:sp>
          <p:nvSpPr>
            <p:cNvPr id="5" name="正方形/長方形 4"/>
            <p:cNvSpPr/>
            <p:nvPr/>
          </p:nvSpPr>
          <p:spPr>
            <a:xfrm>
              <a:off x="2537587" y="2294237"/>
              <a:ext cx="115212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rPr>
                <a:t>プロダクト</a:t>
              </a:r>
            </a:p>
          </p:txBody>
        </p:sp>
        <p:sp>
          <p:nvSpPr>
            <p:cNvPr id="6" name="正方形/長方形 5"/>
            <p:cNvSpPr/>
            <p:nvPr/>
          </p:nvSpPr>
          <p:spPr>
            <a:xfrm>
              <a:off x="1043608" y="3044123"/>
              <a:ext cx="115212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002060"/>
                  </a:solidFill>
                </a:rPr>
                <a:t>サブシステム</a:t>
              </a:r>
              <a:endParaRPr kumimoji="1" lang="ja-JP" altLang="en-US" sz="1200" dirty="0">
                <a:solidFill>
                  <a:srgbClr val="002060"/>
                </a:solidFill>
              </a:endParaRPr>
            </a:p>
          </p:txBody>
        </p:sp>
        <p:sp>
          <p:nvSpPr>
            <p:cNvPr id="7" name="正方形/長方形 6"/>
            <p:cNvSpPr/>
            <p:nvPr/>
          </p:nvSpPr>
          <p:spPr>
            <a:xfrm>
              <a:off x="2537587" y="3044371"/>
              <a:ext cx="115212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002060"/>
                  </a:solidFill>
                </a:rPr>
                <a:t>サブシステム</a:t>
              </a:r>
              <a:endParaRPr kumimoji="1" lang="ja-JP" altLang="en-US" sz="1200" dirty="0">
                <a:solidFill>
                  <a:srgbClr val="002060"/>
                </a:solidFill>
              </a:endParaRPr>
            </a:p>
          </p:txBody>
        </p:sp>
        <p:sp>
          <p:nvSpPr>
            <p:cNvPr id="8" name="正方形/長方形 7"/>
            <p:cNvSpPr/>
            <p:nvPr/>
          </p:nvSpPr>
          <p:spPr>
            <a:xfrm>
              <a:off x="3995936" y="3044371"/>
              <a:ext cx="115212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002060"/>
                  </a:solidFill>
                </a:rPr>
                <a:t>サブシステム</a:t>
              </a:r>
              <a:endParaRPr kumimoji="1" lang="ja-JP" altLang="en-US" sz="1200" dirty="0">
                <a:solidFill>
                  <a:srgbClr val="002060"/>
                </a:solidFill>
              </a:endParaRPr>
            </a:p>
          </p:txBody>
        </p:sp>
        <p:cxnSp>
          <p:nvCxnSpPr>
            <p:cNvPr id="12" name="カギ線コネクタ 11"/>
            <p:cNvCxnSpPr>
              <a:stCxn id="5" idx="2"/>
              <a:endCxn id="6" idx="0"/>
            </p:cNvCxnSpPr>
            <p:nvPr/>
          </p:nvCxnSpPr>
          <p:spPr>
            <a:xfrm rot="5400000">
              <a:off x="2243747" y="2174219"/>
              <a:ext cx="245830" cy="149397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カギ線コネクタ 14"/>
            <p:cNvCxnSpPr>
              <a:endCxn id="7" idx="0"/>
            </p:cNvCxnSpPr>
            <p:nvPr/>
          </p:nvCxnSpPr>
          <p:spPr>
            <a:xfrm>
              <a:off x="2656452" y="2798293"/>
              <a:ext cx="457199" cy="24607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stCxn id="5" idx="2"/>
              <a:endCxn id="8" idx="0"/>
            </p:cNvCxnSpPr>
            <p:nvPr/>
          </p:nvCxnSpPr>
          <p:spPr>
            <a:xfrm rot="16200000" flipH="1">
              <a:off x="3719786" y="2192157"/>
              <a:ext cx="246078" cy="145834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円/楕円 20"/>
            <p:cNvSpPr/>
            <p:nvPr/>
          </p:nvSpPr>
          <p:spPr>
            <a:xfrm>
              <a:off x="943405" y="3899136"/>
              <a:ext cx="432048" cy="632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002060"/>
                  </a:solidFill>
                </a:rPr>
                <a:t>機能</a:t>
              </a:r>
            </a:p>
          </p:txBody>
        </p:sp>
        <p:sp>
          <p:nvSpPr>
            <p:cNvPr id="22" name="円/楕円 21"/>
            <p:cNvSpPr/>
            <p:nvPr/>
          </p:nvSpPr>
          <p:spPr>
            <a:xfrm>
              <a:off x="1375453" y="3875562"/>
              <a:ext cx="432048" cy="632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002060"/>
                  </a:solidFill>
                </a:rPr>
                <a:t>機能</a:t>
              </a:r>
            </a:p>
          </p:txBody>
        </p:sp>
        <p:sp>
          <p:nvSpPr>
            <p:cNvPr id="23" name="円/楕円 22"/>
            <p:cNvSpPr/>
            <p:nvPr/>
          </p:nvSpPr>
          <p:spPr>
            <a:xfrm>
              <a:off x="1807501" y="3875562"/>
              <a:ext cx="432048" cy="632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002060"/>
                  </a:solidFill>
                </a:rPr>
                <a:t>機能</a:t>
              </a:r>
            </a:p>
          </p:txBody>
        </p:sp>
        <p:sp>
          <p:nvSpPr>
            <p:cNvPr id="24" name="円/楕円 23"/>
            <p:cNvSpPr/>
            <p:nvPr/>
          </p:nvSpPr>
          <p:spPr>
            <a:xfrm>
              <a:off x="4769002" y="3899139"/>
              <a:ext cx="432048" cy="632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002060"/>
                  </a:solidFill>
                </a:rPr>
                <a:t>機能</a:t>
              </a:r>
            </a:p>
          </p:txBody>
        </p:sp>
        <p:sp>
          <p:nvSpPr>
            <p:cNvPr id="25" name="円/楕円 24"/>
            <p:cNvSpPr/>
            <p:nvPr/>
          </p:nvSpPr>
          <p:spPr>
            <a:xfrm>
              <a:off x="2440428" y="3875810"/>
              <a:ext cx="432048" cy="632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002060"/>
                  </a:solidFill>
                </a:rPr>
                <a:t>機能</a:t>
              </a:r>
            </a:p>
          </p:txBody>
        </p:sp>
        <p:sp>
          <p:nvSpPr>
            <p:cNvPr id="26" name="円/楕円 25"/>
            <p:cNvSpPr/>
            <p:nvPr/>
          </p:nvSpPr>
          <p:spPr>
            <a:xfrm>
              <a:off x="3329674" y="3875810"/>
              <a:ext cx="432048" cy="632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002060"/>
                  </a:solidFill>
                </a:rPr>
                <a:t>機能</a:t>
              </a:r>
            </a:p>
          </p:txBody>
        </p:sp>
        <p:sp>
          <p:nvSpPr>
            <p:cNvPr id="27" name="円/楕円 26"/>
            <p:cNvSpPr/>
            <p:nvPr/>
          </p:nvSpPr>
          <p:spPr>
            <a:xfrm>
              <a:off x="2897626" y="3875809"/>
              <a:ext cx="432048" cy="632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002060"/>
                  </a:solidFill>
                </a:rPr>
                <a:t>機能</a:t>
              </a:r>
            </a:p>
          </p:txBody>
        </p:sp>
        <p:sp>
          <p:nvSpPr>
            <p:cNvPr id="28" name="円/楕円 27"/>
            <p:cNvSpPr/>
            <p:nvPr/>
          </p:nvSpPr>
          <p:spPr>
            <a:xfrm>
              <a:off x="4336954" y="3899137"/>
              <a:ext cx="432048" cy="632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002060"/>
                  </a:solidFill>
                </a:rPr>
                <a:t>機能</a:t>
              </a:r>
            </a:p>
          </p:txBody>
        </p:sp>
        <p:sp>
          <p:nvSpPr>
            <p:cNvPr id="29" name="円/楕円 28"/>
            <p:cNvSpPr/>
            <p:nvPr/>
          </p:nvSpPr>
          <p:spPr>
            <a:xfrm>
              <a:off x="3923928" y="3899139"/>
              <a:ext cx="432048" cy="632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002060"/>
                  </a:solidFill>
                </a:rPr>
                <a:t>機能</a:t>
              </a:r>
            </a:p>
          </p:txBody>
        </p:sp>
        <p:cxnSp>
          <p:nvCxnSpPr>
            <p:cNvPr id="31" name="直線コネクタ 30"/>
            <p:cNvCxnSpPr>
              <a:stCxn id="6" idx="2"/>
              <a:endCxn id="21" idx="0"/>
            </p:cNvCxnSpPr>
            <p:nvPr/>
          </p:nvCxnSpPr>
          <p:spPr>
            <a:xfrm flipH="1">
              <a:off x="1159429" y="3548179"/>
              <a:ext cx="460243" cy="350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6" idx="2"/>
              <a:endCxn id="22" idx="0"/>
            </p:cNvCxnSpPr>
            <p:nvPr/>
          </p:nvCxnSpPr>
          <p:spPr>
            <a:xfrm flipH="1">
              <a:off x="1591477" y="3548179"/>
              <a:ext cx="28195" cy="327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6" idx="2"/>
              <a:endCxn id="23" idx="0"/>
            </p:cNvCxnSpPr>
            <p:nvPr/>
          </p:nvCxnSpPr>
          <p:spPr>
            <a:xfrm>
              <a:off x="1619672" y="3548179"/>
              <a:ext cx="403853" cy="327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a:stCxn id="7" idx="2"/>
              <a:endCxn id="25" idx="0"/>
            </p:cNvCxnSpPr>
            <p:nvPr/>
          </p:nvCxnSpPr>
          <p:spPr>
            <a:xfrm flipH="1">
              <a:off x="2656452" y="3548427"/>
              <a:ext cx="457199" cy="327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7" idx="2"/>
              <a:endCxn id="27" idx="0"/>
            </p:cNvCxnSpPr>
            <p:nvPr/>
          </p:nvCxnSpPr>
          <p:spPr>
            <a:xfrm flipH="1">
              <a:off x="3113650" y="3548427"/>
              <a:ext cx="1" cy="327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7" idx="2"/>
              <a:endCxn id="26" idx="0"/>
            </p:cNvCxnSpPr>
            <p:nvPr/>
          </p:nvCxnSpPr>
          <p:spPr>
            <a:xfrm>
              <a:off x="3113651" y="3548427"/>
              <a:ext cx="432047" cy="327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8" idx="2"/>
              <a:endCxn id="29" idx="0"/>
            </p:cNvCxnSpPr>
            <p:nvPr/>
          </p:nvCxnSpPr>
          <p:spPr>
            <a:xfrm flipH="1">
              <a:off x="4139952" y="3548427"/>
              <a:ext cx="432048" cy="350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8" idx="2"/>
              <a:endCxn id="28" idx="0"/>
            </p:cNvCxnSpPr>
            <p:nvPr/>
          </p:nvCxnSpPr>
          <p:spPr>
            <a:xfrm flipH="1">
              <a:off x="4552978" y="3548427"/>
              <a:ext cx="19022" cy="350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8" idx="2"/>
              <a:endCxn id="24" idx="0"/>
            </p:cNvCxnSpPr>
            <p:nvPr/>
          </p:nvCxnSpPr>
          <p:spPr>
            <a:xfrm>
              <a:off x="4572000" y="3548427"/>
              <a:ext cx="413026" cy="35071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7" name="グループ化 66"/>
          <p:cNvGrpSpPr/>
          <p:nvPr/>
        </p:nvGrpSpPr>
        <p:grpSpPr>
          <a:xfrm>
            <a:off x="6116813" y="4393078"/>
            <a:ext cx="2731236" cy="1033533"/>
            <a:chOff x="2915816" y="3717032"/>
            <a:chExt cx="3824042" cy="1656184"/>
          </a:xfrm>
        </p:grpSpPr>
        <p:sp>
          <p:nvSpPr>
            <p:cNvPr id="68" name="円/楕円 67"/>
            <p:cNvSpPr/>
            <p:nvPr/>
          </p:nvSpPr>
          <p:spPr>
            <a:xfrm>
              <a:off x="2915816" y="3717032"/>
              <a:ext cx="1152128" cy="165618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5587730" y="3717032"/>
              <a:ext cx="1152128" cy="1656184"/>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3167844" y="3987062"/>
              <a:ext cx="648072" cy="1116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3329862" y="4257092"/>
              <a:ext cx="324036" cy="5760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a:stCxn id="68" idx="0"/>
              <a:endCxn id="69" idx="0"/>
            </p:cNvCxnSpPr>
            <p:nvPr/>
          </p:nvCxnSpPr>
          <p:spPr>
            <a:xfrm>
              <a:off x="3491880" y="3717032"/>
              <a:ext cx="26719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68" idx="4"/>
              <a:endCxn id="69" idx="4"/>
            </p:cNvCxnSpPr>
            <p:nvPr/>
          </p:nvCxnSpPr>
          <p:spPr>
            <a:xfrm>
              <a:off x="3491880" y="5373216"/>
              <a:ext cx="267191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4" name="円/楕円 73"/>
            <p:cNvSpPr/>
            <p:nvPr/>
          </p:nvSpPr>
          <p:spPr>
            <a:xfrm>
              <a:off x="5839758" y="3987062"/>
              <a:ext cx="648072" cy="1116124"/>
            </a:xfrm>
            <a:prstGeom prst="ellipse">
              <a:avLst/>
            </a:prstGeom>
            <a:solidFill>
              <a:schemeClr val="accent1">
                <a:lumMod val="20000"/>
                <a:lumOff val="8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6001776" y="4257092"/>
              <a:ext cx="324036" cy="576064"/>
            </a:xfrm>
            <a:prstGeom prst="ellipse">
              <a:avLst/>
            </a:prstGeom>
            <a:solidFill>
              <a:schemeClr val="accent1">
                <a:lumMod val="75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p:cNvCxnSpPr>
              <a:stCxn id="71" idx="0"/>
              <a:endCxn id="75" idx="0"/>
            </p:cNvCxnSpPr>
            <p:nvPr/>
          </p:nvCxnSpPr>
          <p:spPr>
            <a:xfrm>
              <a:off x="3491880" y="4257092"/>
              <a:ext cx="267191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a:stCxn id="71" idx="4"/>
              <a:endCxn id="75" idx="4"/>
            </p:cNvCxnSpPr>
            <p:nvPr/>
          </p:nvCxnSpPr>
          <p:spPr>
            <a:xfrm>
              <a:off x="3491880" y="4833156"/>
              <a:ext cx="267191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70" idx="0"/>
              <a:endCxn id="74" idx="0"/>
            </p:cNvCxnSpPr>
            <p:nvPr/>
          </p:nvCxnSpPr>
          <p:spPr>
            <a:xfrm>
              <a:off x="3491880" y="3987062"/>
              <a:ext cx="2671914"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70" idx="4"/>
              <a:endCxn id="74" idx="4"/>
            </p:cNvCxnSpPr>
            <p:nvPr/>
          </p:nvCxnSpPr>
          <p:spPr>
            <a:xfrm>
              <a:off x="3491880" y="5103186"/>
              <a:ext cx="2671914"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sp>
        <p:nvSpPr>
          <p:cNvPr id="83" name="角丸四角形 82"/>
          <p:cNvSpPr/>
          <p:nvPr/>
        </p:nvSpPr>
        <p:spPr>
          <a:xfrm rot="1020000">
            <a:off x="7089063" y="3852721"/>
            <a:ext cx="1872208" cy="576064"/>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プロセスで設計</a:t>
            </a:r>
            <a:endParaRPr kumimoji="1" lang="ja-JP" altLang="en-US" dirty="0">
              <a:solidFill>
                <a:srgbClr val="FF0000"/>
              </a:solidFill>
            </a:endParaRPr>
          </a:p>
        </p:txBody>
      </p:sp>
      <p:sp>
        <p:nvSpPr>
          <p:cNvPr id="9" name="日付プレースホルダー 8"/>
          <p:cNvSpPr>
            <a:spLocks noGrp="1"/>
          </p:cNvSpPr>
          <p:nvPr>
            <p:ph type="dt" sz="half" idx="10"/>
          </p:nvPr>
        </p:nvSpPr>
        <p:spPr/>
        <p:txBody>
          <a:bodyPr/>
          <a:lstStyle/>
          <a:p>
            <a:r>
              <a:rPr kumimoji="1" lang="en-US" altLang="ja-JP"/>
              <a:t>2015/11/26</a:t>
            </a:r>
            <a:endParaRPr kumimoji="1" lang="ja-JP" altLang="en-US"/>
          </a:p>
        </p:txBody>
      </p:sp>
      <p:sp>
        <p:nvSpPr>
          <p:cNvPr id="10" name="スライド番号プレースホルダー 9"/>
          <p:cNvSpPr>
            <a:spLocks noGrp="1"/>
          </p:cNvSpPr>
          <p:nvPr>
            <p:ph type="sldNum" sz="quarter" idx="12"/>
          </p:nvPr>
        </p:nvSpPr>
        <p:spPr/>
        <p:txBody>
          <a:bodyPr/>
          <a:lstStyle/>
          <a:p>
            <a:fld id="{A5BEEA4A-895B-44DE-8197-2459B52054CF}" type="slidenum">
              <a:rPr kumimoji="1" lang="ja-JP" altLang="en-US" smtClean="0"/>
              <a:t>39</a:t>
            </a:fld>
            <a:endParaRPr kumimoji="1" lang="ja-JP" altLang="en-US"/>
          </a:p>
        </p:txBody>
      </p:sp>
      <p:cxnSp>
        <p:nvCxnSpPr>
          <p:cNvPr id="32" name="カギ線コネクタ 31"/>
          <p:cNvCxnSpPr/>
          <p:nvPr/>
        </p:nvCxnSpPr>
        <p:spPr>
          <a:xfrm rot="5400000" flipH="1" flipV="1">
            <a:off x="5993125" y="5013351"/>
            <a:ext cx="607387" cy="400376"/>
          </a:xfrm>
          <a:prstGeom prst="bentConnector2">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カギ線コネクタ 50"/>
          <p:cNvCxnSpPr/>
          <p:nvPr/>
        </p:nvCxnSpPr>
        <p:spPr>
          <a:xfrm rot="5400000" flipH="1" flipV="1">
            <a:off x="7394762" y="5531682"/>
            <a:ext cx="691180" cy="144016"/>
          </a:xfrm>
          <a:prstGeom prst="bentConnector3">
            <a:avLst>
              <a:gd name="adj1" fmla="val -2498"/>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カギ線コネクタ 59"/>
          <p:cNvCxnSpPr/>
          <p:nvPr/>
        </p:nvCxnSpPr>
        <p:spPr>
          <a:xfrm rot="5400000" flipH="1" flipV="1">
            <a:off x="7803683" y="5648096"/>
            <a:ext cx="738693" cy="295724"/>
          </a:xfrm>
          <a:prstGeom prst="bentConnector3">
            <a:avLst>
              <a:gd name="adj1" fmla="val 879"/>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6051164" y="3341163"/>
            <a:ext cx="2862534" cy="646331"/>
            <a:chOff x="6051164" y="2955691"/>
            <a:chExt cx="2862534" cy="646331"/>
          </a:xfrm>
        </p:grpSpPr>
        <p:sp>
          <p:nvSpPr>
            <p:cNvPr id="11" name="角丸四角形 10"/>
            <p:cNvSpPr/>
            <p:nvPr/>
          </p:nvSpPr>
          <p:spPr>
            <a:xfrm>
              <a:off x="6051164" y="2955691"/>
              <a:ext cx="1185613" cy="616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プロセス</a:t>
              </a:r>
              <a:endParaRPr kumimoji="1" lang="ja-JP" altLang="en-US" b="1" dirty="0"/>
            </a:p>
          </p:txBody>
        </p:sp>
        <p:sp>
          <p:nvSpPr>
            <p:cNvPr id="52" name="角丸四角形 51"/>
            <p:cNvSpPr/>
            <p:nvPr/>
          </p:nvSpPr>
          <p:spPr>
            <a:xfrm>
              <a:off x="7728085" y="2974557"/>
              <a:ext cx="1185613" cy="616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ルール</a:t>
              </a:r>
              <a:endParaRPr kumimoji="1" lang="ja-JP" altLang="en-US" b="1" dirty="0"/>
            </a:p>
          </p:txBody>
        </p:sp>
        <p:sp>
          <p:nvSpPr>
            <p:cNvPr id="14" name="テキスト ボックス 13"/>
            <p:cNvSpPr txBox="1"/>
            <p:nvPr/>
          </p:nvSpPr>
          <p:spPr>
            <a:xfrm>
              <a:off x="7146095" y="2955691"/>
              <a:ext cx="672672" cy="646331"/>
            </a:xfrm>
            <a:prstGeom prst="rect">
              <a:avLst/>
            </a:prstGeom>
            <a:noFill/>
          </p:spPr>
          <p:txBody>
            <a:bodyPr wrap="square" rtlCol="0">
              <a:spAutoFit/>
            </a:bodyPr>
            <a:lstStyle/>
            <a:p>
              <a:r>
                <a:rPr kumimoji="1" lang="ja-JP" altLang="en-US" sz="3600" dirty="0">
                  <a:solidFill>
                    <a:srgbClr val="7030A0"/>
                  </a:solidFill>
                </a:rPr>
                <a:t>＋</a:t>
              </a:r>
            </a:p>
          </p:txBody>
        </p:sp>
      </p:grpSp>
    </p:spTree>
    <p:extLst>
      <p:ext uri="{BB962C8B-B14F-4D97-AF65-F5344CB8AC3E}">
        <p14:creationId xmlns:p14="http://schemas.microsoft.com/office/powerpoint/2010/main" val="51740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0CE47A-DAA0-4E61-8127-1C6874F39098}"/>
              </a:ext>
            </a:extLst>
          </p:cNvPr>
          <p:cNvSpPr>
            <a:spLocks noGrp="1"/>
          </p:cNvSpPr>
          <p:nvPr>
            <p:ph type="title"/>
          </p:nvPr>
        </p:nvSpPr>
        <p:spPr>
          <a:xfrm>
            <a:off x="457200" y="274638"/>
            <a:ext cx="8229600" cy="678625"/>
          </a:xfrm>
        </p:spPr>
        <p:txBody>
          <a:bodyPr>
            <a:normAutofit/>
          </a:bodyPr>
          <a:lstStyle/>
          <a:p>
            <a:r>
              <a:rPr lang="ja-JP" altLang="en-US" sz="3200" dirty="0"/>
              <a:t>ビジネスと</a:t>
            </a:r>
            <a:r>
              <a:rPr lang="en-US" altLang="ja-JP" sz="3200" dirty="0"/>
              <a:t>IT</a:t>
            </a:r>
            <a:r>
              <a:rPr lang="ja-JP" altLang="en-US" sz="3200" dirty="0"/>
              <a:t>のかかわり方の変遷</a:t>
            </a:r>
          </a:p>
        </p:txBody>
      </p:sp>
      <p:sp>
        <p:nvSpPr>
          <p:cNvPr id="5" name="テキスト ボックス 4">
            <a:extLst>
              <a:ext uri="{FF2B5EF4-FFF2-40B4-BE49-F238E27FC236}">
                <a16:creationId xmlns:a16="http://schemas.microsoft.com/office/drawing/2014/main" id="{ECBF4443-13FC-4738-A2DD-9B59BDEB74B1}"/>
              </a:ext>
            </a:extLst>
          </p:cNvPr>
          <p:cNvSpPr txBox="1"/>
          <p:nvPr/>
        </p:nvSpPr>
        <p:spPr>
          <a:xfrm>
            <a:off x="1741075" y="1055090"/>
            <a:ext cx="2690948" cy="369332"/>
          </a:xfrm>
          <a:prstGeom prst="rect">
            <a:avLst/>
          </a:prstGeom>
          <a:noFill/>
        </p:spPr>
        <p:txBody>
          <a:bodyPr wrap="square" rtlCol="0">
            <a:spAutoFit/>
          </a:bodyPr>
          <a:lstStyle/>
          <a:p>
            <a:pPr algn="ctr"/>
            <a:r>
              <a:rPr lang="ja-JP" altLang="en-US" dirty="0"/>
              <a:t>ビジネス</a:t>
            </a:r>
          </a:p>
        </p:txBody>
      </p:sp>
      <p:sp>
        <p:nvSpPr>
          <p:cNvPr id="6" name="テキスト ボックス 5">
            <a:extLst>
              <a:ext uri="{FF2B5EF4-FFF2-40B4-BE49-F238E27FC236}">
                <a16:creationId xmlns:a16="http://schemas.microsoft.com/office/drawing/2014/main" id="{2FF4C016-E3F6-43DC-B84F-BC215039B7C6}"/>
              </a:ext>
            </a:extLst>
          </p:cNvPr>
          <p:cNvSpPr txBox="1"/>
          <p:nvPr/>
        </p:nvSpPr>
        <p:spPr>
          <a:xfrm>
            <a:off x="4231234" y="1018727"/>
            <a:ext cx="2690948" cy="369332"/>
          </a:xfrm>
          <a:prstGeom prst="rect">
            <a:avLst/>
          </a:prstGeom>
          <a:noFill/>
        </p:spPr>
        <p:txBody>
          <a:bodyPr wrap="square" rtlCol="0">
            <a:spAutoFit/>
          </a:bodyPr>
          <a:lstStyle/>
          <a:p>
            <a:pPr algn="ctr"/>
            <a:r>
              <a:rPr lang="en-US" altLang="ja-JP" dirty="0"/>
              <a:t>IT</a:t>
            </a:r>
            <a:endParaRPr lang="ja-JP" altLang="en-US" dirty="0"/>
          </a:p>
        </p:txBody>
      </p:sp>
      <p:sp>
        <p:nvSpPr>
          <p:cNvPr id="7" name="テキスト ボックス 6">
            <a:extLst>
              <a:ext uri="{FF2B5EF4-FFF2-40B4-BE49-F238E27FC236}">
                <a16:creationId xmlns:a16="http://schemas.microsoft.com/office/drawing/2014/main" id="{D23FBFF2-EFD7-4B4E-B5E4-728B86DB7FB5}"/>
              </a:ext>
            </a:extLst>
          </p:cNvPr>
          <p:cNvSpPr txBox="1"/>
          <p:nvPr/>
        </p:nvSpPr>
        <p:spPr>
          <a:xfrm>
            <a:off x="1917510" y="1534382"/>
            <a:ext cx="2841171" cy="646331"/>
          </a:xfrm>
          <a:prstGeom prst="rect">
            <a:avLst/>
          </a:prstGeom>
          <a:noFill/>
        </p:spPr>
        <p:txBody>
          <a:bodyPr wrap="square" rtlCol="0">
            <a:spAutoFit/>
          </a:bodyPr>
          <a:lstStyle/>
          <a:p>
            <a:r>
              <a:rPr lang="ja-JP" altLang="en-US" dirty="0"/>
              <a:t>モノ中心のビジネス</a:t>
            </a:r>
            <a:endParaRPr lang="en-US" altLang="ja-JP" dirty="0"/>
          </a:p>
          <a:p>
            <a:r>
              <a:rPr lang="ja-JP" altLang="en-US" dirty="0"/>
              <a:t>（モノ、製品が主役）</a:t>
            </a:r>
          </a:p>
        </p:txBody>
      </p:sp>
      <p:sp>
        <p:nvSpPr>
          <p:cNvPr id="8" name="テキスト ボックス 7">
            <a:extLst>
              <a:ext uri="{FF2B5EF4-FFF2-40B4-BE49-F238E27FC236}">
                <a16:creationId xmlns:a16="http://schemas.microsoft.com/office/drawing/2014/main" id="{D610D45B-98DB-48B9-B047-BC5DF7C6ACDC}"/>
              </a:ext>
            </a:extLst>
          </p:cNvPr>
          <p:cNvSpPr txBox="1"/>
          <p:nvPr/>
        </p:nvSpPr>
        <p:spPr>
          <a:xfrm>
            <a:off x="4708114" y="1498019"/>
            <a:ext cx="2841171" cy="646331"/>
          </a:xfrm>
          <a:prstGeom prst="rect">
            <a:avLst/>
          </a:prstGeom>
          <a:noFill/>
        </p:spPr>
        <p:txBody>
          <a:bodyPr wrap="square" rtlCol="0">
            <a:spAutoFit/>
          </a:bodyPr>
          <a:lstStyle/>
          <a:p>
            <a:r>
              <a:rPr lang="ja-JP" altLang="en-US" dirty="0"/>
              <a:t>バッチ処理システム</a:t>
            </a:r>
            <a:endParaRPr lang="en-US" altLang="ja-JP" dirty="0"/>
          </a:p>
          <a:p>
            <a:r>
              <a:rPr lang="ja-JP" altLang="en-US" dirty="0"/>
              <a:t>ビジネスの事後事務処理</a:t>
            </a:r>
          </a:p>
        </p:txBody>
      </p:sp>
      <p:sp>
        <p:nvSpPr>
          <p:cNvPr id="9" name="テキスト ボックス 8">
            <a:extLst>
              <a:ext uri="{FF2B5EF4-FFF2-40B4-BE49-F238E27FC236}">
                <a16:creationId xmlns:a16="http://schemas.microsoft.com/office/drawing/2014/main" id="{B27A2B45-38D3-4AE7-9F02-24AACB4CB492}"/>
              </a:ext>
            </a:extLst>
          </p:cNvPr>
          <p:cNvSpPr txBox="1"/>
          <p:nvPr/>
        </p:nvSpPr>
        <p:spPr>
          <a:xfrm>
            <a:off x="4708114" y="2404500"/>
            <a:ext cx="3443022" cy="646331"/>
          </a:xfrm>
          <a:prstGeom prst="rect">
            <a:avLst/>
          </a:prstGeom>
          <a:noFill/>
        </p:spPr>
        <p:txBody>
          <a:bodyPr wrap="square" rtlCol="0">
            <a:spAutoFit/>
          </a:bodyPr>
          <a:lstStyle/>
          <a:p>
            <a:r>
              <a:rPr lang="ja-JP" altLang="en-US" dirty="0"/>
              <a:t>オンライン処理システム</a:t>
            </a:r>
            <a:endParaRPr lang="en-US" altLang="ja-JP" dirty="0"/>
          </a:p>
          <a:p>
            <a:r>
              <a:rPr lang="ja-JP" altLang="en-US" dirty="0"/>
              <a:t>ビジネスと同時並行での事務処理</a:t>
            </a:r>
          </a:p>
        </p:txBody>
      </p:sp>
      <p:sp>
        <p:nvSpPr>
          <p:cNvPr id="10" name="テキスト ボックス 9">
            <a:extLst>
              <a:ext uri="{FF2B5EF4-FFF2-40B4-BE49-F238E27FC236}">
                <a16:creationId xmlns:a16="http://schemas.microsoft.com/office/drawing/2014/main" id="{E708524C-B32B-4A25-A335-221F4BFA0E3B}"/>
              </a:ext>
            </a:extLst>
          </p:cNvPr>
          <p:cNvSpPr txBox="1"/>
          <p:nvPr/>
        </p:nvSpPr>
        <p:spPr>
          <a:xfrm>
            <a:off x="1891298" y="3302736"/>
            <a:ext cx="2841171" cy="861774"/>
          </a:xfrm>
          <a:prstGeom prst="rect">
            <a:avLst/>
          </a:prstGeom>
          <a:noFill/>
        </p:spPr>
        <p:txBody>
          <a:bodyPr wrap="square" rtlCol="0">
            <a:spAutoFit/>
          </a:bodyPr>
          <a:lstStyle/>
          <a:p>
            <a:r>
              <a:rPr lang="ja-JP" altLang="en-US" dirty="0"/>
              <a:t>モノのビジネスと</a:t>
            </a:r>
            <a:endParaRPr lang="en-US" altLang="ja-JP" dirty="0"/>
          </a:p>
          <a:p>
            <a:r>
              <a:rPr lang="ja-JP" altLang="en-US" dirty="0"/>
              <a:t>サービスのビジネス</a:t>
            </a:r>
            <a:endParaRPr lang="en-US" altLang="ja-JP" dirty="0"/>
          </a:p>
          <a:p>
            <a:r>
              <a:rPr lang="en-US" altLang="ja-JP" sz="1400" dirty="0"/>
              <a:t>(</a:t>
            </a:r>
            <a:r>
              <a:rPr lang="ja-JP" altLang="en-US" sz="1400" dirty="0"/>
              <a:t>モノが主役でサービスはおまけ</a:t>
            </a:r>
            <a:r>
              <a:rPr lang="en-US" altLang="ja-JP" sz="1400" dirty="0"/>
              <a:t>)</a:t>
            </a:r>
          </a:p>
        </p:txBody>
      </p:sp>
      <p:sp>
        <p:nvSpPr>
          <p:cNvPr id="11" name="テキスト ボックス 10">
            <a:extLst>
              <a:ext uri="{FF2B5EF4-FFF2-40B4-BE49-F238E27FC236}">
                <a16:creationId xmlns:a16="http://schemas.microsoft.com/office/drawing/2014/main" id="{0187E6FB-FE4B-43CD-8DC5-5D6D8C8B2329}"/>
              </a:ext>
            </a:extLst>
          </p:cNvPr>
          <p:cNvSpPr txBox="1"/>
          <p:nvPr/>
        </p:nvSpPr>
        <p:spPr>
          <a:xfrm>
            <a:off x="4661353" y="3327830"/>
            <a:ext cx="3585755" cy="1200329"/>
          </a:xfrm>
          <a:prstGeom prst="rect">
            <a:avLst/>
          </a:prstGeom>
          <a:noFill/>
        </p:spPr>
        <p:txBody>
          <a:bodyPr wrap="square" rtlCol="0">
            <a:spAutoFit/>
          </a:bodyPr>
          <a:lstStyle/>
          <a:p>
            <a:r>
              <a:rPr lang="ja-JP" altLang="en-US" dirty="0"/>
              <a:t>インターネット／ウェブシステム</a:t>
            </a:r>
            <a:endParaRPr lang="en-US" altLang="ja-JP" dirty="0"/>
          </a:p>
          <a:p>
            <a:r>
              <a:rPr lang="ja-JP" altLang="en-US" dirty="0"/>
              <a:t>情報の一方通行的な発信もしくは受信</a:t>
            </a:r>
            <a:endParaRPr lang="en-US" altLang="ja-JP" dirty="0"/>
          </a:p>
          <a:p>
            <a:r>
              <a:rPr lang="ja-JP" altLang="en-US" dirty="0"/>
              <a:t>会話型でのサイバー店舗、</a:t>
            </a:r>
          </a:p>
        </p:txBody>
      </p:sp>
      <p:sp>
        <p:nvSpPr>
          <p:cNvPr id="12" name="テキスト ボックス 11">
            <a:extLst>
              <a:ext uri="{FF2B5EF4-FFF2-40B4-BE49-F238E27FC236}">
                <a16:creationId xmlns:a16="http://schemas.microsoft.com/office/drawing/2014/main" id="{B4344A25-8EAA-4D1D-AEFC-1084D0F43267}"/>
              </a:ext>
            </a:extLst>
          </p:cNvPr>
          <p:cNvSpPr txBox="1"/>
          <p:nvPr/>
        </p:nvSpPr>
        <p:spPr>
          <a:xfrm>
            <a:off x="1917510" y="2393057"/>
            <a:ext cx="2841171" cy="646331"/>
          </a:xfrm>
          <a:prstGeom prst="rect">
            <a:avLst/>
          </a:prstGeom>
          <a:noFill/>
        </p:spPr>
        <p:txBody>
          <a:bodyPr wrap="square" rtlCol="0">
            <a:spAutoFit/>
          </a:bodyPr>
          <a:lstStyle/>
          <a:p>
            <a:r>
              <a:rPr lang="ja-JP" altLang="en-US" dirty="0"/>
              <a:t>モノ中心のビジネス</a:t>
            </a:r>
            <a:endParaRPr lang="en-US" altLang="ja-JP" dirty="0"/>
          </a:p>
          <a:p>
            <a:r>
              <a:rPr lang="ja-JP" altLang="en-US" dirty="0"/>
              <a:t>（モノ、製品が主役）</a:t>
            </a:r>
          </a:p>
        </p:txBody>
      </p:sp>
      <p:sp>
        <p:nvSpPr>
          <p:cNvPr id="14" name="テキスト ボックス 13">
            <a:extLst>
              <a:ext uri="{FF2B5EF4-FFF2-40B4-BE49-F238E27FC236}">
                <a16:creationId xmlns:a16="http://schemas.microsoft.com/office/drawing/2014/main" id="{990AE6A4-9580-4309-ACF4-58548853E084}"/>
              </a:ext>
            </a:extLst>
          </p:cNvPr>
          <p:cNvSpPr txBox="1"/>
          <p:nvPr/>
        </p:nvSpPr>
        <p:spPr>
          <a:xfrm>
            <a:off x="1917510" y="4674978"/>
            <a:ext cx="2841171" cy="615553"/>
          </a:xfrm>
          <a:prstGeom prst="rect">
            <a:avLst/>
          </a:prstGeom>
          <a:noFill/>
        </p:spPr>
        <p:txBody>
          <a:bodyPr wrap="square" rtlCol="0">
            <a:spAutoFit/>
          </a:bodyPr>
          <a:lstStyle/>
          <a:p>
            <a:r>
              <a:rPr lang="ja-JP" altLang="en-US" dirty="0"/>
              <a:t>サービス中心のビジネス</a:t>
            </a:r>
            <a:endParaRPr lang="en-US" altLang="ja-JP" dirty="0"/>
          </a:p>
          <a:p>
            <a:r>
              <a:rPr lang="ja-JP" altLang="en-US" sz="1600" dirty="0"/>
              <a:t>（あらゆるモノ、製品が脇役）</a:t>
            </a:r>
          </a:p>
        </p:txBody>
      </p:sp>
      <p:sp>
        <p:nvSpPr>
          <p:cNvPr id="16" name="テキスト ボックス 15">
            <a:extLst>
              <a:ext uri="{FF2B5EF4-FFF2-40B4-BE49-F238E27FC236}">
                <a16:creationId xmlns:a16="http://schemas.microsoft.com/office/drawing/2014/main" id="{59A8592D-7D75-48A4-9DBF-89EA8C7524DB}"/>
              </a:ext>
            </a:extLst>
          </p:cNvPr>
          <p:cNvSpPr txBox="1"/>
          <p:nvPr/>
        </p:nvSpPr>
        <p:spPr>
          <a:xfrm>
            <a:off x="4727001" y="4674978"/>
            <a:ext cx="3585755" cy="646331"/>
          </a:xfrm>
          <a:prstGeom prst="rect">
            <a:avLst/>
          </a:prstGeom>
          <a:noFill/>
        </p:spPr>
        <p:txBody>
          <a:bodyPr wrap="square" rtlCol="0">
            <a:spAutoFit/>
          </a:bodyPr>
          <a:lstStyle/>
          <a:p>
            <a:r>
              <a:rPr lang="ja-JP" altLang="en-US" dirty="0"/>
              <a:t>ウェブシステム</a:t>
            </a:r>
            <a:endParaRPr lang="en-US" altLang="ja-JP" dirty="0"/>
          </a:p>
          <a:p>
            <a:r>
              <a:rPr lang="ja-JP" altLang="en-US" dirty="0"/>
              <a:t>デジタル・トランスフォーメーション</a:t>
            </a:r>
            <a:endParaRPr lang="en-US" altLang="ja-JP" dirty="0"/>
          </a:p>
        </p:txBody>
      </p:sp>
      <p:sp>
        <p:nvSpPr>
          <p:cNvPr id="17" name="テキスト ボックス 16">
            <a:extLst>
              <a:ext uri="{FF2B5EF4-FFF2-40B4-BE49-F238E27FC236}">
                <a16:creationId xmlns:a16="http://schemas.microsoft.com/office/drawing/2014/main" id="{DEFDF08B-A9B3-4538-ACDE-ADECE72D16D3}"/>
              </a:ext>
            </a:extLst>
          </p:cNvPr>
          <p:cNvSpPr txBox="1"/>
          <p:nvPr/>
        </p:nvSpPr>
        <p:spPr>
          <a:xfrm>
            <a:off x="480594" y="1592244"/>
            <a:ext cx="1286693" cy="369332"/>
          </a:xfrm>
          <a:prstGeom prst="rect">
            <a:avLst/>
          </a:prstGeom>
          <a:noFill/>
        </p:spPr>
        <p:txBody>
          <a:bodyPr wrap="square" rtlCol="0">
            <a:spAutoFit/>
          </a:bodyPr>
          <a:lstStyle/>
          <a:p>
            <a:pPr algn="r"/>
            <a:r>
              <a:rPr lang="ja-JP" altLang="en-US" dirty="0"/>
              <a:t>～</a:t>
            </a:r>
            <a:r>
              <a:rPr lang="en-US" altLang="ja-JP" dirty="0"/>
              <a:t>1970</a:t>
            </a:r>
            <a:endParaRPr lang="ja-JP" altLang="en-US" dirty="0"/>
          </a:p>
        </p:txBody>
      </p:sp>
      <p:sp>
        <p:nvSpPr>
          <p:cNvPr id="18" name="テキスト ボックス 17">
            <a:extLst>
              <a:ext uri="{FF2B5EF4-FFF2-40B4-BE49-F238E27FC236}">
                <a16:creationId xmlns:a16="http://schemas.microsoft.com/office/drawing/2014/main" id="{926C9C85-BD8B-4204-8F1F-DDD15E9A7CF3}"/>
              </a:ext>
            </a:extLst>
          </p:cNvPr>
          <p:cNvSpPr txBox="1"/>
          <p:nvPr/>
        </p:nvSpPr>
        <p:spPr>
          <a:xfrm>
            <a:off x="418546" y="2369273"/>
            <a:ext cx="1286693" cy="369332"/>
          </a:xfrm>
          <a:prstGeom prst="rect">
            <a:avLst/>
          </a:prstGeom>
          <a:noFill/>
        </p:spPr>
        <p:txBody>
          <a:bodyPr wrap="square" rtlCol="0">
            <a:spAutoFit/>
          </a:bodyPr>
          <a:lstStyle/>
          <a:p>
            <a:pPr algn="r"/>
            <a:r>
              <a:rPr lang="ja-JP" altLang="en-US" dirty="0"/>
              <a:t>～</a:t>
            </a:r>
            <a:r>
              <a:rPr lang="en-US" altLang="ja-JP" dirty="0"/>
              <a:t>1990</a:t>
            </a:r>
            <a:endParaRPr lang="ja-JP" altLang="en-US" dirty="0"/>
          </a:p>
        </p:txBody>
      </p:sp>
      <p:sp>
        <p:nvSpPr>
          <p:cNvPr id="19" name="テキスト ボックス 18">
            <a:extLst>
              <a:ext uri="{FF2B5EF4-FFF2-40B4-BE49-F238E27FC236}">
                <a16:creationId xmlns:a16="http://schemas.microsoft.com/office/drawing/2014/main" id="{41F2BAAC-F1D7-4261-B155-F2CA9A793458}"/>
              </a:ext>
            </a:extLst>
          </p:cNvPr>
          <p:cNvSpPr txBox="1"/>
          <p:nvPr/>
        </p:nvSpPr>
        <p:spPr>
          <a:xfrm>
            <a:off x="454382" y="3413981"/>
            <a:ext cx="1286693" cy="369332"/>
          </a:xfrm>
          <a:prstGeom prst="rect">
            <a:avLst/>
          </a:prstGeom>
          <a:noFill/>
        </p:spPr>
        <p:txBody>
          <a:bodyPr wrap="square" rtlCol="0">
            <a:spAutoFit/>
          </a:bodyPr>
          <a:lstStyle/>
          <a:p>
            <a:pPr algn="r"/>
            <a:r>
              <a:rPr lang="ja-JP" altLang="en-US" dirty="0"/>
              <a:t>～</a:t>
            </a:r>
            <a:r>
              <a:rPr lang="en-US" altLang="ja-JP" dirty="0"/>
              <a:t>2010</a:t>
            </a:r>
            <a:endParaRPr lang="ja-JP" altLang="en-US" dirty="0"/>
          </a:p>
        </p:txBody>
      </p:sp>
      <p:sp>
        <p:nvSpPr>
          <p:cNvPr id="20" name="テキスト ボックス 19">
            <a:extLst>
              <a:ext uri="{FF2B5EF4-FFF2-40B4-BE49-F238E27FC236}">
                <a16:creationId xmlns:a16="http://schemas.microsoft.com/office/drawing/2014/main" id="{7602EBE1-ECE0-4BF0-B6CC-FBCF05B39528}"/>
              </a:ext>
            </a:extLst>
          </p:cNvPr>
          <p:cNvSpPr txBox="1"/>
          <p:nvPr/>
        </p:nvSpPr>
        <p:spPr>
          <a:xfrm>
            <a:off x="418546" y="4726687"/>
            <a:ext cx="1286693" cy="369332"/>
          </a:xfrm>
          <a:prstGeom prst="rect">
            <a:avLst/>
          </a:prstGeom>
          <a:noFill/>
        </p:spPr>
        <p:txBody>
          <a:bodyPr wrap="square" rtlCol="0">
            <a:spAutoFit/>
          </a:bodyPr>
          <a:lstStyle/>
          <a:p>
            <a:r>
              <a:rPr lang="en-US" altLang="ja-JP" dirty="0"/>
              <a:t>2010</a:t>
            </a:r>
            <a:r>
              <a:rPr lang="ja-JP" altLang="en-US" dirty="0"/>
              <a:t>～    </a:t>
            </a:r>
          </a:p>
        </p:txBody>
      </p:sp>
      <p:sp>
        <p:nvSpPr>
          <p:cNvPr id="21" name="テキスト ボックス 20">
            <a:extLst>
              <a:ext uri="{FF2B5EF4-FFF2-40B4-BE49-F238E27FC236}">
                <a16:creationId xmlns:a16="http://schemas.microsoft.com/office/drawing/2014/main" id="{3937EF5C-89FC-430F-B50F-79CAE88FFB8F}"/>
              </a:ext>
            </a:extLst>
          </p:cNvPr>
          <p:cNvSpPr txBox="1"/>
          <p:nvPr/>
        </p:nvSpPr>
        <p:spPr>
          <a:xfrm>
            <a:off x="8178073" y="4764388"/>
            <a:ext cx="806632" cy="307777"/>
          </a:xfrm>
          <a:prstGeom prst="rect">
            <a:avLst/>
          </a:prstGeom>
          <a:noFill/>
        </p:spPr>
        <p:txBody>
          <a:bodyPr wrap="square" rtlCol="0">
            <a:spAutoFit/>
          </a:bodyPr>
          <a:lstStyle/>
          <a:p>
            <a:pPr algn="ctr"/>
            <a:r>
              <a:rPr lang="en-US" altLang="ja-JP" sz="1400" b="1" dirty="0">
                <a:solidFill>
                  <a:srgbClr val="0070C0"/>
                </a:solidFill>
              </a:rPr>
              <a:t>DevOps</a:t>
            </a:r>
          </a:p>
        </p:txBody>
      </p:sp>
      <p:sp>
        <p:nvSpPr>
          <p:cNvPr id="22" name="テキスト ボックス 21">
            <a:extLst>
              <a:ext uri="{FF2B5EF4-FFF2-40B4-BE49-F238E27FC236}">
                <a16:creationId xmlns:a16="http://schemas.microsoft.com/office/drawing/2014/main" id="{40855A09-348B-4CC1-9CEC-7E08E361FD3E}"/>
              </a:ext>
            </a:extLst>
          </p:cNvPr>
          <p:cNvSpPr txBox="1"/>
          <p:nvPr/>
        </p:nvSpPr>
        <p:spPr>
          <a:xfrm>
            <a:off x="8177349" y="1838531"/>
            <a:ext cx="698863" cy="307777"/>
          </a:xfrm>
          <a:prstGeom prst="rect">
            <a:avLst/>
          </a:prstGeom>
          <a:noFill/>
        </p:spPr>
        <p:txBody>
          <a:bodyPr wrap="square" rtlCol="0">
            <a:spAutoFit/>
          </a:bodyPr>
          <a:lstStyle/>
          <a:p>
            <a:pPr algn="ctr"/>
            <a:r>
              <a:rPr lang="en-US" altLang="ja-JP" sz="1400" b="1" dirty="0">
                <a:solidFill>
                  <a:srgbClr val="0070C0"/>
                </a:solidFill>
              </a:rPr>
              <a:t>WF</a:t>
            </a:r>
          </a:p>
        </p:txBody>
      </p:sp>
      <p:sp>
        <p:nvSpPr>
          <p:cNvPr id="23" name="テキスト ボックス 22">
            <a:extLst>
              <a:ext uri="{FF2B5EF4-FFF2-40B4-BE49-F238E27FC236}">
                <a16:creationId xmlns:a16="http://schemas.microsoft.com/office/drawing/2014/main" id="{A10DCBF3-7C92-49F8-840C-484421463FF4}"/>
              </a:ext>
            </a:extLst>
          </p:cNvPr>
          <p:cNvSpPr txBox="1"/>
          <p:nvPr/>
        </p:nvSpPr>
        <p:spPr>
          <a:xfrm>
            <a:off x="8010796" y="3394198"/>
            <a:ext cx="1031966" cy="307777"/>
          </a:xfrm>
          <a:prstGeom prst="rect">
            <a:avLst/>
          </a:prstGeom>
          <a:noFill/>
        </p:spPr>
        <p:txBody>
          <a:bodyPr wrap="square" rtlCol="0">
            <a:spAutoFit/>
          </a:bodyPr>
          <a:lstStyle/>
          <a:p>
            <a:pPr algn="ctr"/>
            <a:r>
              <a:rPr lang="ja-JP" altLang="en-US" sz="1400" b="1" dirty="0">
                <a:solidFill>
                  <a:srgbClr val="0070C0"/>
                </a:solidFill>
              </a:rPr>
              <a:t>アジャイル</a:t>
            </a:r>
            <a:endParaRPr lang="en-US" altLang="ja-JP" sz="1400" b="1" dirty="0">
              <a:solidFill>
                <a:srgbClr val="0070C0"/>
              </a:solidFill>
            </a:endParaRPr>
          </a:p>
        </p:txBody>
      </p:sp>
      <p:sp>
        <p:nvSpPr>
          <p:cNvPr id="24" name="テキスト ボックス 23">
            <a:extLst>
              <a:ext uri="{FF2B5EF4-FFF2-40B4-BE49-F238E27FC236}">
                <a16:creationId xmlns:a16="http://schemas.microsoft.com/office/drawing/2014/main" id="{E594B12F-4712-4076-A3AF-7DBE511D3456}"/>
              </a:ext>
            </a:extLst>
          </p:cNvPr>
          <p:cNvSpPr txBox="1"/>
          <p:nvPr/>
        </p:nvSpPr>
        <p:spPr>
          <a:xfrm>
            <a:off x="8177348" y="2553939"/>
            <a:ext cx="698863" cy="307777"/>
          </a:xfrm>
          <a:prstGeom prst="rect">
            <a:avLst/>
          </a:prstGeom>
          <a:noFill/>
        </p:spPr>
        <p:txBody>
          <a:bodyPr wrap="square" rtlCol="0">
            <a:spAutoFit/>
          </a:bodyPr>
          <a:lstStyle/>
          <a:p>
            <a:pPr algn="ctr"/>
            <a:r>
              <a:rPr lang="en-US" altLang="ja-JP" sz="1400" b="1" dirty="0">
                <a:solidFill>
                  <a:srgbClr val="0070C0"/>
                </a:solidFill>
              </a:rPr>
              <a:t>WF</a:t>
            </a:r>
          </a:p>
        </p:txBody>
      </p:sp>
    </p:spTree>
    <p:extLst>
      <p:ext uri="{BB962C8B-B14F-4D97-AF65-F5344CB8AC3E}">
        <p14:creationId xmlns:p14="http://schemas.microsoft.com/office/powerpoint/2010/main" val="915169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a:xfrm>
            <a:off x="457200" y="274638"/>
            <a:ext cx="8229600" cy="850106"/>
          </a:xfrm>
        </p:spPr>
        <p:txBody>
          <a:bodyPr>
            <a:normAutofit/>
          </a:bodyPr>
          <a:lstStyle/>
          <a:p>
            <a:pPr>
              <a:defRPr/>
            </a:pPr>
            <a:r>
              <a:rPr lang="ja-JP" altLang="en-US" sz="2800" dirty="0">
                <a:solidFill>
                  <a:srgbClr val="002060"/>
                </a:solidFill>
              </a:rPr>
              <a:t>アジャイル開発におけるソフトウエアの作り方</a:t>
            </a:r>
          </a:p>
        </p:txBody>
      </p:sp>
      <p:sp>
        <p:nvSpPr>
          <p:cNvPr id="392197" name="AutoShape 5"/>
          <p:cNvSpPr>
            <a:spLocks noChangeArrowheads="1"/>
          </p:cNvSpPr>
          <p:nvPr/>
        </p:nvSpPr>
        <p:spPr bwMode="auto">
          <a:xfrm>
            <a:off x="1365250" y="2049463"/>
            <a:ext cx="647700" cy="574675"/>
          </a:xfrm>
          <a:prstGeom prst="flowChartDisplay">
            <a:avLst/>
          </a:prstGeom>
          <a:solidFill>
            <a:srgbClr val="CCFFFF"/>
          </a:solidFill>
          <a:ln w="12700">
            <a:solidFill>
              <a:srgbClr val="0000FF"/>
            </a:solidFill>
            <a:miter lim="800000"/>
            <a:headEnd/>
            <a:tailEnd/>
          </a:ln>
        </p:spPr>
        <p:txBody>
          <a:bodyPr wrap="none" anchor="ctr"/>
          <a:lstStyle/>
          <a:p>
            <a:endParaRPr lang="ja-JP" altLang="en-US">
              <a:solidFill>
                <a:srgbClr val="000000"/>
              </a:solidFill>
            </a:endParaRPr>
          </a:p>
        </p:txBody>
      </p:sp>
      <p:sp>
        <p:nvSpPr>
          <p:cNvPr id="392198" name="AutoShape 6"/>
          <p:cNvSpPr>
            <a:spLocks noChangeArrowheads="1"/>
          </p:cNvSpPr>
          <p:nvPr/>
        </p:nvSpPr>
        <p:spPr bwMode="auto">
          <a:xfrm>
            <a:off x="4316413" y="2049463"/>
            <a:ext cx="865187" cy="574675"/>
          </a:xfrm>
          <a:prstGeom prst="flowChartProcess">
            <a:avLst/>
          </a:prstGeom>
          <a:solidFill>
            <a:srgbClr val="CCFFFF"/>
          </a:solidFill>
          <a:ln w="12700">
            <a:solidFill>
              <a:srgbClr val="0000FF"/>
            </a:solidFill>
            <a:miter lim="800000"/>
            <a:headEnd/>
            <a:tailEnd/>
          </a:ln>
        </p:spPr>
        <p:txBody>
          <a:bodyPr wrap="none" anchor="ctr"/>
          <a:lstStyle/>
          <a:p>
            <a:endParaRPr lang="ja-JP" altLang="en-US">
              <a:solidFill>
                <a:srgbClr val="000000"/>
              </a:solidFill>
            </a:endParaRPr>
          </a:p>
        </p:txBody>
      </p:sp>
      <p:sp>
        <p:nvSpPr>
          <p:cNvPr id="392199" name="AutoShape 7"/>
          <p:cNvSpPr>
            <a:spLocks noChangeArrowheads="1"/>
          </p:cNvSpPr>
          <p:nvPr/>
        </p:nvSpPr>
        <p:spPr bwMode="auto">
          <a:xfrm>
            <a:off x="5468938" y="2049463"/>
            <a:ext cx="865187" cy="574675"/>
          </a:xfrm>
          <a:prstGeom prst="flowChartProcess">
            <a:avLst/>
          </a:prstGeom>
          <a:solidFill>
            <a:srgbClr val="CCFFFF"/>
          </a:solidFill>
          <a:ln w="12700">
            <a:solidFill>
              <a:srgbClr val="0000FF"/>
            </a:solidFill>
            <a:miter lim="800000"/>
            <a:headEnd/>
            <a:tailEnd/>
          </a:ln>
        </p:spPr>
        <p:txBody>
          <a:bodyPr wrap="none" anchor="ctr"/>
          <a:lstStyle/>
          <a:p>
            <a:endParaRPr lang="ja-JP" altLang="en-US">
              <a:solidFill>
                <a:srgbClr val="000000"/>
              </a:solidFill>
            </a:endParaRPr>
          </a:p>
        </p:txBody>
      </p:sp>
      <p:sp>
        <p:nvSpPr>
          <p:cNvPr id="392200" name="AutoShape 8"/>
          <p:cNvSpPr>
            <a:spLocks noChangeArrowheads="1"/>
          </p:cNvSpPr>
          <p:nvPr/>
        </p:nvSpPr>
        <p:spPr bwMode="auto">
          <a:xfrm>
            <a:off x="6621463" y="2049463"/>
            <a:ext cx="865187" cy="574675"/>
          </a:xfrm>
          <a:prstGeom prst="flowChartProcess">
            <a:avLst/>
          </a:prstGeom>
          <a:solidFill>
            <a:srgbClr val="CCFFFF"/>
          </a:solidFill>
          <a:ln w="12700">
            <a:solidFill>
              <a:srgbClr val="0000FF"/>
            </a:solidFill>
            <a:miter lim="800000"/>
            <a:headEnd/>
            <a:tailEnd/>
          </a:ln>
        </p:spPr>
        <p:txBody>
          <a:bodyPr wrap="none" anchor="ctr"/>
          <a:lstStyle/>
          <a:p>
            <a:endParaRPr lang="ja-JP" altLang="en-US">
              <a:solidFill>
                <a:srgbClr val="000000"/>
              </a:solidFill>
            </a:endParaRPr>
          </a:p>
        </p:txBody>
      </p:sp>
      <p:sp>
        <p:nvSpPr>
          <p:cNvPr id="392201" name="AutoShape 9"/>
          <p:cNvSpPr>
            <a:spLocks noChangeArrowheads="1"/>
          </p:cNvSpPr>
          <p:nvPr/>
        </p:nvSpPr>
        <p:spPr bwMode="auto">
          <a:xfrm>
            <a:off x="7773988" y="2049463"/>
            <a:ext cx="863600" cy="574675"/>
          </a:xfrm>
          <a:prstGeom prst="flowChartDocument">
            <a:avLst/>
          </a:prstGeom>
          <a:solidFill>
            <a:srgbClr val="CCFFFF"/>
          </a:solidFill>
          <a:ln w="12700">
            <a:solidFill>
              <a:srgbClr val="0000FF"/>
            </a:solidFill>
            <a:miter lim="800000"/>
            <a:headEnd/>
            <a:tailEnd/>
          </a:ln>
        </p:spPr>
        <p:txBody>
          <a:bodyPr wrap="none" anchor="ctr"/>
          <a:lstStyle/>
          <a:p>
            <a:endParaRPr lang="ja-JP" altLang="en-US">
              <a:solidFill>
                <a:srgbClr val="000000"/>
              </a:solidFill>
            </a:endParaRPr>
          </a:p>
        </p:txBody>
      </p:sp>
      <p:sp>
        <p:nvSpPr>
          <p:cNvPr id="392202" name="AutoShape 10"/>
          <p:cNvSpPr>
            <a:spLocks noChangeArrowheads="1"/>
          </p:cNvSpPr>
          <p:nvPr/>
        </p:nvSpPr>
        <p:spPr bwMode="auto">
          <a:xfrm>
            <a:off x="500063" y="2120900"/>
            <a:ext cx="647700" cy="358775"/>
          </a:xfrm>
          <a:prstGeom prst="flowChartManualInput">
            <a:avLst/>
          </a:prstGeom>
          <a:solidFill>
            <a:srgbClr val="CCFFFF"/>
          </a:solidFill>
          <a:ln w="12700">
            <a:solidFill>
              <a:srgbClr val="0000FF"/>
            </a:solidFill>
            <a:miter lim="800000"/>
            <a:headEnd/>
            <a:tailEnd/>
          </a:ln>
        </p:spPr>
        <p:txBody>
          <a:bodyPr wrap="none" anchor="ctr"/>
          <a:lstStyle/>
          <a:p>
            <a:r>
              <a:rPr lang="en-US" altLang="ja-JP" sz="2000">
                <a:solidFill>
                  <a:srgbClr val="000000"/>
                </a:solidFill>
              </a:rPr>
              <a:t>◎</a:t>
            </a:r>
          </a:p>
        </p:txBody>
      </p:sp>
      <p:sp>
        <p:nvSpPr>
          <p:cNvPr id="392203" name="AutoShape 11"/>
          <p:cNvSpPr>
            <a:spLocks noChangeArrowheads="1"/>
          </p:cNvSpPr>
          <p:nvPr/>
        </p:nvSpPr>
        <p:spPr bwMode="auto">
          <a:xfrm>
            <a:off x="500063" y="2624138"/>
            <a:ext cx="647700" cy="358775"/>
          </a:xfrm>
          <a:prstGeom prst="flowChartManualInput">
            <a:avLst/>
          </a:prstGeom>
          <a:solidFill>
            <a:srgbClr val="CCFFCC"/>
          </a:solidFill>
          <a:ln w="12700">
            <a:solidFill>
              <a:srgbClr val="008000"/>
            </a:solidFill>
            <a:miter lim="800000"/>
            <a:headEnd/>
            <a:tailEnd/>
          </a:ln>
        </p:spPr>
        <p:txBody>
          <a:bodyPr wrap="none" anchor="ctr"/>
          <a:lstStyle/>
          <a:p>
            <a:r>
              <a:rPr lang="en-US" altLang="ja-JP" sz="2000">
                <a:solidFill>
                  <a:srgbClr val="000000"/>
                </a:solidFill>
              </a:rPr>
              <a:t>○</a:t>
            </a:r>
          </a:p>
        </p:txBody>
      </p:sp>
      <p:sp>
        <p:nvSpPr>
          <p:cNvPr id="392204" name="AutoShape 12"/>
          <p:cNvSpPr>
            <a:spLocks noChangeArrowheads="1"/>
          </p:cNvSpPr>
          <p:nvPr/>
        </p:nvSpPr>
        <p:spPr bwMode="auto">
          <a:xfrm>
            <a:off x="500063" y="3057525"/>
            <a:ext cx="647700" cy="358775"/>
          </a:xfrm>
          <a:prstGeom prst="flowChartManualInput">
            <a:avLst/>
          </a:prstGeom>
          <a:solidFill>
            <a:srgbClr val="FFCC99"/>
          </a:solidFill>
          <a:ln w="12700">
            <a:solidFill>
              <a:srgbClr val="FF6600"/>
            </a:solidFill>
            <a:miter lim="800000"/>
            <a:headEnd/>
            <a:tailEnd/>
          </a:ln>
        </p:spPr>
        <p:txBody>
          <a:bodyPr wrap="none" anchor="ctr"/>
          <a:lstStyle/>
          <a:p>
            <a:r>
              <a:rPr lang="en-US" altLang="ja-JP" sz="2000">
                <a:solidFill>
                  <a:srgbClr val="000000"/>
                </a:solidFill>
              </a:rPr>
              <a:t>×</a:t>
            </a:r>
          </a:p>
        </p:txBody>
      </p:sp>
      <p:sp>
        <p:nvSpPr>
          <p:cNvPr id="392205" name="AutoShape 13"/>
          <p:cNvSpPr>
            <a:spLocks noChangeArrowheads="1"/>
          </p:cNvSpPr>
          <p:nvPr/>
        </p:nvSpPr>
        <p:spPr bwMode="auto">
          <a:xfrm>
            <a:off x="500063" y="3560763"/>
            <a:ext cx="647700" cy="358775"/>
          </a:xfrm>
          <a:prstGeom prst="flowChartManualInput">
            <a:avLst/>
          </a:prstGeom>
          <a:solidFill>
            <a:srgbClr val="FFFF99"/>
          </a:solidFill>
          <a:ln w="12700">
            <a:solidFill>
              <a:srgbClr val="99CC00"/>
            </a:solidFill>
            <a:miter lim="800000"/>
            <a:headEnd/>
            <a:tailEnd/>
          </a:ln>
        </p:spPr>
        <p:txBody>
          <a:bodyPr wrap="none" anchor="ctr"/>
          <a:lstStyle/>
          <a:p>
            <a:r>
              <a:rPr lang="en-US" altLang="ja-JP" sz="2000">
                <a:solidFill>
                  <a:srgbClr val="000000"/>
                </a:solidFill>
              </a:rPr>
              <a:t>△</a:t>
            </a:r>
          </a:p>
        </p:txBody>
      </p:sp>
      <p:sp>
        <p:nvSpPr>
          <p:cNvPr id="392206" name="AutoShape 14"/>
          <p:cNvSpPr>
            <a:spLocks noChangeArrowheads="1"/>
          </p:cNvSpPr>
          <p:nvPr/>
        </p:nvSpPr>
        <p:spPr bwMode="auto">
          <a:xfrm>
            <a:off x="3236913" y="4424363"/>
            <a:ext cx="865187" cy="574675"/>
          </a:xfrm>
          <a:prstGeom prst="flowChartProcess">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sp>
        <p:nvSpPr>
          <p:cNvPr id="392207" name="AutoShape 15"/>
          <p:cNvSpPr>
            <a:spLocks noChangeArrowheads="1"/>
          </p:cNvSpPr>
          <p:nvPr/>
        </p:nvSpPr>
        <p:spPr bwMode="auto">
          <a:xfrm>
            <a:off x="4316413" y="4424363"/>
            <a:ext cx="865187" cy="574675"/>
          </a:xfrm>
          <a:prstGeom prst="flowChartProcess">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sp>
        <p:nvSpPr>
          <p:cNvPr id="392208" name="AutoShape 16"/>
          <p:cNvSpPr>
            <a:spLocks noChangeArrowheads="1"/>
          </p:cNvSpPr>
          <p:nvPr/>
        </p:nvSpPr>
        <p:spPr bwMode="auto">
          <a:xfrm>
            <a:off x="7773988" y="2840038"/>
            <a:ext cx="1008062" cy="574675"/>
          </a:xfrm>
          <a:prstGeom prst="flowChartMultidocument">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sp>
        <p:nvSpPr>
          <p:cNvPr id="392209" name="AutoShape 17"/>
          <p:cNvSpPr>
            <a:spLocks noChangeArrowheads="1"/>
          </p:cNvSpPr>
          <p:nvPr/>
        </p:nvSpPr>
        <p:spPr bwMode="auto">
          <a:xfrm>
            <a:off x="1365250" y="2768600"/>
            <a:ext cx="647700" cy="574675"/>
          </a:xfrm>
          <a:prstGeom prst="flowChartDisplay">
            <a:avLst/>
          </a:prstGeom>
          <a:solidFill>
            <a:srgbClr val="FFCC99"/>
          </a:solidFill>
          <a:ln w="12700">
            <a:solidFill>
              <a:srgbClr val="FF6600"/>
            </a:solidFill>
            <a:miter lim="800000"/>
            <a:headEnd/>
            <a:tailEnd/>
          </a:ln>
        </p:spPr>
        <p:txBody>
          <a:bodyPr wrap="none" anchor="ctr"/>
          <a:lstStyle/>
          <a:p>
            <a:endParaRPr lang="ja-JP" altLang="en-US">
              <a:solidFill>
                <a:srgbClr val="000000"/>
              </a:solidFill>
            </a:endParaRPr>
          </a:p>
        </p:txBody>
      </p:sp>
      <p:sp>
        <p:nvSpPr>
          <p:cNvPr id="392210" name="AutoShape 18"/>
          <p:cNvSpPr>
            <a:spLocks noChangeArrowheads="1"/>
          </p:cNvSpPr>
          <p:nvPr/>
        </p:nvSpPr>
        <p:spPr bwMode="auto">
          <a:xfrm>
            <a:off x="1365250" y="5073650"/>
            <a:ext cx="647700" cy="574675"/>
          </a:xfrm>
          <a:prstGeom prst="flowChartDisplay">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sp>
        <p:nvSpPr>
          <p:cNvPr id="392211" name="AutoShape 19"/>
          <p:cNvSpPr>
            <a:spLocks noChangeArrowheads="1"/>
          </p:cNvSpPr>
          <p:nvPr/>
        </p:nvSpPr>
        <p:spPr bwMode="auto">
          <a:xfrm>
            <a:off x="3236913" y="3560763"/>
            <a:ext cx="865187" cy="574675"/>
          </a:xfrm>
          <a:prstGeom prst="flowChartProcess">
            <a:avLst/>
          </a:prstGeom>
          <a:solidFill>
            <a:srgbClr val="FFCC99"/>
          </a:solidFill>
          <a:ln w="12700">
            <a:solidFill>
              <a:srgbClr val="FF6600"/>
            </a:solidFill>
            <a:miter lim="800000"/>
            <a:headEnd/>
            <a:tailEnd/>
          </a:ln>
        </p:spPr>
        <p:txBody>
          <a:bodyPr wrap="none" anchor="ctr"/>
          <a:lstStyle/>
          <a:p>
            <a:endParaRPr lang="ja-JP" altLang="en-US">
              <a:solidFill>
                <a:srgbClr val="000000"/>
              </a:solidFill>
            </a:endParaRPr>
          </a:p>
        </p:txBody>
      </p:sp>
      <p:sp>
        <p:nvSpPr>
          <p:cNvPr id="392212" name="AutoShape 20"/>
          <p:cNvSpPr>
            <a:spLocks noChangeArrowheads="1"/>
          </p:cNvSpPr>
          <p:nvPr/>
        </p:nvSpPr>
        <p:spPr bwMode="auto">
          <a:xfrm>
            <a:off x="4316413" y="3560763"/>
            <a:ext cx="863600" cy="574675"/>
          </a:xfrm>
          <a:prstGeom prst="flowChartDocument">
            <a:avLst/>
          </a:prstGeom>
          <a:solidFill>
            <a:srgbClr val="FFCC99"/>
          </a:solidFill>
          <a:ln w="12700">
            <a:solidFill>
              <a:srgbClr val="FF6600"/>
            </a:solidFill>
            <a:miter lim="800000"/>
            <a:headEnd/>
            <a:tailEnd/>
          </a:ln>
        </p:spPr>
        <p:txBody>
          <a:bodyPr wrap="none" anchor="ctr"/>
          <a:lstStyle/>
          <a:p>
            <a:endParaRPr lang="ja-JP" altLang="en-US">
              <a:solidFill>
                <a:srgbClr val="000000"/>
              </a:solidFill>
            </a:endParaRPr>
          </a:p>
        </p:txBody>
      </p:sp>
      <p:cxnSp>
        <p:nvCxnSpPr>
          <p:cNvPr id="392213" name="AutoShape 21"/>
          <p:cNvCxnSpPr>
            <a:cxnSpLocks noChangeShapeType="1"/>
            <a:stCxn id="392211" idx="3"/>
            <a:endCxn id="392212" idx="1"/>
          </p:cNvCxnSpPr>
          <p:nvPr/>
        </p:nvCxnSpPr>
        <p:spPr bwMode="auto">
          <a:xfrm>
            <a:off x="4102100" y="3848100"/>
            <a:ext cx="214313" cy="0"/>
          </a:xfrm>
          <a:prstGeom prst="straightConnector1">
            <a:avLst/>
          </a:prstGeom>
          <a:noFill/>
          <a:ln w="1905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392214" name="AutoShape 22"/>
          <p:cNvCxnSpPr>
            <a:cxnSpLocks noChangeShapeType="1"/>
            <a:stCxn id="392206" idx="3"/>
            <a:endCxn id="392207" idx="1"/>
          </p:cNvCxnSpPr>
          <p:nvPr/>
        </p:nvCxnSpPr>
        <p:spPr bwMode="auto">
          <a:xfrm>
            <a:off x="4102100" y="4711700"/>
            <a:ext cx="214313" cy="0"/>
          </a:xfrm>
          <a:prstGeom prst="straightConnector1">
            <a:avLst/>
          </a:prstGeom>
          <a:noFill/>
          <a:ln w="19050">
            <a:solidFill>
              <a:srgbClr val="99CC00"/>
            </a:solidFill>
            <a:round/>
            <a:headEnd/>
            <a:tailEnd type="triangle" w="med" len="med"/>
          </a:ln>
          <a:extLst>
            <a:ext uri="{909E8E84-426E-40DD-AFC4-6F175D3DCCD1}">
              <a14:hiddenFill xmlns:a14="http://schemas.microsoft.com/office/drawing/2010/main">
                <a:noFill/>
              </a14:hiddenFill>
            </a:ext>
          </a:extLst>
        </p:spPr>
      </p:cxnSp>
      <p:cxnSp>
        <p:nvCxnSpPr>
          <p:cNvPr id="392215" name="AutoShape 23"/>
          <p:cNvCxnSpPr>
            <a:cxnSpLocks noChangeShapeType="1"/>
            <a:stCxn id="392222" idx="2"/>
            <a:endCxn id="392211" idx="1"/>
          </p:cNvCxnSpPr>
          <p:nvPr/>
        </p:nvCxnSpPr>
        <p:spPr bwMode="auto">
          <a:xfrm rot="16200000" flipH="1">
            <a:off x="2301875" y="2913063"/>
            <a:ext cx="1222375" cy="647700"/>
          </a:xfrm>
          <a:prstGeom prst="bentConnector2">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392216" name="AutoShape 24"/>
          <p:cNvCxnSpPr>
            <a:cxnSpLocks noChangeShapeType="1"/>
            <a:stCxn id="392217" idx="2"/>
            <a:endCxn id="392206" idx="1"/>
          </p:cNvCxnSpPr>
          <p:nvPr/>
        </p:nvCxnSpPr>
        <p:spPr bwMode="auto">
          <a:xfrm rot="16200000" flipH="1">
            <a:off x="2625725" y="4100513"/>
            <a:ext cx="574675" cy="647700"/>
          </a:xfrm>
          <a:prstGeom prst="bentConnector2">
            <a:avLst/>
          </a:prstGeom>
          <a:noFill/>
          <a:ln w="19050">
            <a:solidFill>
              <a:srgbClr val="99CC00"/>
            </a:solidFill>
            <a:miter lim="800000"/>
            <a:headEnd/>
            <a:tailEnd type="triangle" w="med" len="med"/>
          </a:ln>
          <a:extLst>
            <a:ext uri="{909E8E84-426E-40DD-AFC4-6F175D3DCCD1}">
              <a14:hiddenFill xmlns:a14="http://schemas.microsoft.com/office/drawing/2010/main">
                <a:noFill/>
              </a14:hiddenFill>
            </a:ext>
          </a:extLst>
        </p:spPr>
      </p:cxnSp>
      <p:sp>
        <p:nvSpPr>
          <p:cNvPr id="392217" name="AutoShape 25"/>
          <p:cNvSpPr>
            <a:spLocks noChangeArrowheads="1"/>
          </p:cNvSpPr>
          <p:nvPr/>
        </p:nvSpPr>
        <p:spPr bwMode="auto">
          <a:xfrm>
            <a:off x="2157413" y="3560763"/>
            <a:ext cx="863600" cy="576262"/>
          </a:xfrm>
          <a:prstGeom prst="flowChartDecision">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cxnSp>
        <p:nvCxnSpPr>
          <p:cNvPr id="392218" name="AutoShape 26"/>
          <p:cNvCxnSpPr>
            <a:cxnSpLocks noChangeShapeType="1"/>
            <a:stCxn id="392211" idx="0"/>
            <a:endCxn id="392209" idx="3"/>
          </p:cNvCxnSpPr>
          <p:nvPr/>
        </p:nvCxnSpPr>
        <p:spPr bwMode="auto">
          <a:xfrm rot="5400000" flipH="1">
            <a:off x="2589212" y="2479676"/>
            <a:ext cx="504825" cy="1657350"/>
          </a:xfrm>
          <a:prstGeom prst="bentConnector2">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392219" name="AutoShape 27"/>
          <p:cNvCxnSpPr>
            <a:cxnSpLocks noChangeShapeType="1"/>
            <a:stCxn id="392206" idx="2"/>
            <a:endCxn id="392210" idx="3"/>
          </p:cNvCxnSpPr>
          <p:nvPr/>
        </p:nvCxnSpPr>
        <p:spPr bwMode="auto">
          <a:xfrm rot="5400000">
            <a:off x="2660650" y="4351338"/>
            <a:ext cx="361950" cy="1657350"/>
          </a:xfrm>
          <a:prstGeom prst="bentConnector2">
            <a:avLst/>
          </a:prstGeom>
          <a:noFill/>
          <a:ln w="19050">
            <a:solidFill>
              <a:srgbClr val="99CC00"/>
            </a:solidFill>
            <a:miter lim="800000"/>
            <a:headEnd/>
            <a:tailEnd type="triangle" w="med" len="med"/>
          </a:ln>
          <a:extLst>
            <a:ext uri="{909E8E84-426E-40DD-AFC4-6F175D3DCCD1}">
              <a14:hiddenFill xmlns:a14="http://schemas.microsoft.com/office/drawing/2010/main">
                <a:noFill/>
              </a14:hiddenFill>
            </a:ext>
          </a:extLst>
        </p:spPr>
      </p:cxnSp>
      <p:cxnSp>
        <p:nvCxnSpPr>
          <p:cNvPr id="392220" name="AutoShape 28"/>
          <p:cNvCxnSpPr>
            <a:cxnSpLocks noChangeShapeType="1"/>
            <a:stCxn id="392197" idx="3"/>
            <a:endCxn id="392198" idx="1"/>
          </p:cNvCxnSpPr>
          <p:nvPr/>
        </p:nvCxnSpPr>
        <p:spPr bwMode="auto">
          <a:xfrm>
            <a:off x="2012950" y="2336800"/>
            <a:ext cx="2303463" cy="0"/>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92221" name="AutoShape 29"/>
          <p:cNvSpPr>
            <a:spLocks noChangeArrowheads="1"/>
          </p:cNvSpPr>
          <p:nvPr/>
        </p:nvSpPr>
        <p:spPr bwMode="auto">
          <a:xfrm>
            <a:off x="3236913" y="2049463"/>
            <a:ext cx="865187" cy="574675"/>
          </a:xfrm>
          <a:prstGeom prst="flowChartProcess">
            <a:avLst/>
          </a:prstGeom>
          <a:solidFill>
            <a:srgbClr val="CCFFCC"/>
          </a:solidFill>
          <a:ln w="12700">
            <a:solidFill>
              <a:srgbClr val="008000"/>
            </a:solidFill>
            <a:miter lim="800000"/>
            <a:headEnd/>
            <a:tailEnd/>
          </a:ln>
        </p:spPr>
        <p:txBody>
          <a:bodyPr wrap="none" anchor="ctr"/>
          <a:lstStyle/>
          <a:p>
            <a:endParaRPr lang="ja-JP" altLang="en-US">
              <a:solidFill>
                <a:srgbClr val="000000"/>
              </a:solidFill>
            </a:endParaRPr>
          </a:p>
        </p:txBody>
      </p:sp>
      <p:sp>
        <p:nvSpPr>
          <p:cNvPr id="392222" name="AutoShape 30"/>
          <p:cNvSpPr>
            <a:spLocks noChangeArrowheads="1"/>
          </p:cNvSpPr>
          <p:nvPr/>
        </p:nvSpPr>
        <p:spPr bwMode="auto">
          <a:xfrm>
            <a:off x="2157413" y="2049463"/>
            <a:ext cx="863600" cy="576262"/>
          </a:xfrm>
          <a:prstGeom prst="flowChartDecision">
            <a:avLst/>
          </a:prstGeom>
          <a:solidFill>
            <a:srgbClr val="FFCC99"/>
          </a:solidFill>
          <a:ln w="12700">
            <a:solidFill>
              <a:srgbClr val="FF6600"/>
            </a:solidFill>
            <a:miter lim="800000"/>
            <a:headEnd/>
            <a:tailEnd/>
          </a:ln>
        </p:spPr>
        <p:txBody>
          <a:bodyPr wrap="none" anchor="ctr"/>
          <a:lstStyle/>
          <a:p>
            <a:endParaRPr lang="ja-JP" altLang="en-US">
              <a:solidFill>
                <a:srgbClr val="000000"/>
              </a:solidFill>
            </a:endParaRPr>
          </a:p>
        </p:txBody>
      </p:sp>
      <p:cxnSp>
        <p:nvCxnSpPr>
          <p:cNvPr id="392223" name="AutoShape 31"/>
          <p:cNvCxnSpPr>
            <a:cxnSpLocks noChangeShapeType="1"/>
            <a:stCxn id="392198" idx="3"/>
            <a:endCxn id="392199" idx="1"/>
          </p:cNvCxnSpPr>
          <p:nvPr/>
        </p:nvCxnSpPr>
        <p:spPr bwMode="auto">
          <a:xfrm>
            <a:off x="5181600" y="2336800"/>
            <a:ext cx="28733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2224" name="AutoShape 32"/>
          <p:cNvCxnSpPr>
            <a:cxnSpLocks noChangeShapeType="1"/>
            <a:stCxn id="392199" idx="3"/>
            <a:endCxn id="392200" idx="1"/>
          </p:cNvCxnSpPr>
          <p:nvPr/>
        </p:nvCxnSpPr>
        <p:spPr bwMode="auto">
          <a:xfrm>
            <a:off x="6334125" y="2336800"/>
            <a:ext cx="287338" cy="0"/>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2225" name="AutoShape 33"/>
          <p:cNvCxnSpPr>
            <a:cxnSpLocks noChangeShapeType="1"/>
            <a:stCxn id="392200" idx="3"/>
            <a:endCxn id="392201" idx="1"/>
          </p:cNvCxnSpPr>
          <p:nvPr/>
        </p:nvCxnSpPr>
        <p:spPr bwMode="auto">
          <a:xfrm>
            <a:off x="7486650" y="2336800"/>
            <a:ext cx="287338" cy="0"/>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92226" name="AutoShape 34"/>
          <p:cNvSpPr>
            <a:spLocks noChangeArrowheads="1"/>
          </p:cNvSpPr>
          <p:nvPr/>
        </p:nvSpPr>
        <p:spPr bwMode="auto">
          <a:xfrm>
            <a:off x="6621463" y="2840038"/>
            <a:ext cx="865187" cy="574675"/>
          </a:xfrm>
          <a:prstGeom prst="flowChartProcess">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cxnSp>
        <p:nvCxnSpPr>
          <p:cNvPr id="392227" name="AutoShape 35"/>
          <p:cNvCxnSpPr>
            <a:cxnSpLocks noChangeShapeType="1"/>
          </p:cNvCxnSpPr>
          <p:nvPr/>
        </p:nvCxnSpPr>
        <p:spPr bwMode="auto">
          <a:xfrm>
            <a:off x="7485063" y="3128963"/>
            <a:ext cx="287337" cy="0"/>
          </a:xfrm>
          <a:prstGeom prst="straightConnector1">
            <a:avLst/>
          </a:prstGeom>
          <a:noFill/>
          <a:ln w="19050">
            <a:solidFill>
              <a:srgbClr val="99CC00"/>
            </a:solidFill>
            <a:round/>
            <a:headEnd/>
            <a:tailEnd type="triangle" w="med" len="med"/>
          </a:ln>
          <a:extLst>
            <a:ext uri="{909E8E84-426E-40DD-AFC4-6F175D3DCCD1}">
              <a14:hiddenFill xmlns:a14="http://schemas.microsoft.com/office/drawing/2010/main">
                <a:noFill/>
              </a14:hiddenFill>
            </a:ext>
          </a:extLst>
        </p:spPr>
      </p:cxnSp>
      <p:cxnSp>
        <p:nvCxnSpPr>
          <p:cNvPr id="392228" name="AutoShape 36"/>
          <p:cNvCxnSpPr>
            <a:cxnSpLocks noChangeShapeType="1"/>
            <a:stCxn id="392199" idx="3"/>
            <a:endCxn id="392226" idx="1"/>
          </p:cNvCxnSpPr>
          <p:nvPr/>
        </p:nvCxnSpPr>
        <p:spPr bwMode="auto">
          <a:xfrm>
            <a:off x="6334125" y="2336800"/>
            <a:ext cx="287338" cy="790575"/>
          </a:xfrm>
          <a:prstGeom prst="bentConnector3">
            <a:avLst>
              <a:gd name="adj1" fmla="val 49722"/>
            </a:avLst>
          </a:prstGeom>
          <a:noFill/>
          <a:ln w="19050">
            <a:solidFill>
              <a:srgbClr val="99CC00"/>
            </a:solidFill>
            <a:miter lim="800000"/>
            <a:headEnd/>
            <a:tailEnd type="triangle" w="med" len="med"/>
          </a:ln>
          <a:extLst>
            <a:ext uri="{909E8E84-426E-40DD-AFC4-6F175D3DCCD1}">
              <a14:hiddenFill xmlns:a14="http://schemas.microsoft.com/office/drawing/2010/main">
                <a:noFill/>
              </a14:hiddenFill>
            </a:ext>
          </a:extLst>
        </p:spPr>
      </p:cxnSp>
      <p:cxnSp>
        <p:nvCxnSpPr>
          <p:cNvPr id="392229" name="AutoShape 37"/>
          <p:cNvCxnSpPr>
            <a:cxnSpLocks noChangeShapeType="1"/>
            <a:stCxn id="392207" idx="3"/>
            <a:endCxn id="392199" idx="1"/>
          </p:cNvCxnSpPr>
          <p:nvPr/>
        </p:nvCxnSpPr>
        <p:spPr bwMode="auto">
          <a:xfrm flipV="1">
            <a:off x="5181600" y="2336800"/>
            <a:ext cx="287338" cy="2374900"/>
          </a:xfrm>
          <a:prstGeom prst="bentConnector3">
            <a:avLst>
              <a:gd name="adj1" fmla="val 49722"/>
            </a:avLst>
          </a:prstGeom>
          <a:noFill/>
          <a:ln w="19050">
            <a:solidFill>
              <a:srgbClr val="99CC00"/>
            </a:solidFill>
            <a:miter lim="800000"/>
            <a:headEnd/>
            <a:tailEnd type="triangle" w="med" len="med"/>
          </a:ln>
          <a:extLst>
            <a:ext uri="{909E8E84-426E-40DD-AFC4-6F175D3DCCD1}">
              <a14:hiddenFill xmlns:a14="http://schemas.microsoft.com/office/drawing/2010/main">
                <a:noFill/>
              </a14:hiddenFill>
            </a:ext>
          </a:extLst>
        </p:spPr>
      </p:cxnSp>
      <p:sp>
        <p:nvSpPr>
          <p:cNvPr id="60454" name="Rectangle 41"/>
          <p:cNvSpPr>
            <a:spLocks noChangeArrowheads="1"/>
          </p:cNvSpPr>
          <p:nvPr/>
        </p:nvSpPr>
        <p:spPr bwMode="auto">
          <a:xfrm>
            <a:off x="6334125" y="4713288"/>
            <a:ext cx="504825" cy="215900"/>
          </a:xfrm>
          <a:prstGeom prst="rect">
            <a:avLst/>
          </a:prstGeom>
          <a:solidFill>
            <a:srgbClr val="CCFFFF"/>
          </a:solidFill>
          <a:ln w="12700">
            <a:solidFill>
              <a:srgbClr val="0000FF"/>
            </a:solidFill>
            <a:miter lim="800000"/>
            <a:headEnd/>
            <a:tailEnd/>
          </a:ln>
        </p:spPr>
        <p:txBody>
          <a:bodyPr wrap="none" anchor="ctr"/>
          <a:lstStyle/>
          <a:p>
            <a:endParaRPr lang="ja-JP" altLang="en-US">
              <a:solidFill>
                <a:srgbClr val="000000"/>
              </a:solidFill>
            </a:endParaRPr>
          </a:p>
        </p:txBody>
      </p:sp>
      <p:sp>
        <p:nvSpPr>
          <p:cNvPr id="60455" name="Rectangle 42"/>
          <p:cNvSpPr>
            <a:spLocks noChangeArrowheads="1"/>
          </p:cNvSpPr>
          <p:nvPr/>
        </p:nvSpPr>
        <p:spPr bwMode="auto">
          <a:xfrm>
            <a:off x="6334125" y="5073650"/>
            <a:ext cx="504825" cy="215900"/>
          </a:xfrm>
          <a:prstGeom prst="rect">
            <a:avLst/>
          </a:prstGeom>
          <a:solidFill>
            <a:srgbClr val="CCFFCC"/>
          </a:solidFill>
          <a:ln w="12700">
            <a:solidFill>
              <a:srgbClr val="339966"/>
            </a:solidFill>
            <a:miter lim="800000"/>
            <a:headEnd/>
            <a:tailEnd/>
          </a:ln>
        </p:spPr>
        <p:txBody>
          <a:bodyPr wrap="none" anchor="ctr"/>
          <a:lstStyle/>
          <a:p>
            <a:endParaRPr lang="ja-JP" altLang="en-US">
              <a:solidFill>
                <a:srgbClr val="000000"/>
              </a:solidFill>
            </a:endParaRPr>
          </a:p>
        </p:txBody>
      </p:sp>
      <p:sp>
        <p:nvSpPr>
          <p:cNvPr id="60456" name="Rectangle 43"/>
          <p:cNvSpPr>
            <a:spLocks noChangeArrowheads="1"/>
          </p:cNvSpPr>
          <p:nvPr/>
        </p:nvSpPr>
        <p:spPr bwMode="auto">
          <a:xfrm>
            <a:off x="6334125" y="5432425"/>
            <a:ext cx="504825" cy="215900"/>
          </a:xfrm>
          <a:prstGeom prst="rect">
            <a:avLst/>
          </a:prstGeom>
          <a:solidFill>
            <a:srgbClr val="FFCC99"/>
          </a:solidFill>
          <a:ln w="12700">
            <a:solidFill>
              <a:srgbClr val="FF6600"/>
            </a:solidFill>
            <a:miter lim="800000"/>
            <a:headEnd/>
            <a:tailEnd/>
          </a:ln>
        </p:spPr>
        <p:txBody>
          <a:bodyPr wrap="none" anchor="ctr"/>
          <a:lstStyle/>
          <a:p>
            <a:endParaRPr lang="ja-JP" altLang="en-US">
              <a:solidFill>
                <a:srgbClr val="000000"/>
              </a:solidFill>
            </a:endParaRPr>
          </a:p>
        </p:txBody>
      </p:sp>
      <p:sp>
        <p:nvSpPr>
          <p:cNvPr id="60457" name="Rectangle 44"/>
          <p:cNvSpPr>
            <a:spLocks noChangeArrowheads="1"/>
          </p:cNvSpPr>
          <p:nvPr/>
        </p:nvSpPr>
        <p:spPr bwMode="auto">
          <a:xfrm>
            <a:off x="6334125" y="5792788"/>
            <a:ext cx="504825" cy="215900"/>
          </a:xfrm>
          <a:prstGeom prst="rect">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sp>
        <p:nvSpPr>
          <p:cNvPr id="60458" name="Text Box 45"/>
          <p:cNvSpPr txBox="1">
            <a:spLocks noChangeArrowheads="1"/>
          </p:cNvSpPr>
          <p:nvPr/>
        </p:nvSpPr>
        <p:spPr bwMode="auto">
          <a:xfrm>
            <a:off x="6837363" y="4640263"/>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a:solidFill>
                  <a:srgbClr val="000000"/>
                </a:solidFill>
              </a:rPr>
              <a:t>反復　１</a:t>
            </a:r>
          </a:p>
        </p:txBody>
      </p:sp>
      <p:sp>
        <p:nvSpPr>
          <p:cNvPr id="60459" name="Text Box 46"/>
          <p:cNvSpPr txBox="1">
            <a:spLocks noChangeArrowheads="1"/>
          </p:cNvSpPr>
          <p:nvPr/>
        </p:nvSpPr>
        <p:spPr bwMode="auto">
          <a:xfrm>
            <a:off x="6837363" y="5000625"/>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a:solidFill>
                  <a:srgbClr val="000000"/>
                </a:solidFill>
              </a:rPr>
              <a:t>反復　２</a:t>
            </a:r>
          </a:p>
        </p:txBody>
      </p:sp>
      <p:sp>
        <p:nvSpPr>
          <p:cNvPr id="60460" name="Text Box 47"/>
          <p:cNvSpPr txBox="1">
            <a:spLocks noChangeArrowheads="1"/>
          </p:cNvSpPr>
          <p:nvPr/>
        </p:nvSpPr>
        <p:spPr bwMode="auto">
          <a:xfrm>
            <a:off x="6837363" y="5360988"/>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a:solidFill>
                  <a:srgbClr val="000000"/>
                </a:solidFill>
              </a:rPr>
              <a:t>反復　３</a:t>
            </a:r>
          </a:p>
        </p:txBody>
      </p:sp>
      <p:sp>
        <p:nvSpPr>
          <p:cNvPr id="60461" name="Text Box 48"/>
          <p:cNvSpPr txBox="1">
            <a:spLocks noChangeArrowheads="1"/>
          </p:cNvSpPr>
          <p:nvPr/>
        </p:nvSpPr>
        <p:spPr bwMode="auto">
          <a:xfrm>
            <a:off x="6837363" y="5721350"/>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a:solidFill>
                  <a:srgbClr val="000000"/>
                </a:solidFill>
              </a:rPr>
              <a:t>反復　４</a:t>
            </a:r>
          </a:p>
        </p:txBody>
      </p:sp>
      <p:sp>
        <p:nvSpPr>
          <p:cNvPr id="2" name="フッター プレースホルダー 1"/>
          <p:cNvSpPr>
            <a:spLocks noGrp="1"/>
          </p:cNvSpPr>
          <p:nvPr>
            <p:ph type="ftr" sz="quarter" idx="11"/>
          </p:nvPr>
        </p:nvSpPr>
        <p:spPr/>
        <p:txBody>
          <a:bodyPr/>
          <a:lstStyle/>
          <a:p>
            <a:r>
              <a:rPr kumimoji="1" lang="en-US" altLang="ja-JP"/>
              <a:t>Copyrights©2015  SSS Corporation</a:t>
            </a:r>
            <a:r>
              <a:rPr kumimoji="1" lang="ja-JP" altLang="en-US"/>
              <a:t>　 </a:t>
            </a:r>
          </a:p>
        </p:txBody>
      </p:sp>
      <p:sp>
        <p:nvSpPr>
          <p:cNvPr id="3" name="スライド番号プレースホルダー 2"/>
          <p:cNvSpPr>
            <a:spLocks noGrp="1"/>
          </p:cNvSpPr>
          <p:nvPr>
            <p:ph type="sldNum" sz="quarter" idx="12"/>
          </p:nvPr>
        </p:nvSpPr>
        <p:spPr/>
        <p:txBody>
          <a:bodyPr/>
          <a:lstStyle/>
          <a:p>
            <a:fld id="{12493AFB-09EF-44E8-907E-BBD1DBE5A50F}" type="slidenum">
              <a:rPr kumimoji="1" lang="ja-JP" altLang="en-US" smtClean="0"/>
              <a:t>40</a:t>
            </a:fld>
            <a:endParaRPr kumimoji="1" lang="ja-JP" altLang="en-US"/>
          </a:p>
        </p:txBody>
      </p:sp>
    </p:spTree>
    <p:extLst>
      <p:ext uri="{BB962C8B-B14F-4D97-AF65-F5344CB8AC3E}">
        <p14:creationId xmlns:p14="http://schemas.microsoft.com/office/powerpoint/2010/main" val="3910445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2202"/>
                                        </p:tgtEl>
                                        <p:attrNameLst>
                                          <p:attrName>style.visibility</p:attrName>
                                        </p:attrNameLst>
                                      </p:cBhvr>
                                      <p:to>
                                        <p:strVal val="visible"/>
                                      </p:to>
                                    </p:set>
                                    <p:anim calcmode="lin" valueType="num">
                                      <p:cBhvr additive="base">
                                        <p:cTn id="7" dur="1000" fill="hold"/>
                                        <p:tgtEl>
                                          <p:spTgt spid="392202"/>
                                        </p:tgtEl>
                                        <p:attrNameLst>
                                          <p:attrName>ppt_x</p:attrName>
                                        </p:attrNameLst>
                                      </p:cBhvr>
                                      <p:tavLst>
                                        <p:tav tm="0">
                                          <p:val>
                                            <p:strVal val="#ppt_x"/>
                                          </p:val>
                                        </p:tav>
                                        <p:tav tm="100000">
                                          <p:val>
                                            <p:strVal val="#ppt_x"/>
                                          </p:val>
                                        </p:tav>
                                      </p:tavLst>
                                    </p:anim>
                                    <p:anim calcmode="lin" valueType="num">
                                      <p:cBhvr additive="base">
                                        <p:cTn id="8" dur="1000" fill="hold"/>
                                        <p:tgtEl>
                                          <p:spTgt spid="3922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92197"/>
                                        </p:tgtEl>
                                        <p:attrNameLst>
                                          <p:attrName>style.visibility</p:attrName>
                                        </p:attrNameLst>
                                      </p:cBhvr>
                                      <p:to>
                                        <p:strVal val="visible"/>
                                      </p:to>
                                    </p:set>
                                    <p:animEffect transition="in" filter="wipe(up)">
                                      <p:cBhvr>
                                        <p:cTn id="13" dur="1000"/>
                                        <p:tgtEl>
                                          <p:spTgt spid="392197"/>
                                        </p:tgtEl>
                                      </p:cBhvr>
                                    </p:animEffect>
                                  </p:childTnLst>
                                </p:cTn>
                              </p:par>
                              <p:par>
                                <p:cTn id="14" presetID="22" presetClass="entr" presetSubtype="1" fill="hold" nodeType="withEffect">
                                  <p:stCondLst>
                                    <p:cond delay="0"/>
                                  </p:stCondLst>
                                  <p:childTnLst>
                                    <p:set>
                                      <p:cBhvr>
                                        <p:cTn id="15" dur="1" fill="hold">
                                          <p:stCondLst>
                                            <p:cond delay="0"/>
                                          </p:stCondLst>
                                        </p:cTn>
                                        <p:tgtEl>
                                          <p:spTgt spid="392220"/>
                                        </p:tgtEl>
                                        <p:attrNameLst>
                                          <p:attrName>style.visibility</p:attrName>
                                        </p:attrNameLst>
                                      </p:cBhvr>
                                      <p:to>
                                        <p:strVal val="visible"/>
                                      </p:to>
                                    </p:set>
                                    <p:animEffect transition="in" filter="wipe(up)">
                                      <p:cBhvr>
                                        <p:cTn id="16" dur="1000"/>
                                        <p:tgtEl>
                                          <p:spTgt spid="39222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92198"/>
                                        </p:tgtEl>
                                        <p:attrNameLst>
                                          <p:attrName>style.visibility</p:attrName>
                                        </p:attrNameLst>
                                      </p:cBhvr>
                                      <p:to>
                                        <p:strVal val="visible"/>
                                      </p:to>
                                    </p:set>
                                    <p:animEffect transition="in" filter="wipe(up)">
                                      <p:cBhvr>
                                        <p:cTn id="19" dur="1000"/>
                                        <p:tgtEl>
                                          <p:spTgt spid="392198"/>
                                        </p:tgtEl>
                                      </p:cBhvr>
                                    </p:animEffect>
                                  </p:childTnLst>
                                </p:cTn>
                              </p:par>
                              <p:par>
                                <p:cTn id="20" presetID="22" presetClass="entr" presetSubtype="1" fill="hold" nodeType="withEffect">
                                  <p:stCondLst>
                                    <p:cond delay="0"/>
                                  </p:stCondLst>
                                  <p:childTnLst>
                                    <p:set>
                                      <p:cBhvr>
                                        <p:cTn id="21" dur="1" fill="hold">
                                          <p:stCondLst>
                                            <p:cond delay="0"/>
                                          </p:stCondLst>
                                        </p:cTn>
                                        <p:tgtEl>
                                          <p:spTgt spid="392223"/>
                                        </p:tgtEl>
                                        <p:attrNameLst>
                                          <p:attrName>style.visibility</p:attrName>
                                        </p:attrNameLst>
                                      </p:cBhvr>
                                      <p:to>
                                        <p:strVal val="visible"/>
                                      </p:to>
                                    </p:set>
                                    <p:animEffect transition="in" filter="wipe(up)">
                                      <p:cBhvr>
                                        <p:cTn id="22" dur="1000"/>
                                        <p:tgtEl>
                                          <p:spTgt spid="39222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92199"/>
                                        </p:tgtEl>
                                        <p:attrNameLst>
                                          <p:attrName>style.visibility</p:attrName>
                                        </p:attrNameLst>
                                      </p:cBhvr>
                                      <p:to>
                                        <p:strVal val="visible"/>
                                      </p:to>
                                    </p:set>
                                    <p:animEffect transition="in" filter="wipe(up)">
                                      <p:cBhvr>
                                        <p:cTn id="25" dur="1000"/>
                                        <p:tgtEl>
                                          <p:spTgt spid="392199"/>
                                        </p:tgtEl>
                                      </p:cBhvr>
                                    </p:animEffect>
                                  </p:childTnLst>
                                </p:cTn>
                              </p:par>
                              <p:par>
                                <p:cTn id="26" presetID="22" presetClass="entr" presetSubtype="1" fill="hold" nodeType="withEffect">
                                  <p:stCondLst>
                                    <p:cond delay="0"/>
                                  </p:stCondLst>
                                  <p:childTnLst>
                                    <p:set>
                                      <p:cBhvr>
                                        <p:cTn id="27" dur="1" fill="hold">
                                          <p:stCondLst>
                                            <p:cond delay="0"/>
                                          </p:stCondLst>
                                        </p:cTn>
                                        <p:tgtEl>
                                          <p:spTgt spid="392224"/>
                                        </p:tgtEl>
                                        <p:attrNameLst>
                                          <p:attrName>style.visibility</p:attrName>
                                        </p:attrNameLst>
                                      </p:cBhvr>
                                      <p:to>
                                        <p:strVal val="visible"/>
                                      </p:to>
                                    </p:set>
                                    <p:animEffect transition="in" filter="wipe(up)">
                                      <p:cBhvr>
                                        <p:cTn id="28" dur="1000"/>
                                        <p:tgtEl>
                                          <p:spTgt spid="39222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92200"/>
                                        </p:tgtEl>
                                        <p:attrNameLst>
                                          <p:attrName>style.visibility</p:attrName>
                                        </p:attrNameLst>
                                      </p:cBhvr>
                                      <p:to>
                                        <p:strVal val="visible"/>
                                      </p:to>
                                    </p:set>
                                    <p:animEffect transition="in" filter="wipe(up)">
                                      <p:cBhvr>
                                        <p:cTn id="31" dur="1000"/>
                                        <p:tgtEl>
                                          <p:spTgt spid="392200"/>
                                        </p:tgtEl>
                                      </p:cBhvr>
                                    </p:animEffect>
                                  </p:childTnLst>
                                </p:cTn>
                              </p:par>
                              <p:par>
                                <p:cTn id="32" presetID="22" presetClass="entr" presetSubtype="1" fill="hold" nodeType="withEffect">
                                  <p:stCondLst>
                                    <p:cond delay="0"/>
                                  </p:stCondLst>
                                  <p:childTnLst>
                                    <p:set>
                                      <p:cBhvr>
                                        <p:cTn id="33" dur="1" fill="hold">
                                          <p:stCondLst>
                                            <p:cond delay="0"/>
                                          </p:stCondLst>
                                        </p:cTn>
                                        <p:tgtEl>
                                          <p:spTgt spid="392225"/>
                                        </p:tgtEl>
                                        <p:attrNameLst>
                                          <p:attrName>style.visibility</p:attrName>
                                        </p:attrNameLst>
                                      </p:cBhvr>
                                      <p:to>
                                        <p:strVal val="visible"/>
                                      </p:to>
                                    </p:set>
                                    <p:animEffect transition="in" filter="wipe(up)">
                                      <p:cBhvr>
                                        <p:cTn id="34" dur="1000"/>
                                        <p:tgtEl>
                                          <p:spTgt spid="39222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92201"/>
                                        </p:tgtEl>
                                        <p:attrNameLst>
                                          <p:attrName>style.visibility</p:attrName>
                                        </p:attrNameLst>
                                      </p:cBhvr>
                                      <p:to>
                                        <p:strVal val="visible"/>
                                      </p:to>
                                    </p:set>
                                    <p:animEffect transition="in" filter="wipe(up)">
                                      <p:cBhvr>
                                        <p:cTn id="37" dur="1000"/>
                                        <p:tgtEl>
                                          <p:spTgt spid="3922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92203"/>
                                        </p:tgtEl>
                                        <p:attrNameLst>
                                          <p:attrName>style.visibility</p:attrName>
                                        </p:attrNameLst>
                                      </p:cBhvr>
                                      <p:to>
                                        <p:strVal val="visible"/>
                                      </p:to>
                                    </p:set>
                                    <p:animEffect transition="in" filter="wipe(down)">
                                      <p:cBhvr>
                                        <p:cTn id="42" dur="1000"/>
                                        <p:tgtEl>
                                          <p:spTgt spid="39220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92221"/>
                                        </p:tgtEl>
                                        <p:attrNameLst>
                                          <p:attrName>style.visibility</p:attrName>
                                        </p:attrNameLst>
                                      </p:cBhvr>
                                      <p:to>
                                        <p:strVal val="visible"/>
                                      </p:to>
                                    </p:set>
                                    <p:animEffect transition="in" filter="wipe(down)">
                                      <p:cBhvr>
                                        <p:cTn id="45" dur="1000"/>
                                        <p:tgtEl>
                                          <p:spTgt spid="3922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92204"/>
                                        </p:tgtEl>
                                        <p:attrNameLst>
                                          <p:attrName>style.visibility</p:attrName>
                                        </p:attrNameLst>
                                      </p:cBhvr>
                                      <p:to>
                                        <p:strVal val="visible"/>
                                      </p:to>
                                    </p:set>
                                    <p:animEffect transition="in" filter="box(in)">
                                      <p:cBhvr>
                                        <p:cTn id="50" dur="1000"/>
                                        <p:tgtEl>
                                          <p:spTgt spid="392204"/>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392209"/>
                                        </p:tgtEl>
                                        <p:attrNameLst>
                                          <p:attrName>style.visibility</p:attrName>
                                        </p:attrNameLst>
                                      </p:cBhvr>
                                      <p:to>
                                        <p:strVal val="visible"/>
                                      </p:to>
                                    </p:set>
                                    <p:animEffect transition="in" filter="box(in)">
                                      <p:cBhvr>
                                        <p:cTn id="53" dur="1000"/>
                                        <p:tgtEl>
                                          <p:spTgt spid="392209"/>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392222"/>
                                        </p:tgtEl>
                                        <p:attrNameLst>
                                          <p:attrName>style.visibility</p:attrName>
                                        </p:attrNameLst>
                                      </p:cBhvr>
                                      <p:to>
                                        <p:strVal val="visible"/>
                                      </p:to>
                                    </p:set>
                                    <p:animEffect transition="in" filter="box(in)">
                                      <p:cBhvr>
                                        <p:cTn id="56" dur="1000"/>
                                        <p:tgtEl>
                                          <p:spTgt spid="392222"/>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392211"/>
                                        </p:tgtEl>
                                        <p:attrNameLst>
                                          <p:attrName>style.visibility</p:attrName>
                                        </p:attrNameLst>
                                      </p:cBhvr>
                                      <p:to>
                                        <p:strVal val="visible"/>
                                      </p:to>
                                    </p:set>
                                    <p:animEffect transition="in" filter="box(in)">
                                      <p:cBhvr>
                                        <p:cTn id="59" dur="1000"/>
                                        <p:tgtEl>
                                          <p:spTgt spid="392211"/>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92212"/>
                                        </p:tgtEl>
                                        <p:attrNameLst>
                                          <p:attrName>style.visibility</p:attrName>
                                        </p:attrNameLst>
                                      </p:cBhvr>
                                      <p:to>
                                        <p:strVal val="visible"/>
                                      </p:to>
                                    </p:set>
                                    <p:animEffect transition="in" filter="box(in)">
                                      <p:cBhvr>
                                        <p:cTn id="62" dur="1000"/>
                                        <p:tgtEl>
                                          <p:spTgt spid="392212"/>
                                        </p:tgtEl>
                                      </p:cBhvr>
                                    </p:animEffect>
                                  </p:childTnLst>
                                </p:cTn>
                              </p:par>
                              <p:par>
                                <p:cTn id="63" presetID="4" presetClass="entr" presetSubtype="16" fill="hold" nodeType="withEffect">
                                  <p:stCondLst>
                                    <p:cond delay="0"/>
                                  </p:stCondLst>
                                  <p:childTnLst>
                                    <p:set>
                                      <p:cBhvr>
                                        <p:cTn id="64" dur="1" fill="hold">
                                          <p:stCondLst>
                                            <p:cond delay="0"/>
                                          </p:stCondLst>
                                        </p:cTn>
                                        <p:tgtEl>
                                          <p:spTgt spid="392213"/>
                                        </p:tgtEl>
                                        <p:attrNameLst>
                                          <p:attrName>style.visibility</p:attrName>
                                        </p:attrNameLst>
                                      </p:cBhvr>
                                      <p:to>
                                        <p:strVal val="visible"/>
                                      </p:to>
                                    </p:set>
                                    <p:animEffect transition="in" filter="box(in)">
                                      <p:cBhvr>
                                        <p:cTn id="65" dur="1000"/>
                                        <p:tgtEl>
                                          <p:spTgt spid="392213"/>
                                        </p:tgtEl>
                                      </p:cBhvr>
                                    </p:animEffect>
                                  </p:childTnLst>
                                </p:cTn>
                              </p:par>
                              <p:par>
                                <p:cTn id="66" presetID="4" presetClass="entr" presetSubtype="16" fill="hold" nodeType="withEffect">
                                  <p:stCondLst>
                                    <p:cond delay="0"/>
                                  </p:stCondLst>
                                  <p:childTnLst>
                                    <p:set>
                                      <p:cBhvr>
                                        <p:cTn id="67" dur="1" fill="hold">
                                          <p:stCondLst>
                                            <p:cond delay="0"/>
                                          </p:stCondLst>
                                        </p:cTn>
                                        <p:tgtEl>
                                          <p:spTgt spid="392215"/>
                                        </p:tgtEl>
                                        <p:attrNameLst>
                                          <p:attrName>style.visibility</p:attrName>
                                        </p:attrNameLst>
                                      </p:cBhvr>
                                      <p:to>
                                        <p:strVal val="visible"/>
                                      </p:to>
                                    </p:set>
                                    <p:animEffect transition="in" filter="box(in)">
                                      <p:cBhvr>
                                        <p:cTn id="68" dur="1000"/>
                                        <p:tgtEl>
                                          <p:spTgt spid="392215"/>
                                        </p:tgtEl>
                                      </p:cBhvr>
                                    </p:animEffect>
                                  </p:childTnLst>
                                </p:cTn>
                              </p:par>
                              <p:par>
                                <p:cTn id="69" presetID="4" presetClass="entr" presetSubtype="16" fill="hold" nodeType="withEffect">
                                  <p:stCondLst>
                                    <p:cond delay="0"/>
                                  </p:stCondLst>
                                  <p:childTnLst>
                                    <p:set>
                                      <p:cBhvr>
                                        <p:cTn id="70" dur="1" fill="hold">
                                          <p:stCondLst>
                                            <p:cond delay="0"/>
                                          </p:stCondLst>
                                        </p:cTn>
                                        <p:tgtEl>
                                          <p:spTgt spid="392218"/>
                                        </p:tgtEl>
                                        <p:attrNameLst>
                                          <p:attrName>style.visibility</p:attrName>
                                        </p:attrNameLst>
                                      </p:cBhvr>
                                      <p:to>
                                        <p:strVal val="visible"/>
                                      </p:to>
                                    </p:set>
                                    <p:animEffect transition="in" filter="box(in)">
                                      <p:cBhvr>
                                        <p:cTn id="71" dur="1000"/>
                                        <p:tgtEl>
                                          <p:spTgt spid="39221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92205"/>
                                        </p:tgtEl>
                                        <p:attrNameLst>
                                          <p:attrName>style.visibility</p:attrName>
                                        </p:attrNameLst>
                                      </p:cBhvr>
                                      <p:to>
                                        <p:strVal val="visible"/>
                                      </p:to>
                                    </p:set>
                                    <p:animEffect transition="in" filter="blinds(horizontal)">
                                      <p:cBhvr>
                                        <p:cTn id="76" dur="1000"/>
                                        <p:tgtEl>
                                          <p:spTgt spid="392205"/>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92217"/>
                                        </p:tgtEl>
                                        <p:attrNameLst>
                                          <p:attrName>style.visibility</p:attrName>
                                        </p:attrNameLst>
                                      </p:cBhvr>
                                      <p:to>
                                        <p:strVal val="visible"/>
                                      </p:to>
                                    </p:set>
                                    <p:animEffect transition="in" filter="blinds(horizontal)">
                                      <p:cBhvr>
                                        <p:cTn id="79" dur="1000"/>
                                        <p:tgtEl>
                                          <p:spTgt spid="392217"/>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92206"/>
                                        </p:tgtEl>
                                        <p:attrNameLst>
                                          <p:attrName>style.visibility</p:attrName>
                                        </p:attrNameLst>
                                      </p:cBhvr>
                                      <p:to>
                                        <p:strVal val="visible"/>
                                      </p:to>
                                    </p:set>
                                    <p:animEffect transition="in" filter="blinds(horizontal)">
                                      <p:cBhvr>
                                        <p:cTn id="82" dur="1000"/>
                                        <p:tgtEl>
                                          <p:spTgt spid="392206"/>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92207"/>
                                        </p:tgtEl>
                                        <p:attrNameLst>
                                          <p:attrName>style.visibility</p:attrName>
                                        </p:attrNameLst>
                                      </p:cBhvr>
                                      <p:to>
                                        <p:strVal val="visible"/>
                                      </p:to>
                                    </p:set>
                                    <p:animEffect transition="in" filter="blinds(horizontal)">
                                      <p:cBhvr>
                                        <p:cTn id="85" dur="1000"/>
                                        <p:tgtEl>
                                          <p:spTgt spid="392207"/>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92210"/>
                                        </p:tgtEl>
                                        <p:attrNameLst>
                                          <p:attrName>style.visibility</p:attrName>
                                        </p:attrNameLst>
                                      </p:cBhvr>
                                      <p:to>
                                        <p:strVal val="visible"/>
                                      </p:to>
                                    </p:set>
                                    <p:animEffect transition="in" filter="blinds(horizontal)">
                                      <p:cBhvr>
                                        <p:cTn id="88" dur="1000"/>
                                        <p:tgtEl>
                                          <p:spTgt spid="392210"/>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92226"/>
                                        </p:tgtEl>
                                        <p:attrNameLst>
                                          <p:attrName>style.visibility</p:attrName>
                                        </p:attrNameLst>
                                      </p:cBhvr>
                                      <p:to>
                                        <p:strVal val="visible"/>
                                      </p:to>
                                    </p:set>
                                    <p:animEffect transition="in" filter="blinds(horizontal)">
                                      <p:cBhvr>
                                        <p:cTn id="91" dur="1000"/>
                                        <p:tgtEl>
                                          <p:spTgt spid="392226"/>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92208"/>
                                        </p:tgtEl>
                                        <p:attrNameLst>
                                          <p:attrName>style.visibility</p:attrName>
                                        </p:attrNameLst>
                                      </p:cBhvr>
                                      <p:to>
                                        <p:strVal val="visible"/>
                                      </p:to>
                                    </p:set>
                                    <p:animEffect transition="in" filter="blinds(horizontal)">
                                      <p:cBhvr>
                                        <p:cTn id="94" dur="1000"/>
                                        <p:tgtEl>
                                          <p:spTgt spid="392208"/>
                                        </p:tgtEl>
                                      </p:cBhvr>
                                    </p:animEffect>
                                  </p:childTnLst>
                                </p:cTn>
                              </p:par>
                              <p:par>
                                <p:cTn id="95" presetID="3" presetClass="entr" presetSubtype="10" fill="hold" nodeType="withEffect">
                                  <p:stCondLst>
                                    <p:cond delay="0"/>
                                  </p:stCondLst>
                                  <p:childTnLst>
                                    <p:set>
                                      <p:cBhvr>
                                        <p:cTn id="96" dur="1" fill="hold">
                                          <p:stCondLst>
                                            <p:cond delay="0"/>
                                          </p:stCondLst>
                                        </p:cTn>
                                        <p:tgtEl>
                                          <p:spTgt spid="392227"/>
                                        </p:tgtEl>
                                        <p:attrNameLst>
                                          <p:attrName>style.visibility</p:attrName>
                                        </p:attrNameLst>
                                      </p:cBhvr>
                                      <p:to>
                                        <p:strVal val="visible"/>
                                      </p:to>
                                    </p:set>
                                    <p:animEffect transition="in" filter="blinds(horizontal)">
                                      <p:cBhvr>
                                        <p:cTn id="97" dur="1000"/>
                                        <p:tgtEl>
                                          <p:spTgt spid="392227"/>
                                        </p:tgtEl>
                                      </p:cBhvr>
                                    </p:animEffect>
                                  </p:childTnLst>
                                </p:cTn>
                              </p:par>
                              <p:par>
                                <p:cTn id="98" presetID="3" presetClass="entr" presetSubtype="10" fill="hold" nodeType="withEffect">
                                  <p:stCondLst>
                                    <p:cond delay="0"/>
                                  </p:stCondLst>
                                  <p:childTnLst>
                                    <p:set>
                                      <p:cBhvr>
                                        <p:cTn id="99" dur="1" fill="hold">
                                          <p:stCondLst>
                                            <p:cond delay="0"/>
                                          </p:stCondLst>
                                        </p:cTn>
                                        <p:tgtEl>
                                          <p:spTgt spid="392228"/>
                                        </p:tgtEl>
                                        <p:attrNameLst>
                                          <p:attrName>style.visibility</p:attrName>
                                        </p:attrNameLst>
                                      </p:cBhvr>
                                      <p:to>
                                        <p:strVal val="visible"/>
                                      </p:to>
                                    </p:set>
                                    <p:animEffect transition="in" filter="blinds(horizontal)">
                                      <p:cBhvr>
                                        <p:cTn id="100" dur="1000"/>
                                        <p:tgtEl>
                                          <p:spTgt spid="392228"/>
                                        </p:tgtEl>
                                      </p:cBhvr>
                                    </p:animEffect>
                                  </p:childTnLst>
                                </p:cTn>
                              </p:par>
                              <p:par>
                                <p:cTn id="101" presetID="3" presetClass="entr" presetSubtype="10" fill="hold" nodeType="withEffect">
                                  <p:stCondLst>
                                    <p:cond delay="0"/>
                                  </p:stCondLst>
                                  <p:childTnLst>
                                    <p:set>
                                      <p:cBhvr>
                                        <p:cTn id="102" dur="1" fill="hold">
                                          <p:stCondLst>
                                            <p:cond delay="0"/>
                                          </p:stCondLst>
                                        </p:cTn>
                                        <p:tgtEl>
                                          <p:spTgt spid="392229"/>
                                        </p:tgtEl>
                                        <p:attrNameLst>
                                          <p:attrName>style.visibility</p:attrName>
                                        </p:attrNameLst>
                                      </p:cBhvr>
                                      <p:to>
                                        <p:strVal val="visible"/>
                                      </p:to>
                                    </p:set>
                                    <p:animEffect transition="in" filter="blinds(horizontal)">
                                      <p:cBhvr>
                                        <p:cTn id="103" dur="1000"/>
                                        <p:tgtEl>
                                          <p:spTgt spid="392229"/>
                                        </p:tgtEl>
                                      </p:cBhvr>
                                    </p:animEffect>
                                  </p:childTnLst>
                                </p:cTn>
                              </p:par>
                              <p:par>
                                <p:cTn id="104" presetID="3" presetClass="entr" presetSubtype="10" fill="hold" nodeType="withEffect">
                                  <p:stCondLst>
                                    <p:cond delay="0"/>
                                  </p:stCondLst>
                                  <p:childTnLst>
                                    <p:set>
                                      <p:cBhvr>
                                        <p:cTn id="105" dur="1" fill="hold">
                                          <p:stCondLst>
                                            <p:cond delay="0"/>
                                          </p:stCondLst>
                                        </p:cTn>
                                        <p:tgtEl>
                                          <p:spTgt spid="392214"/>
                                        </p:tgtEl>
                                        <p:attrNameLst>
                                          <p:attrName>style.visibility</p:attrName>
                                        </p:attrNameLst>
                                      </p:cBhvr>
                                      <p:to>
                                        <p:strVal val="visible"/>
                                      </p:to>
                                    </p:set>
                                    <p:animEffect transition="in" filter="blinds(horizontal)">
                                      <p:cBhvr>
                                        <p:cTn id="106" dur="1000"/>
                                        <p:tgtEl>
                                          <p:spTgt spid="392214"/>
                                        </p:tgtEl>
                                      </p:cBhvr>
                                    </p:animEffect>
                                  </p:childTnLst>
                                </p:cTn>
                              </p:par>
                              <p:par>
                                <p:cTn id="107" presetID="3" presetClass="entr" presetSubtype="10" fill="hold" nodeType="withEffect">
                                  <p:stCondLst>
                                    <p:cond delay="0"/>
                                  </p:stCondLst>
                                  <p:childTnLst>
                                    <p:set>
                                      <p:cBhvr>
                                        <p:cTn id="108" dur="1" fill="hold">
                                          <p:stCondLst>
                                            <p:cond delay="0"/>
                                          </p:stCondLst>
                                        </p:cTn>
                                        <p:tgtEl>
                                          <p:spTgt spid="392216"/>
                                        </p:tgtEl>
                                        <p:attrNameLst>
                                          <p:attrName>style.visibility</p:attrName>
                                        </p:attrNameLst>
                                      </p:cBhvr>
                                      <p:to>
                                        <p:strVal val="visible"/>
                                      </p:to>
                                    </p:set>
                                    <p:animEffect transition="in" filter="blinds(horizontal)">
                                      <p:cBhvr>
                                        <p:cTn id="109" dur="1000"/>
                                        <p:tgtEl>
                                          <p:spTgt spid="392216"/>
                                        </p:tgtEl>
                                      </p:cBhvr>
                                    </p:animEffect>
                                  </p:childTnLst>
                                </p:cTn>
                              </p:par>
                              <p:par>
                                <p:cTn id="110" presetID="3" presetClass="entr" presetSubtype="10" fill="hold" nodeType="withEffect">
                                  <p:stCondLst>
                                    <p:cond delay="0"/>
                                  </p:stCondLst>
                                  <p:childTnLst>
                                    <p:set>
                                      <p:cBhvr>
                                        <p:cTn id="111" dur="1" fill="hold">
                                          <p:stCondLst>
                                            <p:cond delay="0"/>
                                          </p:stCondLst>
                                        </p:cTn>
                                        <p:tgtEl>
                                          <p:spTgt spid="392219"/>
                                        </p:tgtEl>
                                        <p:attrNameLst>
                                          <p:attrName>style.visibility</p:attrName>
                                        </p:attrNameLst>
                                      </p:cBhvr>
                                      <p:to>
                                        <p:strVal val="visible"/>
                                      </p:to>
                                    </p:set>
                                    <p:animEffect transition="in" filter="blinds(horizontal)">
                                      <p:cBhvr>
                                        <p:cTn id="112" dur="1000"/>
                                        <p:tgtEl>
                                          <p:spTgt spid="392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7" grpId="0" animBg="1"/>
      <p:bldP spid="392198" grpId="0" animBg="1"/>
      <p:bldP spid="392199" grpId="0" animBg="1"/>
      <p:bldP spid="392200" grpId="0" animBg="1"/>
      <p:bldP spid="392201" grpId="0" animBg="1"/>
      <p:bldP spid="392202" grpId="0" animBg="1"/>
      <p:bldP spid="392203" grpId="0" animBg="1"/>
      <p:bldP spid="392204" grpId="0" animBg="1"/>
      <p:bldP spid="392205" grpId="0" animBg="1"/>
      <p:bldP spid="392206" grpId="0" animBg="1"/>
      <p:bldP spid="392207" grpId="0" animBg="1"/>
      <p:bldP spid="392208" grpId="0" animBg="1"/>
      <p:bldP spid="392209" grpId="0" animBg="1"/>
      <p:bldP spid="392210" grpId="0" animBg="1"/>
      <p:bldP spid="392211" grpId="0" animBg="1"/>
      <p:bldP spid="392212" grpId="0" animBg="1"/>
      <p:bldP spid="392217" grpId="0" animBg="1"/>
      <p:bldP spid="392221" grpId="0" animBg="1"/>
      <p:bldP spid="392222" grpId="0" animBg="1"/>
      <p:bldP spid="3922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a:bodyPr>
          <a:lstStyle/>
          <a:p>
            <a:r>
              <a:rPr kumimoji="1" lang="ja-JP" altLang="en-US" sz="2800" dirty="0">
                <a:solidFill>
                  <a:srgbClr val="002060"/>
                </a:solidFill>
              </a:rPr>
              <a:t>アジャイル開発</a:t>
            </a:r>
            <a:r>
              <a:rPr kumimoji="1" lang="en-US" altLang="ja-JP" sz="2800" dirty="0">
                <a:solidFill>
                  <a:srgbClr val="002060"/>
                </a:solidFill>
              </a:rPr>
              <a:t>―</a:t>
            </a:r>
            <a:r>
              <a:rPr kumimoji="1" lang="ja-JP" altLang="en-US" sz="2800" dirty="0">
                <a:solidFill>
                  <a:srgbClr val="002060"/>
                </a:solidFill>
              </a:rPr>
              <a:t>概論</a:t>
            </a:r>
          </a:p>
        </p:txBody>
      </p:sp>
      <p:sp>
        <p:nvSpPr>
          <p:cNvPr id="5" name="スライド番号プレースホルダー 4"/>
          <p:cNvSpPr>
            <a:spLocks noGrp="1"/>
          </p:cNvSpPr>
          <p:nvPr>
            <p:ph type="sldNum" sz="quarter" idx="12"/>
          </p:nvPr>
        </p:nvSpPr>
        <p:spPr/>
        <p:txBody>
          <a:bodyPr/>
          <a:lstStyle/>
          <a:p>
            <a:fld id="{A903E5BA-119A-4272-AC46-CC617D07B5E3}" type="slidenum">
              <a:rPr kumimoji="1" lang="ja-JP" altLang="en-US" smtClean="0"/>
              <a:t>41</a:t>
            </a:fld>
            <a:endParaRPr kumimoji="1" lang="ja-JP" altLang="en-US"/>
          </a:p>
        </p:txBody>
      </p:sp>
      <p:sp>
        <p:nvSpPr>
          <p:cNvPr id="7" name="Rectangle 6"/>
          <p:cNvSpPr>
            <a:spLocks noChangeArrowheads="1"/>
          </p:cNvSpPr>
          <p:nvPr/>
        </p:nvSpPr>
        <p:spPr bwMode="auto">
          <a:xfrm>
            <a:off x="611188" y="1628775"/>
            <a:ext cx="799147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ja-JP" sz="1200" dirty="0">
                <a:solidFill>
                  <a:srgbClr val="002060"/>
                </a:solidFill>
              </a:rPr>
              <a:t>■</a:t>
            </a:r>
            <a:r>
              <a:rPr lang="ja-JP" altLang="en-US" sz="1200" dirty="0">
                <a:solidFill>
                  <a:srgbClr val="002060"/>
                </a:solidFill>
              </a:rPr>
              <a:t>ダイナミックシステムズ開発技法（</a:t>
            </a:r>
            <a:r>
              <a:rPr lang="en-US" altLang="ja-JP" sz="1200" dirty="0">
                <a:solidFill>
                  <a:srgbClr val="002060"/>
                </a:solidFill>
              </a:rPr>
              <a:t>Dynamic Systems Development Method</a:t>
            </a:r>
            <a:r>
              <a:rPr lang="ja-JP" altLang="en-US" sz="1200" dirty="0">
                <a:solidFill>
                  <a:srgbClr val="002060"/>
                </a:solidFill>
              </a:rPr>
              <a:t>）</a:t>
            </a:r>
          </a:p>
          <a:p>
            <a:pPr algn="l"/>
            <a:r>
              <a:rPr lang="ja-JP" altLang="en-US" sz="1200" dirty="0">
                <a:solidFill>
                  <a:srgbClr val="002060"/>
                </a:solidFill>
              </a:rPr>
              <a:t>			デイン・フォルナー（</a:t>
            </a:r>
            <a:r>
              <a:rPr lang="en-US" altLang="ja-JP" sz="1200" dirty="0">
                <a:solidFill>
                  <a:srgbClr val="002060"/>
                </a:solidFill>
              </a:rPr>
              <a:t>Dane Faulkner</a:t>
            </a:r>
            <a:r>
              <a:rPr lang="ja-JP" altLang="en-US" sz="1200" dirty="0">
                <a:solidFill>
                  <a:srgbClr val="002060"/>
                </a:solidFill>
              </a:rPr>
              <a:t>）ほか</a:t>
            </a:r>
          </a:p>
          <a:p>
            <a:pPr algn="l"/>
            <a:r>
              <a:rPr lang="ja-JP" altLang="en-US" sz="1200" dirty="0">
                <a:solidFill>
                  <a:srgbClr val="002060"/>
                </a:solidFill>
              </a:rPr>
              <a:t>■アダプティブソフトウェア開発（</a:t>
            </a:r>
            <a:r>
              <a:rPr lang="en-US" altLang="ja-JP" sz="1200" dirty="0">
                <a:solidFill>
                  <a:srgbClr val="002060"/>
                </a:solidFill>
              </a:rPr>
              <a:t>Adaptive Software Development</a:t>
            </a:r>
            <a:r>
              <a:rPr lang="ja-JP" altLang="en-US" sz="1200" dirty="0">
                <a:solidFill>
                  <a:srgbClr val="002060"/>
                </a:solidFill>
              </a:rPr>
              <a:t>）</a:t>
            </a:r>
          </a:p>
          <a:p>
            <a:pPr algn="l"/>
            <a:r>
              <a:rPr lang="ja-JP" altLang="en-US" sz="1200" dirty="0">
                <a:solidFill>
                  <a:srgbClr val="002060"/>
                </a:solidFill>
              </a:rPr>
              <a:t>			ジム・ハイスミス（</a:t>
            </a:r>
            <a:r>
              <a:rPr lang="en-US" altLang="ja-JP" sz="1200" dirty="0">
                <a:solidFill>
                  <a:srgbClr val="002060"/>
                </a:solidFill>
              </a:rPr>
              <a:t>Jim </a:t>
            </a:r>
            <a:r>
              <a:rPr lang="en-US" altLang="ja-JP" sz="1200" dirty="0" err="1">
                <a:solidFill>
                  <a:srgbClr val="002060"/>
                </a:solidFill>
              </a:rPr>
              <a:t>Highsmith</a:t>
            </a:r>
            <a:r>
              <a:rPr lang="ja-JP" altLang="en-US" sz="1200" dirty="0">
                <a:solidFill>
                  <a:srgbClr val="002060"/>
                </a:solidFill>
              </a:rPr>
              <a:t>）</a:t>
            </a:r>
          </a:p>
          <a:p>
            <a:pPr algn="l"/>
            <a:r>
              <a:rPr lang="ja-JP" altLang="en-US" sz="1200" dirty="0">
                <a:solidFill>
                  <a:srgbClr val="002060"/>
                </a:solidFill>
              </a:rPr>
              <a:t>■クリスタルメソッド（</a:t>
            </a:r>
            <a:r>
              <a:rPr lang="en-US" altLang="ja-JP" sz="1200" dirty="0">
                <a:solidFill>
                  <a:srgbClr val="002060"/>
                </a:solidFill>
              </a:rPr>
              <a:t>Crystal Methods</a:t>
            </a:r>
            <a:r>
              <a:rPr lang="ja-JP" altLang="en-US" sz="1200" dirty="0">
                <a:solidFill>
                  <a:srgbClr val="002060"/>
                </a:solidFill>
              </a:rPr>
              <a:t>）</a:t>
            </a:r>
          </a:p>
          <a:p>
            <a:pPr algn="l"/>
            <a:r>
              <a:rPr lang="ja-JP" altLang="en-US" sz="1200" dirty="0">
                <a:solidFill>
                  <a:srgbClr val="002060"/>
                </a:solidFill>
              </a:rPr>
              <a:t>			アリスター・コックバーン（</a:t>
            </a:r>
            <a:r>
              <a:rPr lang="en-US" altLang="ja-JP" sz="1200" dirty="0">
                <a:solidFill>
                  <a:srgbClr val="002060"/>
                </a:solidFill>
              </a:rPr>
              <a:t>Alistair Cockburn</a:t>
            </a:r>
            <a:r>
              <a:rPr lang="ja-JP" altLang="en-US" sz="1200" dirty="0">
                <a:solidFill>
                  <a:srgbClr val="002060"/>
                </a:solidFill>
              </a:rPr>
              <a:t>）</a:t>
            </a:r>
          </a:p>
          <a:p>
            <a:pPr algn="l"/>
            <a:r>
              <a:rPr lang="ja-JP" altLang="en-US" sz="1200" dirty="0">
                <a:solidFill>
                  <a:srgbClr val="002060"/>
                </a:solidFill>
              </a:rPr>
              <a:t>■スクラム</a:t>
            </a:r>
            <a:r>
              <a:rPr lang="en-US" altLang="ja-JP" sz="1200" dirty="0">
                <a:solidFill>
                  <a:srgbClr val="002060"/>
                </a:solidFill>
              </a:rPr>
              <a:t>(Scrum)</a:t>
            </a:r>
          </a:p>
          <a:p>
            <a:pPr algn="l"/>
            <a:r>
              <a:rPr lang="en-US" altLang="ja-JP" sz="1200" dirty="0">
                <a:solidFill>
                  <a:srgbClr val="002060"/>
                </a:solidFill>
              </a:rPr>
              <a:t>			</a:t>
            </a:r>
            <a:r>
              <a:rPr lang="ja-JP" altLang="en-US" sz="1200" dirty="0">
                <a:solidFill>
                  <a:srgbClr val="002060"/>
                </a:solidFill>
              </a:rPr>
              <a:t>ケン・シュエイバー（</a:t>
            </a:r>
            <a:r>
              <a:rPr lang="en-US" altLang="ja-JP" sz="1200" dirty="0">
                <a:solidFill>
                  <a:srgbClr val="002060"/>
                </a:solidFill>
              </a:rPr>
              <a:t>Ken </a:t>
            </a:r>
            <a:r>
              <a:rPr lang="en-US" altLang="ja-JP" sz="1200" dirty="0" err="1">
                <a:solidFill>
                  <a:srgbClr val="002060"/>
                </a:solidFill>
              </a:rPr>
              <a:t>Schwaber</a:t>
            </a:r>
            <a:r>
              <a:rPr lang="ja-JP" altLang="en-US" sz="1200" dirty="0">
                <a:solidFill>
                  <a:srgbClr val="002060"/>
                </a:solidFill>
              </a:rPr>
              <a:t>）、ジェフ・サザーランド（</a:t>
            </a:r>
            <a:r>
              <a:rPr lang="en-US" altLang="ja-JP" sz="1200" dirty="0">
                <a:solidFill>
                  <a:srgbClr val="002060"/>
                </a:solidFill>
              </a:rPr>
              <a:t>Jeff Sutherland</a:t>
            </a:r>
            <a:r>
              <a:rPr lang="ja-JP" altLang="en-US" sz="1200" dirty="0">
                <a:solidFill>
                  <a:srgbClr val="002060"/>
                </a:solidFill>
              </a:rPr>
              <a:t>）</a:t>
            </a:r>
          </a:p>
          <a:p>
            <a:pPr algn="l"/>
            <a:r>
              <a:rPr lang="ja-JP" altLang="en-US" sz="1200" dirty="0">
                <a:solidFill>
                  <a:srgbClr val="002060"/>
                </a:solidFill>
              </a:rPr>
              <a:t>■ </a:t>
            </a:r>
            <a:r>
              <a:rPr lang="en-US" altLang="ja-JP" sz="1200" dirty="0">
                <a:solidFill>
                  <a:srgbClr val="002060"/>
                </a:solidFill>
              </a:rPr>
              <a:t>XP</a:t>
            </a:r>
            <a:r>
              <a:rPr lang="ja-JP" altLang="en-US" sz="1200" dirty="0">
                <a:solidFill>
                  <a:srgbClr val="002060"/>
                </a:solidFill>
              </a:rPr>
              <a:t>（エクストリームプログラミング）</a:t>
            </a:r>
          </a:p>
          <a:p>
            <a:pPr algn="l"/>
            <a:r>
              <a:rPr lang="ja-JP" altLang="en-US" sz="1200" dirty="0">
                <a:solidFill>
                  <a:srgbClr val="002060"/>
                </a:solidFill>
              </a:rPr>
              <a:t>			ケント・ベック（</a:t>
            </a:r>
            <a:r>
              <a:rPr lang="en-US" altLang="ja-JP" sz="1200" dirty="0">
                <a:solidFill>
                  <a:srgbClr val="002060"/>
                </a:solidFill>
              </a:rPr>
              <a:t>Kent Beck</a:t>
            </a:r>
            <a:r>
              <a:rPr lang="ja-JP" altLang="en-US" sz="1200" dirty="0">
                <a:solidFill>
                  <a:srgbClr val="002060"/>
                </a:solidFill>
              </a:rPr>
              <a:t>）、エリック・ガンマ（</a:t>
            </a:r>
            <a:r>
              <a:rPr lang="en-US" altLang="ja-JP" sz="1200" dirty="0">
                <a:solidFill>
                  <a:srgbClr val="002060"/>
                </a:solidFill>
              </a:rPr>
              <a:t>Eric Gamma</a:t>
            </a:r>
            <a:r>
              <a:rPr lang="ja-JP" altLang="en-US" sz="1200" dirty="0">
                <a:solidFill>
                  <a:srgbClr val="002060"/>
                </a:solidFill>
              </a:rPr>
              <a:t>）ほか</a:t>
            </a:r>
          </a:p>
          <a:p>
            <a:pPr algn="l"/>
            <a:r>
              <a:rPr lang="ja-JP" altLang="en-US" sz="1200" dirty="0">
                <a:solidFill>
                  <a:srgbClr val="002060"/>
                </a:solidFill>
              </a:rPr>
              <a:t>■リーンソフトウェア開発（</a:t>
            </a:r>
            <a:r>
              <a:rPr lang="en-US" altLang="ja-JP" sz="1200" dirty="0">
                <a:solidFill>
                  <a:srgbClr val="002060"/>
                </a:solidFill>
              </a:rPr>
              <a:t>Lean Software Development</a:t>
            </a:r>
            <a:r>
              <a:rPr lang="ja-JP" altLang="en-US" sz="1200" dirty="0">
                <a:solidFill>
                  <a:srgbClr val="002060"/>
                </a:solidFill>
              </a:rPr>
              <a:t>）</a:t>
            </a:r>
          </a:p>
          <a:p>
            <a:pPr algn="l"/>
            <a:r>
              <a:rPr lang="ja-JP" altLang="en-US" sz="1200" dirty="0">
                <a:solidFill>
                  <a:srgbClr val="002060"/>
                </a:solidFill>
              </a:rPr>
              <a:t>			トムおよびメアリー・ポッペンディーク（</a:t>
            </a:r>
            <a:r>
              <a:rPr lang="en-US" altLang="ja-JP" sz="1200" dirty="0">
                <a:solidFill>
                  <a:srgbClr val="002060"/>
                </a:solidFill>
              </a:rPr>
              <a:t>Tom and Mary </a:t>
            </a:r>
            <a:r>
              <a:rPr lang="en-US" altLang="ja-JP" sz="1200" dirty="0" err="1">
                <a:solidFill>
                  <a:srgbClr val="002060"/>
                </a:solidFill>
              </a:rPr>
              <a:t>Poppendieck</a:t>
            </a:r>
            <a:r>
              <a:rPr lang="ja-JP" altLang="en-US" sz="1200" dirty="0">
                <a:solidFill>
                  <a:srgbClr val="002060"/>
                </a:solidFill>
              </a:rPr>
              <a:t>）</a:t>
            </a:r>
          </a:p>
          <a:p>
            <a:pPr algn="l"/>
            <a:r>
              <a:rPr lang="ja-JP" altLang="en-US" sz="1200" dirty="0">
                <a:solidFill>
                  <a:srgbClr val="002060"/>
                </a:solidFill>
              </a:rPr>
              <a:t>■フィーチャ駆動開発（</a:t>
            </a:r>
            <a:r>
              <a:rPr lang="en-US" altLang="ja-JP" sz="1200" dirty="0">
                <a:solidFill>
                  <a:srgbClr val="002060"/>
                </a:solidFill>
              </a:rPr>
              <a:t>Feature-Driven Development</a:t>
            </a:r>
            <a:r>
              <a:rPr lang="ja-JP" altLang="en-US" sz="1200" dirty="0">
                <a:solidFill>
                  <a:srgbClr val="002060"/>
                </a:solidFill>
              </a:rPr>
              <a:t>）</a:t>
            </a:r>
          </a:p>
          <a:p>
            <a:pPr algn="l"/>
            <a:r>
              <a:rPr lang="ja-JP" altLang="en-US" sz="1200" dirty="0">
                <a:solidFill>
                  <a:srgbClr val="002060"/>
                </a:solidFill>
              </a:rPr>
              <a:t>			ピーター・コード（</a:t>
            </a:r>
            <a:r>
              <a:rPr lang="en-US" altLang="ja-JP" sz="1200" dirty="0">
                <a:solidFill>
                  <a:srgbClr val="002060"/>
                </a:solidFill>
              </a:rPr>
              <a:t>Peter Code</a:t>
            </a:r>
            <a:r>
              <a:rPr lang="ja-JP" altLang="en-US" sz="1200" dirty="0">
                <a:solidFill>
                  <a:srgbClr val="002060"/>
                </a:solidFill>
              </a:rPr>
              <a:t>）、ジェフ・デルーカ（</a:t>
            </a:r>
            <a:r>
              <a:rPr lang="en-US" altLang="ja-JP" sz="1200" dirty="0">
                <a:solidFill>
                  <a:srgbClr val="002060"/>
                </a:solidFill>
              </a:rPr>
              <a:t>Jeff DeLuca</a:t>
            </a:r>
            <a:r>
              <a:rPr lang="ja-JP" altLang="en-US" sz="1200" dirty="0">
                <a:solidFill>
                  <a:srgbClr val="002060"/>
                </a:solidFill>
              </a:rPr>
              <a:t>）</a:t>
            </a:r>
          </a:p>
          <a:p>
            <a:pPr algn="l"/>
            <a:r>
              <a:rPr lang="ja-JP" altLang="en-US" sz="1200" dirty="0">
                <a:solidFill>
                  <a:srgbClr val="002060"/>
                </a:solidFill>
              </a:rPr>
              <a:t>■アジャイル統一プロセス（</a:t>
            </a:r>
            <a:r>
              <a:rPr lang="en-US" altLang="ja-JP" sz="1200" dirty="0">
                <a:solidFill>
                  <a:srgbClr val="002060"/>
                </a:solidFill>
              </a:rPr>
              <a:t>Agile Unified Process</a:t>
            </a:r>
            <a:r>
              <a:rPr lang="ja-JP" altLang="en-US" sz="1200" dirty="0">
                <a:solidFill>
                  <a:srgbClr val="002060"/>
                </a:solidFill>
              </a:rPr>
              <a:t>）</a:t>
            </a:r>
          </a:p>
          <a:p>
            <a:pPr algn="l"/>
            <a:r>
              <a:rPr lang="ja-JP" altLang="en-US" sz="1200" dirty="0">
                <a:solidFill>
                  <a:srgbClr val="002060"/>
                </a:solidFill>
              </a:rPr>
              <a:t>			スコット・アンブラー（</a:t>
            </a:r>
            <a:r>
              <a:rPr lang="en-US" altLang="ja-JP" sz="1200" dirty="0">
                <a:solidFill>
                  <a:srgbClr val="002060"/>
                </a:solidFill>
              </a:rPr>
              <a:t>Scott Ambler</a:t>
            </a:r>
            <a:r>
              <a:rPr lang="ja-JP" altLang="en-US" sz="1200" dirty="0">
                <a:solidFill>
                  <a:srgbClr val="002060"/>
                </a:solidFill>
              </a:rPr>
              <a:t>）</a:t>
            </a:r>
          </a:p>
        </p:txBody>
      </p:sp>
      <p:sp>
        <p:nvSpPr>
          <p:cNvPr id="8" name="Text Box 7"/>
          <p:cNvSpPr txBox="1">
            <a:spLocks noChangeArrowheads="1"/>
          </p:cNvSpPr>
          <p:nvPr/>
        </p:nvSpPr>
        <p:spPr bwMode="auto">
          <a:xfrm>
            <a:off x="1763713" y="4724400"/>
            <a:ext cx="5761037" cy="1822450"/>
          </a:xfrm>
          <a:prstGeom prst="rect">
            <a:avLst/>
          </a:prstGeom>
          <a:solidFill>
            <a:srgbClr val="CC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ja-JP" altLang="en-US" sz="1600"/>
              <a:t>反復（周期）的</a:t>
            </a:r>
            <a:r>
              <a:rPr lang="en-US" altLang="ja-JP" sz="1600"/>
              <a:t>(Iterative) --- </a:t>
            </a:r>
            <a:r>
              <a:rPr lang="ja-JP" altLang="en-US" sz="1600"/>
              <a:t>定期的なリリース</a:t>
            </a:r>
          </a:p>
          <a:p>
            <a:pPr algn="l">
              <a:spcBef>
                <a:spcPct val="50000"/>
              </a:spcBef>
              <a:buFontTx/>
              <a:buChar char="•"/>
            </a:pPr>
            <a:r>
              <a:rPr lang="ja-JP" altLang="en-US" sz="1600"/>
              <a:t>漸進的</a:t>
            </a:r>
            <a:r>
              <a:rPr lang="en-US" altLang="ja-JP" sz="1600"/>
              <a:t>(Incremental) --- </a:t>
            </a:r>
            <a:r>
              <a:rPr lang="ja-JP" altLang="en-US" sz="1600"/>
              <a:t>徐々に機能を増加</a:t>
            </a:r>
          </a:p>
          <a:p>
            <a:pPr algn="l">
              <a:spcBef>
                <a:spcPct val="50000"/>
              </a:spcBef>
              <a:buFontTx/>
              <a:buChar char="•"/>
            </a:pPr>
            <a:r>
              <a:rPr lang="ja-JP" altLang="en-US" sz="1600"/>
              <a:t>適応主義</a:t>
            </a:r>
            <a:r>
              <a:rPr lang="en-US" altLang="ja-JP" sz="1600"/>
              <a:t>(Adaptive) --- </a:t>
            </a:r>
            <a:r>
              <a:rPr lang="ja-JP" altLang="en-US" sz="1600"/>
              <a:t>変化に対応（即応）</a:t>
            </a:r>
          </a:p>
          <a:p>
            <a:pPr algn="l">
              <a:spcBef>
                <a:spcPct val="50000"/>
              </a:spcBef>
              <a:buFontTx/>
              <a:buChar char="•"/>
            </a:pPr>
            <a:r>
              <a:rPr lang="ja-JP" altLang="en-US" sz="1600"/>
              <a:t>自律的</a:t>
            </a:r>
            <a:r>
              <a:rPr lang="en-US" altLang="ja-JP" sz="1600"/>
              <a:t>(Self-Organized) --- </a:t>
            </a:r>
            <a:r>
              <a:rPr lang="ja-JP" altLang="en-US" sz="1600"/>
              <a:t>学習する組織</a:t>
            </a:r>
          </a:p>
          <a:p>
            <a:pPr algn="l">
              <a:spcBef>
                <a:spcPct val="50000"/>
              </a:spcBef>
              <a:buFontTx/>
              <a:buChar char="•"/>
            </a:pPr>
            <a:r>
              <a:rPr lang="ja-JP" altLang="en-US" sz="1600"/>
              <a:t>多能工</a:t>
            </a:r>
            <a:r>
              <a:rPr lang="en-US" altLang="ja-JP" sz="1600"/>
              <a:t>(Cell Production) --- </a:t>
            </a:r>
            <a:r>
              <a:rPr lang="ja-JP" altLang="en-US" sz="1600"/>
              <a:t>一人多役</a:t>
            </a:r>
            <a:r>
              <a:rPr lang="ja-JP" altLang="en-US" sz="1200"/>
              <a:t>（ＳＥ、プログラマー、テスター）</a:t>
            </a:r>
          </a:p>
        </p:txBody>
      </p:sp>
      <p:sp>
        <p:nvSpPr>
          <p:cNvPr id="9" name="Text Box 8"/>
          <p:cNvSpPr txBox="1">
            <a:spLocks noChangeArrowheads="1"/>
          </p:cNvSpPr>
          <p:nvPr/>
        </p:nvSpPr>
        <p:spPr bwMode="auto">
          <a:xfrm>
            <a:off x="589459" y="892175"/>
            <a:ext cx="7921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400" dirty="0">
                <a:solidFill>
                  <a:srgbClr val="002060"/>
                </a:solidFill>
              </a:rPr>
              <a:t>高品質でムダの無い、且つ変更要求に対応できるソフトウエアを作成する為の適切な一連の手順に従い高い協調と自律的なプロジェクト関係者によって実施される反復（周期）的、インクリメンタルなアプローチである。</a:t>
            </a:r>
          </a:p>
        </p:txBody>
      </p:sp>
      <p:sp>
        <p:nvSpPr>
          <p:cNvPr id="3" name="フッター プレースホルダー 2"/>
          <p:cNvSpPr>
            <a:spLocks noGrp="1"/>
          </p:cNvSpPr>
          <p:nvPr>
            <p:ph type="ftr" sz="quarter" idx="11"/>
          </p:nvPr>
        </p:nvSpPr>
        <p:spPr/>
        <p:txBody>
          <a:bodyPr/>
          <a:lstStyle/>
          <a:p>
            <a:r>
              <a:rPr kumimoji="1" lang="en-US" altLang="ja-JP"/>
              <a:t>Copylights@2012 SSS Corporation</a:t>
            </a:r>
            <a:endParaRPr kumimoji="1" lang="ja-JP" altLang="en-US"/>
          </a:p>
        </p:txBody>
      </p:sp>
    </p:spTree>
    <p:extLst>
      <p:ext uri="{BB962C8B-B14F-4D97-AF65-F5344CB8AC3E}">
        <p14:creationId xmlns:p14="http://schemas.microsoft.com/office/powerpoint/2010/main" val="1169251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lang="ja-JP" altLang="en-US" sz="2800" dirty="0">
                <a:solidFill>
                  <a:srgbClr val="002060"/>
                </a:solidFill>
              </a:rPr>
              <a:t>アジャイル・マニフェスト２００１</a:t>
            </a:r>
            <a:endParaRPr kumimoji="1" lang="ja-JP" altLang="en-US" sz="2800" dirty="0">
              <a:solidFill>
                <a:srgbClr val="002060"/>
              </a:solidFill>
            </a:endParaRPr>
          </a:p>
        </p:txBody>
      </p:sp>
      <p:sp>
        <p:nvSpPr>
          <p:cNvPr id="4" name="スライド番号プレースホルダー 3"/>
          <p:cNvSpPr>
            <a:spLocks noGrp="1"/>
          </p:cNvSpPr>
          <p:nvPr>
            <p:ph type="sldNum" sz="quarter" idx="12"/>
          </p:nvPr>
        </p:nvSpPr>
        <p:spPr/>
        <p:txBody>
          <a:bodyPr/>
          <a:lstStyle/>
          <a:p>
            <a:fld id="{A903E5BA-119A-4272-AC46-CC617D07B5E3}" type="slidenum">
              <a:rPr kumimoji="1" lang="ja-JP" altLang="en-US" smtClean="0"/>
              <a:t>42</a:t>
            </a:fld>
            <a:endParaRPr kumimoji="1" lang="ja-JP" altLang="en-US"/>
          </a:p>
        </p:txBody>
      </p:sp>
      <p:sp>
        <p:nvSpPr>
          <p:cNvPr id="5" name="Rectangle 3"/>
          <p:cNvSpPr txBox="1">
            <a:spLocks noChangeArrowheads="1"/>
          </p:cNvSpPr>
          <p:nvPr/>
        </p:nvSpPr>
        <p:spPr>
          <a:xfrm>
            <a:off x="541338" y="1196752"/>
            <a:ext cx="8229600" cy="14398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80000"/>
              </a:lnSpc>
            </a:pPr>
            <a:r>
              <a:rPr lang="ja-JP" altLang="en-US" sz="2400" dirty="0">
                <a:solidFill>
                  <a:srgbClr val="002060"/>
                </a:solidFill>
              </a:rPr>
              <a:t>アジャイル・ソフトウェア開発宣言</a:t>
            </a:r>
          </a:p>
          <a:p>
            <a:pPr lvl="1">
              <a:lnSpc>
                <a:spcPct val="80000"/>
              </a:lnSpc>
              <a:buFont typeface="Wingdings" pitchFamily="2" charset="2"/>
              <a:buNone/>
            </a:pPr>
            <a:r>
              <a:rPr lang="ja-JP" altLang="en-US" sz="2000" dirty="0">
                <a:solidFill>
                  <a:srgbClr val="002060"/>
                </a:solidFill>
              </a:rPr>
              <a:t>	我々は、自らアジャイル開発を実践するとともに、</a:t>
            </a:r>
            <a:br>
              <a:rPr lang="ja-JP" altLang="en-US" sz="2000" dirty="0">
                <a:solidFill>
                  <a:srgbClr val="002060"/>
                </a:solidFill>
              </a:rPr>
            </a:br>
            <a:r>
              <a:rPr lang="ja-JP" altLang="en-US" sz="2000" dirty="0">
                <a:solidFill>
                  <a:srgbClr val="002060"/>
                </a:solidFill>
              </a:rPr>
              <a:t>人々がアジャイル開発を実践するための支援を通じて、</a:t>
            </a:r>
            <a:br>
              <a:rPr lang="ja-JP" altLang="en-US" sz="2000" dirty="0">
                <a:solidFill>
                  <a:srgbClr val="002060"/>
                </a:solidFill>
              </a:rPr>
            </a:br>
            <a:r>
              <a:rPr lang="ja-JP" altLang="en-US" sz="2000" dirty="0">
                <a:solidFill>
                  <a:srgbClr val="002060"/>
                </a:solidFill>
              </a:rPr>
              <a:t>より優れたソフトウェア開発方法を見つけようとしている。</a:t>
            </a:r>
            <a:br>
              <a:rPr lang="ja-JP" altLang="en-US" sz="2000" dirty="0">
                <a:solidFill>
                  <a:srgbClr val="002060"/>
                </a:solidFill>
              </a:rPr>
            </a:br>
            <a:r>
              <a:rPr lang="ja-JP" altLang="en-US" sz="2000" dirty="0">
                <a:solidFill>
                  <a:srgbClr val="002060"/>
                </a:solidFill>
              </a:rPr>
              <a:t>この活動を通じて、我々は、</a:t>
            </a:r>
          </a:p>
        </p:txBody>
      </p:sp>
      <p:sp>
        <p:nvSpPr>
          <p:cNvPr id="6" name="Rectangle 4"/>
          <p:cNvSpPr>
            <a:spLocks noChangeArrowheads="1"/>
          </p:cNvSpPr>
          <p:nvPr/>
        </p:nvSpPr>
        <p:spPr bwMode="auto">
          <a:xfrm>
            <a:off x="541338" y="2674714"/>
            <a:ext cx="8229600" cy="1225550"/>
          </a:xfrm>
          <a:prstGeom prst="rect">
            <a:avLst/>
          </a:prstGeom>
          <a:solidFill>
            <a:srgbClr val="CCFFFF">
              <a:alpha val="50195"/>
            </a:srgb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a:lnSpc>
                <a:spcPct val="80000"/>
              </a:lnSpc>
              <a:spcBef>
                <a:spcPct val="20000"/>
              </a:spcBef>
              <a:buClr>
                <a:srgbClr val="990033"/>
              </a:buClr>
              <a:buFont typeface="Wingdings" pitchFamily="2" charset="2"/>
              <a:buChar char="l"/>
            </a:pPr>
            <a:r>
              <a:rPr lang="ja-JP" altLang="en-US" sz="2000" b="1" dirty="0"/>
              <a:t>人と人同士の相互作用を</a:t>
            </a:r>
            <a:r>
              <a:rPr lang="ja-JP" altLang="en-US" sz="2000" dirty="0"/>
              <a:t>、	プロセスやツールよりも</a:t>
            </a:r>
          </a:p>
          <a:p>
            <a:pPr marL="742950" lvl="1" indent="-285750" algn="l">
              <a:lnSpc>
                <a:spcPct val="80000"/>
              </a:lnSpc>
              <a:spcBef>
                <a:spcPct val="20000"/>
              </a:spcBef>
              <a:buClr>
                <a:srgbClr val="990033"/>
              </a:buClr>
              <a:buFont typeface="Wingdings" pitchFamily="2" charset="2"/>
              <a:buChar char="l"/>
            </a:pPr>
            <a:r>
              <a:rPr lang="ja-JP" altLang="en-US" sz="2000" b="1" dirty="0"/>
              <a:t>動くソフトウェアを</a:t>
            </a:r>
            <a:r>
              <a:rPr lang="ja-JP" altLang="en-US" sz="2000" dirty="0"/>
              <a:t>、	包括的なドキュメントよりも</a:t>
            </a:r>
          </a:p>
          <a:p>
            <a:pPr marL="742950" lvl="1" indent="-285750" algn="l">
              <a:lnSpc>
                <a:spcPct val="80000"/>
              </a:lnSpc>
              <a:spcBef>
                <a:spcPct val="20000"/>
              </a:spcBef>
              <a:buClr>
                <a:srgbClr val="990033"/>
              </a:buClr>
              <a:buFont typeface="Wingdings" pitchFamily="2" charset="2"/>
              <a:buChar char="l"/>
            </a:pPr>
            <a:r>
              <a:rPr lang="ja-JP" altLang="en-US" sz="2000" b="1" dirty="0"/>
              <a:t>顧客との協力を</a:t>
            </a:r>
            <a:r>
              <a:rPr lang="ja-JP" altLang="en-US" sz="2000" dirty="0"/>
              <a:t>、		契約交渉よりも</a:t>
            </a:r>
          </a:p>
          <a:p>
            <a:pPr marL="742950" lvl="1" indent="-285750" algn="l">
              <a:lnSpc>
                <a:spcPct val="80000"/>
              </a:lnSpc>
              <a:spcBef>
                <a:spcPct val="20000"/>
              </a:spcBef>
              <a:buClr>
                <a:srgbClr val="990033"/>
              </a:buClr>
              <a:buFont typeface="Wingdings" pitchFamily="2" charset="2"/>
              <a:buChar char="l"/>
            </a:pPr>
            <a:r>
              <a:rPr lang="ja-JP" altLang="en-US" sz="2000" b="1" dirty="0"/>
              <a:t>変化に対応することを</a:t>
            </a:r>
            <a:r>
              <a:rPr lang="ja-JP" altLang="en-US" sz="2000" dirty="0"/>
              <a:t>、	計画に従うことよりも</a:t>
            </a:r>
          </a:p>
        </p:txBody>
      </p:sp>
      <p:sp>
        <p:nvSpPr>
          <p:cNvPr id="7" name="Rectangle 5"/>
          <p:cNvSpPr>
            <a:spLocks noChangeArrowheads="1"/>
          </p:cNvSpPr>
          <p:nvPr/>
        </p:nvSpPr>
        <p:spPr bwMode="auto">
          <a:xfrm>
            <a:off x="541338" y="4149725"/>
            <a:ext cx="8229600"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a:lnSpc>
                <a:spcPct val="80000"/>
              </a:lnSpc>
              <a:spcBef>
                <a:spcPct val="20000"/>
              </a:spcBef>
              <a:buClr>
                <a:srgbClr val="990033"/>
              </a:buClr>
              <a:buFont typeface="Wingdings" pitchFamily="2" charset="2"/>
              <a:buNone/>
            </a:pPr>
            <a:r>
              <a:rPr lang="en-US" altLang="ja-JP" sz="2000">
                <a:solidFill>
                  <a:srgbClr val="002060"/>
                </a:solidFill>
              </a:rPr>
              <a:t>	</a:t>
            </a:r>
            <a:r>
              <a:rPr lang="ja-JP" altLang="en-US" sz="2000">
                <a:solidFill>
                  <a:srgbClr val="002060"/>
                </a:solidFill>
              </a:rPr>
              <a:t>尊重するに至った。</a:t>
            </a:r>
          </a:p>
          <a:p>
            <a:pPr marL="742950" lvl="1" indent="-285750" algn="l">
              <a:lnSpc>
                <a:spcPct val="80000"/>
              </a:lnSpc>
              <a:spcBef>
                <a:spcPct val="20000"/>
              </a:spcBef>
              <a:buClr>
                <a:srgbClr val="990033"/>
              </a:buClr>
              <a:buFont typeface="Wingdings" pitchFamily="2" charset="2"/>
              <a:buNone/>
            </a:pPr>
            <a:r>
              <a:rPr lang="ja-JP" altLang="en-US" sz="2000">
                <a:solidFill>
                  <a:srgbClr val="002060"/>
                </a:solidFill>
              </a:rPr>
              <a:t>	これは、右側にある項目の価値を認めつつも、</a:t>
            </a:r>
            <a:br>
              <a:rPr lang="ja-JP" altLang="en-US" sz="2000">
                <a:solidFill>
                  <a:srgbClr val="002060"/>
                </a:solidFill>
              </a:rPr>
            </a:br>
            <a:r>
              <a:rPr lang="ja-JP" altLang="en-US" sz="2000">
                <a:solidFill>
                  <a:srgbClr val="002060"/>
                </a:solidFill>
              </a:rPr>
              <a:t>左側にある項目の価値をより一層重視する、ということである。</a:t>
            </a:r>
          </a:p>
        </p:txBody>
      </p:sp>
      <p:sp>
        <p:nvSpPr>
          <p:cNvPr id="8" name="Rectangle 6"/>
          <p:cNvSpPr>
            <a:spLocks noChangeArrowheads="1"/>
          </p:cNvSpPr>
          <p:nvPr/>
        </p:nvSpPr>
        <p:spPr bwMode="auto">
          <a:xfrm>
            <a:off x="539750" y="5084763"/>
            <a:ext cx="822960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a:lnSpc>
                <a:spcPct val="80000"/>
              </a:lnSpc>
              <a:spcBef>
                <a:spcPct val="20000"/>
              </a:spcBef>
              <a:buClr>
                <a:srgbClr val="990033"/>
              </a:buClr>
              <a:buFont typeface="Wingdings" pitchFamily="2" charset="2"/>
              <a:buNone/>
            </a:pPr>
            <a:r>
              <a:rPr lang="en-US" altLang="ja-JP" sz="1400">
                <a:solidFill>
                  <a:srgbClr val="002060"/>
                </a:solidFill>
              </a:rPr>
              <a:t>	Kent Beck		James Grenning	Robert C.Martin</a:t>
            </a:r>
          </a:p>
          <a:p>
            <a:pPr marL="742950" lvl="1" indent="-285750" algn="l">
              <a:lnSpc>
                <a:spcPct val="80000"/>
              </a:lnSpc>
              <a:spcBef>
                <a:spcPct val="20000"/>
              </a:spcBef>
              <a:buClr>
                <a:srgbClr val="990033"/>
              </a:buClr>
              <a:buFont typeface="Wingdings" pitchFamily="2" charset="2"/>
              <a:buNone/>
            </a:pPr>
            <a:r>
              <a:rPr lang="en-US" altLang="ja-JP" sz="1400">
                <a:solidFill>
                  <a:srgbClr val="002060"/>
                </a:solidFill>
              </a:rPr>
              <a:t>	Mike Beedle		Jim Highamith	Steve Mellor</a:t>
            </a:r>
          </a:p>
          <a:p>
            <a:pPr marL="742950" lvl="1" indent="-285750" algn="l">
              <a:lnSpc>
                <a:spcPct val="80000"/>
              </a:lnSpc>
              <a:spcBef>
                <a:spcPct val="20000"/>
              </a:spcBef>
              <a:buClr>
                <a:srgbClr val="990033"/>
              </a:buClr>
              <a:buFont typeface="Wingdings" pitchFamily="2" charset="2"/>
              <a:buNone/>
            </a:pPr>
            <a:r>
              <a:rPr lang="en-US" altLang="ja-JP" sz="1400">
                <a:solidFill>
                  <a:srgbClr val="002060"/>
                </a:solidFill>
              </a:rPr>
              <a:t>	Arie van Bennekum	Andrew Hunt	Ken Schwaber</a:t>
            </a:r>
          </a:p>
          <a:p>
            <a:pPr marL="742950" lvl="1" indent="-285750" algn="l">
              <a:lnSpc>
                <a:spcPct val="80000"/>
              </a:lnSpc>
              <a:spcBef>
                <a:spcPct val="20000"/>
              </a:spcBef>
              <a:buClr>
                <a:srgbClr val="990033"/>
              </a:buClr>
              <a:buFont typeface="Wingdings" pitchFamily="2" charset="2"/>
              <a:buNone/>
            </a:pPr>
            <a:r>
              <a:rPr lang="en-US" altLang="ja-JP" sz="1400">
                <a:solidFill>
                  <a:srgbClr val="002060"/>
                </a:solidFill>
              </a:rPr>
              <a:t>	Alistair Cockburn	Rin Jeffries		Jeff Sutherland</a:t>
            </a:r>
          </a:p>
          <a:p>
            <a:pPr marL="742950" lvl="1" indent="-285750" algn="l">
              <a:lnSpc>
                <a:spcPct val="80000"/>
              </a:lnSpc>
              <a:spcBef>
                <a:spcPct val="20000"/>
              </a:spcBef>
              <a:buClr>
                <a:srgbClr val="990033"/>
              </a:buClr>
              <a:buFont typeface="Wingdings" pitchFamily="2" charset="2"/>
              <a:buNone/>
            </a:pPr>
            <a:r>
              <a:rPr lang="en-US" altLang="ja-JP" sz="1400">
                <a:solidFill>
                  <a:srgbClr val="002060"/>
                </a:solidFill>
              </a:rPr>
              <a:t>	Ward Cunningham	Lon Ker		Dave Thomas</a:t>
            </a:r>
          </a:p>
          <a:p>
            <a:pPr marL="742950" lvl="1" indent="-285750" algn="l">
              <a:lnSpc>
                <a:spcPct val="80000"/>
              </a:lnSpc>
              <a:spcBef>
                <a:spcPct val="20000"/>
              </a:spcBef>
              <a:buClr>
                <a:srgbClr val="990033"/>
              </a:buClr>
              <a:buFont typeface="Wingdings" pitchFamily="2" charset="2"/>
              <a:buNone/>
            </a:pPr>
            <a:r>
              <a:rPr lang="en-US" altLang="ja-JP" sz="1400">
                <a:solidFill>
                  <a:srgbClr val="002060"/>
                </a:solidFill>
              </a:rPr>
              <a:t>	Martin Fowler		Brian Marick</a:t>
            </a:r>
          </a:p>
        </p:txBody>
      </p:sp>
      <p:sp>
        <p:nvSpPr>
          <p:cNvPr id="9" name="Text Box 7"/>
          <p:cNvSpPr txBox="1">
            <a:spLocks noChangeArrowheads="1"/>
          </p:cNvSpPr>
          <p:nvPr/>
        </p:nvSpPr>
        <p:spPr bwMode="auto">
          <a:xfrm>
            <a:off x="5796136" y="6172200"/>
            <a:ext cx="2376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r>
              <a:rPr lang="en-US" altLang="ja-JP" sz="1400" dirty="0"/>
              <a:t>http://agilemanifesto.org/</a:t>
            </a:r>
          </a:p>
        </p:txBody>
      </p:sp>
      <p:sp>
        <p:nvSpPr>
          <p:cNvPr id="3" name="フッター プレースホルダー 2"/>
          <p:cNvSpPr>
            <a:spLocks noGrp="1"/>
          </p:cNvSpPr>
          <p:nvPr>
            <p:ph type="ftr" sz="quarter" idx="11"/>
          </p:nvPr>
        </p:nvSpPr>
        <p:spPr/>
        <p:txBody>
          <a:bodyPr/>
          <a:lstStyle/>
          <a:p>
            <a:r>
              <a:rPr kumimoji="1" lang="en-US" altLang="ja-JP"/>
              <a:t>Copylights@2012 SSS Corporation</a:t>
            </a:r>
            <a:endParaRPr kumimoji="1" lang="ja-JP" altLang="en-US"/>
          </a:p>
        </p:txBody>
      </p:sp>
    </p:spTree>
    <p:extLst>
      <p:ext uri="{BB962C8B-B14F-4D97-AF65-F5344CB8AC3E}">
        <p14:creationId xmlns:p14="http://schemas.microsoft.com/office/powerpoint/2010/main" val="3595452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3" y="274638"/>
            <a:ext cx="8713662" cy="634082"/>
          </a:xfrm>
        </p:spPr>
        <p:txBody>
          <a:bodyPr>
            <a:normAutofit/>
          </a:bodyPr>
          <a:lstStyle/>
          <a:p>
            <a:r>
              <a:rPr lang="ja-JP" altLang="en-US" sz="2800" dirty="0">
                <a:solidFill>
                  <a:srgbClr val="002060"/>
                </a:solidFill>
              </a:rPr>
              <a:t>マニフェストの思想を支える重要な方針（アジャイル原理）</a:t>
            </a:r>
            <a:endParaRPr kumimoji="1" lang="ja-JP" altLang="en-US" sz="2800" dirty="0">
              <a:solidFill>
                <a:srgbClr val="002060"/>
              </a:solidFill>
            </a:endParaRPr>
          </a:p>
        </p:txBody>
      </p:sp>
      <p:sp>
        <p:nvSpPr>
          <p:cNvPr id="4" name="スライド番号プレースホルダー 3"/>
          <p:cNvSpPr>
            <a:spLocks noGrp="1"/>
          </p:cNvSpPr>
          <p:nvPr>
            <p:ph type="sldNum" sz="quarter" idx="12"/>
          </p:nvPr>
        </p:nvSpPr>
        <p:spPr/>
        <p:txBody>
          <a:bodyPr/>
          <a:lstStyle/>
          <a:p>
            <a:fld id="{A903E5BA-119A-4272-AC46-CC617D07B5E3}" type="slidenum">
              <a:rPr kumimoji="1" lang="ja-JP" altLang="en-US" smtClean="0"/>
              <a:t>43</a:t>
            </a:fld>
            <a:endParaRPr kumimoji="1" lang="ja-JP" altLang="en-US"/>
          </a:p>
        </p:txBody>
      </p:sp>
      <p:sp>
        <p:nvSpPr>
          <p:cNvPr id="5" name="Rectangle 3"/>
          <p:cNvSpPr txBox="1">
            <a:spLocks noChangeArrowheads="1"/>
          </p:cNvSpPr>
          <p:nvPr/>
        </p:nvSpPr>
        <p:spPr>
          <a:xfrm>
            <a:off x="323849" y="980728"/>
            <a:ext cx="8569325" cy="55446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80000"/>
              </a:lnSpc>
              <a:spcBef>
                <a:spcPct val="50000"/>
              </a:spcBef>
              <a:buFont typeface="Wingdings" pitchFamily="2" charset="2"/>
              <a:buAutoNum type="arabicPeriod"/>
            </a:pPr>
            <a:r>
              <a:rPr lang="ja-JP" altLang="en-US" sz="1600" dirty="0">
                <a:solidFill>
                  <a:srgbClr val="002060"/>
                </a:solidFill>
              </a:rPr>
              <a:t>　我々の最優先事項は、</a:t>
            </a:r>
            <a:r>
              <a:rPr lang="ja-JP" altLang="en-US" sz="1600" dirty="0">
                <a:solidFill>
                  <a:srgbClr val="FF0000"/>
                </a:solidFill>
              </a:rPr>
              <a:t>素早いそして継続的な価値あるソフトウエアの提供</a:t>
            </a:r>
            <a:r>
              <a:rPr lang="ja-JP" altLang="en-US" sz="1600" dirty="0">
                <a:solidFill>
                  <a:srgbClr val="002060"/>
                </a:solidFill>
              </a:rPr>
              <a:t>を通して顧客の満足を得る事である。</a:t>
            </a:r>
          </a:p>
          <a:p>
            <a:pPr>
              <a:lnSpc>
                <a:spcPct val="80000"/>
              </a:lnSpc>
              <a:spcBef>
                <a:spcPct val="50000"/>
              </a:spcBef>
              <a:buFont typeface="Wingdings" pitchFamily="2" charset="2"/>
              <a:buAutoNum type="arabicPeriod"/>
            </a:pPr>
            <a:r>
              <a:rPr lang="ja-JP" altLang="en-US" sz="1600" dirty="0">
                <a:solidFill>
                  <a:srgbClr val="002060"/>
                </a:solidFill>
              </a:rPr>
              <a:t>　開発局面の後半であっても</a:t>
            </a:r>
            <a:r>
              <a:rPr lang="ja-JP" altLang="en-US" sz="1600" dirty="0">
                <a:solidFill>
                  <a:srgbClr val="FF0000"/>
                </a:solidFill>
              </a:rPr>
              <a:t>要求の変更を歓迎</a:t>
            </a:r>
            <a:r>
              <a:rPr lang="ja-JP" altLang="en-US" sz="1600" dirty="0">
                <a:solidFill>
                  <a:srgbClr val="002060"/>
                </a:solidFill>
              </a:rPr>
              <a:t>する。アジャイルなプロセスを顧客の競争優位の為の変化に利用する。</a:t>
            </a:r>
          </a:p>
          <a:p>
            <a:pPr>
              <a:lnSpc>
                <a:spcPct val="80000"/>
              </a:lnSpc>
              <a:spcBef>
                <a:spcPct val="50000"/>
              </a:spcBef>
              <a:buFont typeface="Wingdings" pitchFamily="2" charset="2"/>
              <a:buAutoNum type="arabicPeriod"/>
            </a:pPr>
            <a:r>
              <a:rPr lang="ja-JP" altLang="en-US" sz="1600" dirty="0">
                <a:solidFill>
                  <a:srgbClr val="002060"/>
                </a:solidFill>
              </a:rPr>
              <a:t>　</a:t>
            </a:r>
            <a:r>
              <a:rPr lang="ja-JP" altLang="en-US" sz="1600" dirty="0">
                <a:solidFill>
                  <a:srgbClr val="FF0000"/>
                </a:solidFill>
              </a:rPr>
              <a:t>稼動するソフトウエア</a:t>
            </a:r>
            <a:r>
              <a:rPr lang="ja-JP" altLang="en-US" sz="1600" dirty="0">
                <a:solidFill>
                  <a:srgbClr val="002060"/>
                </a:solidFill>
              </a:rPr>
              <a:t>をより短かい期間を優先して、数週間から数ヶ月で</a:t>
            </a:r>
            <a:r>
              <a:rPr lang="ja-JP" altLang="en-US" sz="1600" dirty="0">
                <a:solidFill>
                  <a:srgbClr val="FF0000"/>
                </a:solidFill>
              </a:rPr>
              <a:t>定期的に提供</a:t>
            </a:r>
            <a:r>
              <a:rPr lang="ja-JP" altLang="en-US" sz="1600" dirty="0">
                <a:solidFill>
                  <a:srgbClr val="002060"/>
                </a:solidFill>
              </a:rPr>
              <a:t>する。</a:t>
            </a:r>
          </a:p>
          <a:p>
            <a:pPr>
              <a:lnSpc>
                <a:spcPct val="80000"/>
              </a:lnSpc>
              <a:spcBef>
                <a:spcPct val="50000"/>
              </a:spcBef>
              <a:buFont typeface="Wingdings" pitchFamily="2" charset="2"/>
              <a:buAutoNum type="arabicPeriod"/>
            </a:pPr>
            <a:r>
              <a:rPr lang="ja-JP" altLang="en-US" sz="1600" dirty="0">
                <a:solidFill>
                  <a:srgbClr val="002060"/>
                </a:solidFill>
              </a:rPr>
              <a:t>　プロジェクト期間を通して</a:t>
            </a:r>
            <a:r>
              <a:rPr lang="ja-JP" altLang="en-US" sz="1600" dirty="0">
                <a:solidFill>
                  <a:srgbClr val="FF0000"/>
                </a:solidFill>
              </a:rPr>
              <a:t>業務ユーザーと開発者は共同して作業</a:t>
            </a:r>
            <a:r>
              <a:rPr lang="ja-JP" altLang="en-US" sz="1600" dirty="0">
                <a:solidFill>
                  <a:srgbClr val="002060"/>
                </a:solidFill>
              </a:rPr>
              <a:t>をしなければならない。</a:t>
            </a:r>
          </a:p>
          <a:p>
            <a:pPr>
              <a:spcBef>
                <a:spcPct val="50000"/>
              </a:spcBef>
              <a:buFont typeface="Wingdings" pitchFamily="2" charset="2"/>
              <a:buAutoNum type="arabicPeriod"/>
            </a:pPr>
            <a:r>
              <a:rPr lang="ja-JP" altLang="en-US" sz="1600" dirty="0">
                <a:solidFill>
                  <a:srgbClr val="002060"/>
                </a:solidFill>
              </a:rPr>
              <a:t>　</a:t>
            </a:r>
            <a:r>
              <a:rPr lang="ja-JP" altLang="en-US" sz="1600" dirty="0">
                <a:solidFill>
                  <a:srgbClr val="FF0000"/>
                </a:solidFill>
              </a:rPr>
              <a:t>やる気のある人々</a:t>
            </a:r>
            <a:r>
              <a:rPr lang="ja-JP" altLang="en-US" sz="1600" dirty="0">
                <a:solidFill>
                  <a:srgbClr val="002060"/>
                </a:solidFill>
              </a:rPr>
              <a:t>を集めてプロジェクトを組織し、彼らが必要とする環境と支援を与え、仕事が</a:t>
            </a:r>
            <a:r>
              <a:rPr lang="ja-JP" altLang="en-US" sz="1600" dirty="0">
                <a:solidFill>
                  <a:srgbClr val="FF0000"/>
                </a:solidFill>
              </a:rPr>
              <a:t>完了するまで信頼</a:t>
            </a:r>
            <a:r>
              <a:rPr lang="ja-JP" altLang="en-US" sz="1600" dirty="0">
                <a:solidFill>
                  <a:srgbClr val="002060"/>
                </a:solidFill>
              </a:rPr>
              <a:t>する。</a:t>
            </a:r>
          </a:p>
          <a:p>
            <a:pPr>
              <a:spcBef>
                <a:spcPct val="50000"/>
              </a:spcBef>
              <a:buFont typeface="Wingdings" pitchFamily="2" charset="2"/>
              <a:buAutoNum type="arabicPeriod"/>
            </a:pPr>
            <a:r>
              <a:rPr lang="ja-JP" altLang="en-US" sz="1600" dirty="0">
                <a:solidFill>
                  <a:srgbClr val="002060"/>
                </a:solidFill>
              </a:rPr>
              <a:t>　開発チーム内あるいは開発チームに対するコミュニケーションで最も効率的かつ効果的な手法は、</a:t>
            </a:r>
            <a:r>
              <a:rPr lang="ja-JP" altLang="en-US" sz="1600" dirty="0">
                <a:solidFill>
                  <a:srgbClr val="FF0000"/>
                </a:solidFill>
              </a:rPr>
              <a:t>フェイスツーフェイスの会話</a:t>
            </a:r>
            <a:r>
              <a:rPr lang="ja-JP" altLang="en-US" sz="1600" dirty="0">
                <a:solidFill>
                  <a:srgbClr val="002060"/>
                </a:solidFill>
              </a:rPr>
              <a:t>である。</a:t>
            </a:r>
          </a:p>
          <a:p>
            <a:pPr>
              <a:spcBef>
                <a:spcPct val="50000"/>
              </a:spcBef>
              <a:buFont typeface="Wingdings" pitchFamily="2" charset="2"/>
              <a:buAutoNum type="arabicPeriod"/>
            </a:pPr>
            <a:r>
              <a:rPr lang="ja-JP" altLang="en-US" sz="1600" dirty="0">
                <a:solidFill>
                  <a:srgbClr val="002060"/>
                </a:solidFill>
              </a:rPr>
              <a:t>　</a:t>
            </a:r>
            <a:r>
              <a:rPr lang="ja-JP" altLang="en-US" sz="1600" dirty="0">
                <a:solidFill>
                  <a:srgbClr val="FF0000"/>
                </a:solidFill>
              </a:rPr>
              <a:t>ソフトウエアが正常に機能するということが進捗</a:t>
            </a:r>
            <a:r>
              <a:rPr lang="ja-JP" altLang="en-US" sz="1600" dirty="0">
                <a:solidFill>
                  <a:srgbClr val="002060"/>
                </a:solidFill>
              </a:rPr>
              <a:t>の基本的な評価である。</a:t>
            </a:r>
          </a:p>
          <a:p>
            <a:pPr>
              <a:spcBef>
                <a:spcPct val="50000"/>
              </a:spcBef>
              <a:buFont typeface="Wingdings" pitchFamily="2" charset="2"/>
              <a:buAutoNum type="arabicPeriod"/>
            </a:pPr>
            <a:r>
              <a:rPr lang="ja-JP" altLang="en-US" sz="1600" dirty="0">
                <a:solidFill>
                  <a:srgbClr val="002060"/>
                </a:solidFill>
              </a:rPr>
              <a:t>　アジャイルプロセスは</a:t>
            </a:r>
            <a:r>
              <a:rPr lang="ja-JP" altLang="en-US" sz="1600" dirty="0">
                <a:solidFill>
                  <a:srgbClr val="FF0000"/>
                </a:solidFill>
              </a:rPr>
              <a:t>持続可能な開発を促進</a:t>
            </a:r>
            <a:r>
              <a:rPr lang="ja-JP" altLang="en-US" sz="1600" dirty="0">
                <a:solidFill>
                  <a:srgbClr val="002060"/>
                </a:solidFill>
              </a:rPr>
              <a:t>する。スポンサー、開発者、ユーザーは無期限かつ不断に保守できるようにしなければならない。</a:t>
            </a:r>
          </a:p>
          <a:p>
            <a:pPr>
              <a:spcBef>
                <a:spcPct val="50000"/>
              </a:spcBef>
              <a:buFont typeface="Wingdings" pitchFamily="2" charset="2"/>
              <a:buAutoNum type="arabicPeriod"/>
            </a:pPr>
            <a:r>
              <a:rPr lang="ja-JP" altLang="en-US" sz="1600" dirty="0">
                <a:solidFill>
                  <a:srgbClr val="002060"/>
                </a:solidFill>
              </a:rPr>
              <a:t>　</a:t>
            </a:r>
            <a:r>
              <a:rPr lang="ja-JP" altLang="en-US" sz="1600" dirty="0">
                <a:solidFill>
                  <a:srgbClr val="FF0000"/>
                </a:solidFill>
              </a:rPr>
              <a:t>技術的に優れた良い設計</a:t>
            </a:r>
            <a:r>
              <a:rPr lang="ja-JP" altLang="en-US" sz="1600" dirty="0">
                <a:solidFill>
                  <a:srgbClr val="002060"/>
                </a:solidFill>
              </a:rPr>
              <a:t>に継続的に配慮する事は</a:t>
            </a:r>
            <a:r>
              <a:rPr lang="ja-JP" altLang="en-US" sz="1600" dirty="0">
                <a:solidFill>
                  <a:srgbClr val="FF0000"/>
                </a:solidFill>
              </a:rPr>
              <a:t>機敏性（アジリティー）</a:t>
            </a:r>
            <a:r>
              <a:rPr lang="ja-JP" altLang="en-US" sz="1600" dirty="0">
                <a:solidFill>
                  <a:srgbClr val="002060"/>
                </a:solidFill>
              </a:rPr>
              <a:t>を増長させる。</a:t>
            </a:r>
          </a:p>
          <a:p>
            <a:pPr>
              <a:spcBef>
                <a:spcPct val="50000"/>
              </a:spcBef>
              <a:buFont typeface="Wingdings" pitchFamily="2" charset="2"/>
              <a:buAutoNum type="arabicPeriod"/>
            </a:pPr>
            <a:r>
              <a:rPr lang="ja-JP" altLang="en-US" sz="1600" dirty="0">
                <a:solidFill>
                  <a:srgbClr val="002060"/>
                </a:solidFill>
              </a:rPr>
              <a:t>　</a:t>
            </a:r>
            <a:r>
              <a:rPr lang="ja-JP" altLang="en-US" sz="1600" dirty="0">
                <a:solidFill>
                  <a:srgbClr val="FF0000"/>
                </a:solidFill>
              </a:rPr>
              <a:t>簡素が基本</a:t>
            </a:r>
            <a:r>
              <a:rPr lang="ja-JP" altLang="en-US" sz="1600" dirty="0">
                <a:solidFill>
                  <a:srgbClr val="002060"/>
                </a:solidFill>
              </a:rPr>
              <a:t>　－やらない仕事をできるだけ多くする</a:t>
            </a:r>
          </a:p>
          <a:p>
            <a:pPr>
              <a:spcBef>
                <a:spcPct val="50000"/>
              </a:spcBef>
              <a:buFont typeface="Wingdings" pitchFamily="2" charset="2"/>
              <a:buAutoNum type="arabicPeriod"/>
            </a:pPr>
            <a:r>
              <a:rPr lang="ja-JP" altLang="en-US" sz="1600" dirty="0">
                <a:solidFill>
                  <a:srgbClr val="002060"/>
                </a:solidFill>
              </a:rPr>
              <a:t>　</a:t>
            </a:r>
            <a:r>
              <a:rPr lang="ja-JP" altLang="en-US" sz="1600" dirty="0">
                <a:solidFill>
                  <a:srgbClr val="FF0000"/>
                </a:solidFill>
              </a:rPr>
              <a:t>最良の構想（アーキテクチャ）、要求仕様、設計は自己統制された（自律的）チームより出現</a:t>
            </a:r>
            <a:r>
              <a:rPr lang="ja-JP" altLang="en-US" sz="1600" dirty="0">
                <a:solidFill>
                  <a:srgbClr val="002060"/>
                </a:solidFill>
              </a:rPr>
              <a:t>する。</a:t>
            </a:r>
          </a:p>
          <a:p>
            <a:pPr>
              <a:spcBef>
                <a:spcPct val="50000"/>
              </a:spcBef>
              <a:buFont typeface="Wingdings" pitchFamily="2" charset="2"/>
              <a:buAutoNum type="arabicPeriod"/>
            </a:pPr>
            <a:r>
              <a:rPr lang="ja-JP" altLang="en-US" sz="1600" dirty="0">
                <a:solidFill>
                  <a:srgbClr val="002060"/>
                </a:solidFill>
              </a:rPr>
              <a:t>　</a:t>
            </a:r>
            <a:r>
              <a:rPr lang="ja-JP" altLang="en-US" sz="1600" dirty="0">
                <a:solidFill>
                  <a:srgbClr val="FF0000"/>
                </a:solidFill>
              </a:rPr>
              <a:t>定期的にチームは振り返りを行い、より効果的に出来る方法</a:t>
            </a:r>
            <a:r>
              <a:rPr lang="ja-JP" altLang="en-US" sz="1600" dirty="0">
                <a:solidFill>
                  <a:srgbClr val="002060"/>
                </a:solidFill>
              </a:rPr>
              <a:t>を思案し、それに基づいてチームの行動に協調と調整が働く。</a:t>
            </a:r>
          </a:p>
        </p:txBody>
      </p:sp>
      <p:sp>
        <p:nvSpPr>
          <p:cNvPr id="3" name="フッター プレースホルダー 2"/>
          <p:cNvSpPr>
            <a:spLocks noGrp="1"/>
          </p:cNvSpPr>
          <p:nvPr>
            <p:ph type="ftr" sz="quarter" idx="11"/>
          </p:nvPr>
        </p:nvSpPr>
        <p:spPr/>
        <p:txBody>
          <a:bodyPr/>
          <a:lstStyle/>
          <a:p>
            <a:r>
              <a:rPr kumimoji="1" lang="en-US" altLang="ja-JP" dirty="0"/>
              <a:t>Copylights@2012 SSS Corporation</a:t>
            </a:r>
            <a:endParaRPr kumimoji="1" lang="ja-JP" altLang="en-US" dirty="0"/>
          </a:p>
        </p:txBody>
      </p:sp>
    </p:spTree>
    <p:extLst>
      <p:ext uri="{BB962C8B-B14F-4D97-AF65-F5344CB8AC3E}">
        <p14:creationId xmlns:p14="http://schemas.microsoft.com/office/powerpoint/2010/main" val="1185684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a:t>Copyrights©2015  SSS Corporation</a:t>
            </a:r>
            <a:r>
              <a:rPr kumimoji="1" lang="ja-JP" altLang="en-US"/>
              <a:t>　 </a:t>
            </a:r>
          </a:p>
        </p:txBody>
      </p:sp>
      <p:sp>
        <p:nvSpPr>
          <p:cNvPr id="3" name="スライド番号プレースホルダー 2"/>
          <p:cNvSpPr>
            <a:spLocks noGrp="1"/>
          </p:cNvSpPr>
          <p:nvPr>
            <p:ph type="sldNum" sz="quarter" idx="12"/>
          </p:nvPr>
        </p:nvSpPr>
        <p:spPr/>
        <p:txBody>
          <a:bodyPr/>
          <a:lstStyle/>
          <a:p>
            <a:fld id="{12493AFB-09EF-44E8-907E-BBD1DBE5A50F}" type="slidenum">
              <a:rPr kumimoji="1" lang="ja-JP" altLang="en-US" smtClean="0"/>
              <a:t>44</a:t>
            </a:fld>
            <a:endParaRPr kumimoji="1" lang="ja-JP" altLang="en-US"/>
          </a:p>
        </p:txBody>
      </p:sp>
      <p:pic>
        <p:nvPicPr>
          <p:cNvPr id="3074" name="Picture 2" descr="C:\Users\Luke\Desktop\References\Ref-Books\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260648"/>
            <a:ext cx="1560924" cy="20384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uke\Desktop\References\Ref-Books\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0648"/>
            <a:ext cx="1697037" cy="20542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uke\Desktop\References\Ref-Books\0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6376" y="980728"/>
            <a:ext cx="1703387" cy="20510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Luke\Desktop\References\Ref-Books\0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8621" y="260648"/>
            <a:ext cx="1705570" cy="238060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Luke\Desktop\References\Ref-Books\02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0067" y="1329659"/>
            <a:ext cx="1402177" cy="197042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Luke\Desktop\References\Ref-Books\02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6599" y="3787087"/>
            <a:ext cx="1084835" cy="1567376"/>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Luke\Desktop\References\Ref-Books\0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3556" y="3797142"/>
            <a:ext cx="1173043" cy="15679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uke\Desktop\References\Ref-Books\0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7824" y="276399"/>
            <a:ext cx="1481836" cy="203847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Luke\Desktop\References\Ref-Books\02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4249" y="1715911"/>
            <a:ext cx="115960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Luke\Desktop\References\Ref-Books\00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01816" y="3800286"/>
            <a:ext cx="1213600" cy="1567376"/>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Luke\Desktop\References\Ref-Books\01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09106" y="3870811"/>
            <a:ext cx="1302251" cy="157966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Luke\Desktop\References\Ref-Books\009.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18621" y="3870811"/>
            <a:ext cx="1236926" cy="157966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Luke\Desktop\References\Ref-Books\005.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40695" y="3903353"/>
            <a:ext cx="1109888" cy="154711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Luke\Desktop\References\Ref-Books\00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08616" y="4660827"/>
            <a:ext cx="1280244" cy="1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20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781" y="136471"/>
            <a:ext cx="8229600" cy="561975"/>
          </a:xfrm>
        </p:spPr>
        <p:txBody>
          <a:bodyPr>
            <a:normAutofit/>
          </a:bodyPr>
          <a:lstStyle/>
          <a:p>
            <a:r>
              <a:rPr kumimoji="1" lang="ja-JP" altLang="en-US" sz="2800" dirty="0">
                <a:solidFill>
                  <a:srgbClr val="002060"/>
                </a:solidFill>
              </a:rPr>
              <a:t>スクラム・プロセス</a:t>
            </a:r>
          </a:p>
        </p:txBody>
      </p:sp>
      <p:sp>
        <p:nvSpPr>
          <p:cNvPr id="4" name="スライド番号プレースホルダー 3"/>
          <p:cNvSpPr>
            <a:spLocks noGrp="1"/>
          </p:cNvSpPr>
          <p:nvPr>
            <p:ph type="sldNum" sz="quarter" idx="12"/>
          </p:nvPr>
        </p:nvSpPr>
        <p:spPr/>
        <p:txBody>
          <a:bodyPr/>
          <a:lstStyle/>
          <a:p>
            <a:fld id="{A903E5BA-119A-4272-AC46-CC617D07B5E3}" type="slidenum">
              <a:rPr kumimoji="1" lang="ja-JP" altLang="en-US" smtClean="0"/>
              <a:t>45</a:t>
            </a:fld>
            <a:endParaRPr kumimoji="1" lang="ja-JP" altLang="en-US"/>
          </a:p>
        </p:txBody>
      </p:sp>
      <p:sp>
        <p:nvSpPr>
          <p:cNvPr id="5" name="Rectangle 8"/>
          <p:cNvSpPr>
            <a:spLocks noChangeArrowheads="1"/>
          </p:cNvSpPr>
          <p:nvPr/>
        </p:nvSpPr>
        <p:spPr bwMode="auto">
          <a:xfrm>
            <a:off x="395288" y="1125538"/>
            <a:ext cx="1008062" cy="1295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r>
              <a:rPr lang="ja-JP" altLang="en-US" sz="1000" dirty="0"/>
              <a:t>プロダクトバックログ</a:t>
            </a:r>
            <a:endParaRPr lang="en-US" altLang="ja-JP" sz="1000" dirty="0"/>
          </a:p>
          <a:p>
            <a:r>
              <a:rPr lang="en-US" altLang="ja-JP" sz="1000" dirty="0"/>
              <a:t>1.---------------</a:t>
            </a:r>
          </a:p>
          <a:p>
            <a:r>
              <a:rPr lang="en-US" altLang="ja-JP" sz="1000" dirty="0"/>
              <a:t>2.---------------</a:t>
            </a:r>
          </a:p>
          <a:p>
            <a:r>
              <a:rPr lang="en-US" altLang="ja-JP" sz="1000" dirty="0"/>
              <a:t>3.---------------</a:t>
            </a:r>
          </a:p>
          <a:p>
            <a:r>
              <a:rPr lang="en-US" altLang="ja-JP" sz="1000" dirty="0"/>
              <a:t>4.---------------</a:t>
            </a:r>
          </a:p>
          <a:p>
            <a:r>
              <a:rPr lang="en-US" altLang="ja-JP" sz="1000" dirty="0"/>
              <a:t>5.---------------</a:t>
            </a:r>
          </a:p>
          <a:p>
            <a:endParaRPr lang="en-US" altLang="ja-JP" sz="1000" dirty="0"/>
          </a:p>
          <a:p>
            <a:endParaRPr lang="en-US" altLang="ja-JP" sz="1000" dirty="0"/>
          </a:p>
        </p:txBody>
      </p:sp>
      <p:sp>
        <p:nvSpPr>
          <p:cNvPr id="6" name="Rectangle 9"/>
          <p:cNvSpPr>
            <a:spLocks noChangeArrowheads="1"/>
          </p:cNvSpPr>
          <p:nvPr/>
        </p:nvSpPr>
        <p:spPr bwMode="auto">
          <a:xfrm>
            <a:off x="1908175" y="1916113"/>
            <a:ext cx="1008063" cy="720725"/>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r>
              <a:rPr lang="ja-JP" altLang="en-US" sz="1000" dirty="0"/>
              <a:t>パート</a:t>
            </a:r>
            <a:r>
              <a:rPr lang="en-US" altLang="ja-JP" sz="1000" dirty="0"/>
              <a:t> 1</a:t>
            </a:r>
          </a:p>
          <a:p>
            <a:endParaRPr lang="en-US" altLang="ja-JP" sz="1000" dirty="0"/>
          </a:p>
          <a:p>
            <a:endParaRPr lang="en-US" altLang="ja-JP" sz="1000" dirty="0"/>
          </a:p>
          <a:p>
            <a:endParaRPr lang="en-US" altLang="ja-JP" sz="1000" dirty="0"/>
          </a:p>
        </p:txBody>
      </p:sp>
      <p:sp>
        <p:nvSpPr>
          <p:cNvPr id="7" name="Rectangle 10"/>
          <p:cNvSpPr>
            <a:spLocks noChangeArrowheads="1"/>
          </p:cNvSpPr>
          <p:nvPr/>
        </p:nvSpPr>
        <p:spPr bwMode="auto">
          <a:xfrm>
            <a:off x="1908175" y="2636838"/>
            <a:ext cx="1008063" cy="720725"/>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r>
              <a:rPr lang="ja-JP" altLang="en-US" sz="1000" dirty="0"/>
              <a:t>パート</a:t>
            </a:r>
            <a:r>
              <a:rPr lang="en-US" altLang="ja-JP" sz="1000" dirty="0"/>
              <a:t>2</a:t>
            </a:r>
          </a:p>
          <a:p>
            <a:endParaRPr lang="en-US" altLang="ja-JP" sz="1000" dirty="0"/>
          </a:p>
          <a:p>
            <a:endParaRPr lang="en-US" altLang="ja-JP" sz="1000" dirty="0"/>
          </a:p>
          <a:p>
            <a:endParaRPr lang="en-US" altLang="ja-JP" sz="1000" dirty="0"/>
          </a:p>
        </p:txBody>
      </p:sp>
      <p:sp>
        <p:nvSpPr>
          <p:cNvPr id="8" name="Rectangle 11"/>
          <p:cNvSpPr>
            <a:spLocks noChangeArrowheads="1"/>
          </p:cNvSpPr>
          <p:nvPr/>
        </p:nvSpPr>
        <p:spPr bwMode="auto">
          <a:xfrm>
            <a:off x="3276600" y="3357563"/>
            <a:ext cx="1008063" cy="1295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r>
              <a:rPr lang="ja-JP" altLang="en-US" sz="1000" dirty="0"/>
              <a:t>タスクリスト</a:t>
            </a:r>
            <a:endParaRPr lang="en-US" altLang="ja-JP" sz="1000" dirty="0"/>
          </a:p>
          <a:p>
            <a:r>
              <a:rPr lang="en-US" altLang="ja-JP" sz="1000" dirty="0"/>
              <a:t>(</a:t>
            </a:r>
            <a:r>
              <a:rPr lang="ja-JP" altLang="en-US" sz="1000" dirty="0"/>
              <a:t>スプリントバックログ</a:t>
            </a:r>
            <a:r>
              <a:rPr lang="en-US" altLang="ja-JP" sz="1000" dirty="0"/>
              <a:t>)</a:t>
            </a:r>
          </a:p>
          <a:p>
            <a:r>
              <a:rPr lang="en-US" altLang="ja-JP" sz="1000" dirty="0"/>
              <a:t>a.----------------</a:t>
            </a:r>
          </a:p>
          <a:p>
            <a:r>
              <a:rPr lang="en-US" altLang="ja-JP" sz="1000" dirty="0"/>
              <a:t>b.----------------</a:t>
            </a:r>
          </a:p>
          <a:p>
            <a:r>
              <a:rPr lang="en-US" altLang="ja-JP" sz="1000" dirty="0"/>
              <a:t>c.----------------</a:t>
            </a:r>
          </a:p>
          <a:p>
            <a:r>
              <a:rPr lang="en-US" altLang="ja-JP" sz="1000" dirty="0"/>
              <a:t>d.----------------</a:t>
            </a:r>
          </a:p>
          <a:p>
            <a:r>
              <a:rPr lang="en-US" altLang="ja-JP" sz="1000" dirty="0"/>
              <a:t>e.----------------</a:t>
            </a:r>
          </a:p>
          <a:p>
            <a:r>
              <a:rPr lang="en-US" altLang="ja-JP" sz="1000" dirty="0"/>
              <a:t>f.----------------</a:t>
            </a:r>
          </a:p>
        </p:txBody>
      </p:sp>
      <p:sp>
        <p:nvSpPr>
          <p:cNvPr id="9" name="Rectangle 13"/>
          <p:cNvSpPr>
            <a:spLocks noChangeArrowheads="1"/>
          </p:cNvSpPr>
          <p:nvPr/>
        </p:nvSpPr>
        <p:spPr bwMode="auto">
          <a:xfrm>
            <a:off x="7164388" y="4652963"/>
            <a:ext cx="1008062" cy="720725"/>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r>
              <a:rPr lang="ja-JP" altLang="en-US" sz="1000" dirty="0"/>
              <a:t>レトロスペクティブ</a:t>
            </a:r>
            <a:endParaRPr lang="en-US" altLang="ja-JP" sz="1000" dirty="0"/>
          </a:p>
          <a:p>
            <a:r>
              <a:rPr lang="ja-JP" altLang="en-US" sz="1000" dirty="0"/>
              <a:t>（振り返り）</a:t>
            </a:r>
            <a:endParaRPr lang="en-US" altLang="ja-JP" sz="1000" dirty="0"/>
          </a:p>
          <a:p>
            <a:endParaRPr lang="en-US" altLang="ja-JP" sz="1000" dirty="0"/>
          </a:p>
          <a:p>
            <a:endParaRPr lang="en-US" altLang="ja-JP" sz="1000" dirty="0"/>
          </a:p>
        </p:txBody>
      </p:sp>
      <p:sp>
        <p:nvSpPr>
          <p:cNvPr id="10" name="AutoShape 14"/>
          <p:cNvSpPr>
            <a:spLocks noChangeArrowheads="1"/>
          </p:cNvSpPr>
          <p:nvPr/>
        </p:nvSpPr>
        <p:spPr bwMode="auto">
          <a:xfrm rot="5400000">
            <a:off x="1692276" y="1341437"/>
            <a:ext cx="360362" cy="36036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AutoShape 15"/>
          <p:cNvSpPr>
            <a:spLocks noChangeArrowheads="1"/>
          </p:cNvSpPr>
          <p:nvPr/>
        </p:nvSpPr>
        <p:spPr bwMode="auto">
          <a:xfrm rot="5400000">
            <a:off x="3276600" y="2781300"/>
            <a:ext cx="360363" cy="36036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Freeform 16"/>
          <p:cNvSpPr>
            <a:spLocks/>
          </p:cNvSpPr>
          <p:nvPr/>
        </p:nvSpPr>
        <p:spPr bwMode="auto">
          <a:xfrm>
            <a:off x="4356100" y="3141663"/>
            <a:ext cx="2952750" cy="1031875"/>
          </a:xfrm>
          <a:custGeom>
            <a:avLst/>
            <a:gdLst>
              <a:gd name="T0" fmla="*/ 0 w 1814"/>
              <a:gd name="T1" fmla="*/ 589 h 650"/>
              <a:gd name="T2" fmla="*/ 907 w 1814"/>
              <a:gd name="T3" fmla="*/ 589 h 650"/>
              <a:gd name="T4" fmla="*/ 1043 w 1814"/>
              <a:gd name="T5" fmla="*/ 226 h 650"/>
              <a:gd name="T6" fmla="*/ 862 w 1814"/>
              <a:gd name="T7" fmla="*/ 45 h 650"/>
              <a:gd name="T8" fmla="*/ 680 w 1814"/>
              <a:gd name="T9" fmla="*/ 0 h 650"/>
              <a:gd name="T10" fmla="*/ 544 w 1814"/>
              <a:gd name="T11" fmla="*/ 45 h 650"/>
              <a:gd name="T12" fmla="*/ 408 w 1814"/>
              <a:gd name="T13" fmla="*/ 226 h 650"/>
              <a:gd name="T14" fmla="*/ 408 w 1814"/>
              <a:gd name="T15" fmla="*/ 408 h 650"/>
              <a:gd name="T16" fmla="*/ 499 w 1814"/>
              <a:gd name="T17" fmla="*/ 544 h 650"/>
              <a:gd name="T18" fmla="*/ 635 w 1814"/>
              <a:gd name="T19" fmla="*/ 635 h 650"/>
              <a:gd name="T20" fmla="*/ 816 w 1814"/>
              <a:gd name="T21" fmla="*/ 635 h 650"/>
              <a:gd name="T22" fmla="*/ 1678 w 1814"/>
              <a:gd name="T23" fmla="*/ 635 h 650"/>
              <a:gd name="T24" fmla="*/ 1633 w 1814"/>
              <a:gd name="T25" fmla="*/ 63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4" h="650">
                <a:moveTo>
                  <a:pt x="0" y="589"/>
                </a:moveTo>
                <a:cubicBezTo>
                  <a:pt x="366" y="619"/>
                  <a:pt x="733" y="649"/>
                  <a:pt x="907" y="589"/>
                </a:cubicBezTo>
                <a:cubicBezTo>
                  <a:pt x="1081" y="529"/>
                  <a:pt x="1051" y="317"/>
                  <a:pt x="1043" y="226"/>
                </a:cubicBezTo>
                <a:cubicBezTo>
                  <a:pt x="1035" y="135"/>
                  <a:pt x="922" y="83"/>
                  <a:pt x="862" y="45"/>
                </a:cubicBezTo>
                <a:cubicBezTo>
                  <a:pt x="802" y="7"/>
                  <a:pt x="733" y="0"/>
                  <a:pt x="680" y="0"/>
                </a:cubicBezTo>
                <a:cubicBezTo>
                  <a:pt x="627" y="0"/>
                  <a:pt x="589" y="7"/>
                  <a:pt x="544" y="45"/>
                </a:cubicBezTo>
                <a:cubicBezTo>
                  <a:pt x="499" y="83"/>
                  <a:pt x="431" y="165"/>
                  <a:pt x="408" y="226"/>
                </a:cubicBezTo>
                <a:cubicBezTo>
                  <a:pt x="385" y="287"/>
                  <a:pt x="393" y="355"/>
                  <a:pt x="408" y="408"/>
                </a:cubicBezTo>
                <a:cubicBezTo>
                  <a:pt x="423" y="461"/>
                  <a:pt x="461" y="506"/>
                  <a:pt x="499" y="544"/>
                </a:cubicBezTo>
                <a:cubicBezTo>
                  <a:pt x="537" y="582"/>
                  <a:pt x="582" y="620"/>
                  <a:pt x="635" y="635"/>
                </a:cubicBezTo>
                <a:cubicBezTo>
                  <a:pt x="688" y="650"/>
                  <a:pt x="642" y="635"/>
                  <a:pt x="816" y="635"/>
                </a:cubicBezTo>
                <a:cubicBezTo>
                  <a:pt x="990" y="635"/>
                  <a:pt x="1542" y="635"/>
                  <a:pt x="1678" y="635"/>
                </a:cubicBezTo>
                <a:cubicBezTo>
                  <a:pt x="1814" y="635"/>
                  <a:pt x="1640" y="635"/>
                  <a:pt x="1633" y="635"/>
                </a:cubicBezTo>
              </a:path>
            </a:pathLst>
          </a:custGeom>
          <a:noFill/>
          <a:ln w="88900">
            <a:solidFill>
              <a:srgbClr val="3366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Text Box 17"/>
          <p:cNvSpPr txBox="1">
            <a:spLocks noChangeArrowheads="1"/>
          </p:cNvSpPr>
          <p:nvPr/>
        </p:nvSpPr>
        <p:spPr bwMode="auto">
          <a:xfrm>
            <a:off x="5188841" y="3433705"/>
            <a:ext cx="78244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1200" dirty="0"/>
              <a:t>デイリー</a:t>
            </a:r>
            <a:endParaRPr lang="en-US" altLang="ja-JP" sz="1200" dirty="0"/>
          </a:p>
          <a:p>
            <a:pPr>
              <a:spcBef>
                <a:spcPct val="50000"/>
              </a:spcBef>
            </a:pPr>
            <a:r>
              <a:rPr lang="ja-JP" altLang="en-US" sz="1200" dirty="0"/>
              <a:t>スクラム</a:t>
            </a:r>
            <a:endParaRPr lang="en-US" altLang="ja-JP" sz="1200" dirty="0"/>
          </a:p>
        </p:txBody>
      </p:sp>
      <p:sp>
        <p:nvSpPr>
          <p:cNvPr id="14" name="AutoShape 18"/>
          <p:cNvSpPr>
            <a:spLocks noChangeArrowheads="1"/>
          </p:cNvSpPr>
          <p:nvPr/>
        </p:nvSpPr>
        <p:spPr bwMode="auto">
          <a:xfrm>
            <a:off x="3276600" y="5805488"/>
            <a:ext cx="4895850" cy="433387"/>
          </a:xfrm>
          <a:prstGeom prst="leftRightArrow">
            <a:avLst>
              <a:gd name="adj1" fmla="val 50000"/>
              <a:gd name="adj2" fmla="val 225934"/>
            </a:avLst>
          </a:prstGeom>
          <a:solidFill>
            <a:srgbClr val="CCFFCC"/>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600" dirty="0"/>
              <a:t>スプリント　</a:t>
            </a:r>
            <a:r>
              <a:rPr lang="en-US" altLang="ja-JP" sz="1600" dirty="0"/>
              <a:t>(</a:t>
            </a:r>
            <a:r>
              <a:rPr lang="ja-JP" altLang="en-US" sz="1600" dirty="0"/>
              <a:t>反復期間</a:t>
            </a:r>
            <a:r>
              <a:rPr lang="en-US" altLang="ja-JP" sz="1600" dirty="0"/>
              <a:t>)</a:t>
            </a:r>
          </a:p>
        </p:txBody>
      </p:sp>
      <p:sp>
        <p:nvSpPr>
          <p:cNvPr id="15" name="Text Box 20"/>
          <p:cNvSpPr txBox="1">
            <a:spLocks noChangeArrowheads="1"/>
          </p:cNvSpPr>
          <p:nvPr/>
        </p:nvSpPr>
        <p:spPr bwMode="auto">
          <a:xfrm>
            <a:off x="1908175" y="1700213"/>
            <a:ext cx="154860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1000" dirty="0"/>
              <a:t>スプリントプランニング</a:t>
            </a:r>
            <a:endParaRPr lang="en-US" altLang="ja-JP" sz="1000" dirty="0"/>
          </a:p>
        </p:txBody>
      </p:sp>
      <p:sp>
        <p:nvSpPr>
          <p:cNvPr id="16" name="Text Box 21"/>
          <p:cNvSpPr txBox="1">
            <a:spLocks noChangeArrowheads="1"/>
          </p:cNvSpPr>
          <p:nvPr/>
        </p:nvSpPr>
        <p:spPr bwMode="auto">
          <a:xfrm>
            <a:off x="4500563" y="6165850"/>
            <a:ext cx="24495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400"/>
              <a:t>１週間～４週間</a:t>
            </a:r>
          </a:p>
        </p:txBody>
      </p:sp>
      <p:grpSp>
        <p:nvGrpSpPr>
          <p:cNvPr id="17" name="Group 22"/>
          <p:cNvGrpSpPr>
            <a:grpSpLocks/>
          </p:cNvGrpSpPr>
          <p:nvPr/>
        </p:nvGrpSpPr>
        <p:grpSpPr bwMode="auto">
          <a:xfrm>
            <a:off x="5795963" y="2492375"/>
            <a:ext cx="647700" cy="433388"/>
            <a:chOff x="3061" y="754"/>
            <a:chExt cx="408" cy="273"/>
          </a:xfrm>
        </p:grpSpPr>
        <p:pic>
          <p:nvPicPr>
            <p:cNvPr id="18" name="Picture 23"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1" y="754"/>
              <a:ext cx="273" cy="2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4"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3" y="799"/>
              <a:ext cx="226" cy="2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25"/>
          <p:cNvGrpSpPr>
            <a:grpSpLocks/>
          </p:cNvGrpSpPr>
          <p:nvPr/>
        </p:nvGrpSpPr>
        <p:grpSpPr bwMode="auto">
          <a:xfrm>
            <a:off x="6084888" y="2852738"/>
            <a:ext cx="646112" cy="433387"/>
            <a:chOff x="3833" y="754"/>
            <a:chExt cx="407" cy="273"/>
          </a:xfrm>
        </p:grpSpPr>
        <p:pic>
          <p:nvPicPr>
            <p:cNvPr id="21"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 y="754"/>
              <a:ext cx="273" cy="2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7"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 y="799"/>
              <a:ext cx="226" cy="2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8"/>
          <p:cNvGrpSpPr>
            <a:grpSpLocks/>
          </p:cNvGrpSpPr>
          <p:nvPr/>
        </p:nvGrpSpPr>
        <p:grpSpPr bwMode="auto">
          <a:xfrm>
            <a:off x="6443663" y="2492375"/>
            <a:ext cx="646112" cy="433388"/>
            <a:chOff x="3833" y="754"/>
            <a:chExt cx="407" cy="273"/>
          </a:xfrm>
        </p:grpSpPr>
        <p:pic>
          <p:nvPicPr>
            <p:cNvPr id="24" name="Picture 29"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 y="754"/>
              <a:ext cx="273" cy="2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0"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 y="799"/>
              <a:ext cx="226" cy="2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31"/>
          <p:cNvGrpSpPr>
            <a:grpSpLocks/>
          </p:cNvGrpSpPr>
          <p:nvPr/>
        </p:nvGrpSpPr>
        <p:grpSpPr bwMode="auto">
          <a:xfrm>
            <a:off x="6732588" y="2924175"/>
            <a:ext cx="646112" cy="433388"/>
            <a:chOff x="3833" y="754"/>
            <a:chExt cx="407" cy="273"/>
          </a:xfrm>
        </p:grpSpPr>
        <p:pic>
          <p:nvPicPr>
            <p:cNvPr id="27" name="Picture 32"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 y="754"/>
              <a:ext cx="273" cy="27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3"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 y="799"/>
              <a:ext cx="226" cy="22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34" descr="j043394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1628775"/>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5" descr="j043395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350" y="692150"/>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36"/>
          <p:cNvSpPr txBox="1">
            <a:spLocks noChangeArrowheads="1"/>
          </p:cNvSpPr>
          <p:nvPr/>
        </p:nvSpPr>
        <p:spPr bwMode="auto">
          <a:xfrm>
            <a:off x="1835149" y="836613"/>
            <a:ext cx="13170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1000" b="1" dirty="0"/>
              <a:t>プロダクトオーナー</a:t>
            </a:r>
            <a:r>
              <a:rPr lang="en-US" altLang="ja-JP" sz="1000" b="1" dirty="0"/>
              <a:t>r</a:t>
            </a:r>
            <a:r>
              <a:rPr lang="ja-JP" altLang="en-US" sz="1000" b="1" dirty="0"/>
              <a:t>（お客様）</a:t>
            </a:r>
          </a:p>
        </p:txBody>
      </p:sp>
      <p:sp>
        <p:nvSpPr>
          <p:cNvPr id="32" name="Text Box 37"/>
          <p:cNvSpPr txBox="1">
            <a:spLocks noChangeArrowheads="1"/>
          </p:cNvSpPr>
          <p:nvPr/>
        </p:nvSpPr>
        <p:spPr bwMode="auto">
          <a:xfrm>
            <a:off x="3995737" y="2205038"/>
            <a:ext cx="11483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1000" b="1"/>
              <a:t>スクラムマスター</a:t>
            </a:r>
            <a:r>
              <a:rPr lang="ja-JP" altLang="en-US" sz="800" b="1"/>
              <a:t>（</a:t>
            </a:r>
            <a:r>
              <a:rPr lang="ja-JP" altLang="en-US" sz="800" b="1" dirty="0"/>
              <a:t>ファシリテーター）</a:t>
            </a:r>
          </a:p>
        </p:txBody>
      </p:sp>
      <p:sp>
        <p:nvSpPr>
          <p:cNvPr id="33" name="Text Box 38"/>
          <p:cNvSpPr txBox="1">
            <a:spLocks noChangeArrowheads="1"/>
          </p:cNvSpPr>
          <p:nvPr/>
        </p:nvSpPr>
        <p:spPr bwMode="auto">
          <a:xfrm>
            <a:off x="5795964" y="2060575"/>
            <a:ext cx="648787"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1000" b="1" dirty="0"/>
              <a:t>チーム</a:t>
            </a:r>
            <a:endParaRPr lang="en-US" altLang="ja-JP" sz="1000" b="1" dirty="0"/>
          </a:p>
          <a:p>
            <a:pPr algn="l">
              <a:spcBef>
                <a:spcPct val="50000"/>
              </a:spcBef>
            </a:pPr>
            <a:r>
              <a:rPr lang="ja-JP" altLang="en-US" sz="1000" b="1" dirty="0"/>
              <a:t>開発者</a:t>
            </a:r>
            <a:endParaRPr lang="en-US" altLang="ja-JP" sz="1000" b="1" dirty="0"/>
          </a:p>
        </p:txBody>
      </p:sp>
      <p:grpSp>
        <p:nvGrpSpPr>
          <p:cNvPr id="34" name="Group 39"/>
          <p:cNvGrpSpPr>
            <a:grpSpLocks/>
          </p:cNvGrpSpPr>
          <p:nvPr/>
        </p:nvGrpSpPr>
        <p:grpSpPr bwMode="auto">
          <a:xfrm>
            <a:off x="5580063" y="4581525"/>
            <a:ext cx="1441450" cy="863600"/>
            <a:chOff x="204" y="2523"/>
            <a:chExt cx="1587" cy="1134"/>
          </a:xfrm>
        </p:grpSpPr>
        <p:sp>
          <p:nvSpPr>
            <p:cNvPr id="35" name="Rectangle 40"/>
            <p:cNvSpPr>
              <a:spLocks noChangeArrowheads="1"/>
            </p:cNvSpPr>
            <p:nvPr/>
          </p:nvSpPr>
          <p:spPr bwMode="auto">
            <a:xfrm>
              <a:off x="204" y="2523"/>
              <a:ext cx="1587" cy="113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36" name="Group 41"/>
            <p:cNvGrpSpPr>
              <a:grpSpLocks/>
            </p:cNvGrpSpPr>
            <p:nvPr/>
          </p:nvGrpSpPr>
          <p:grpSpPr bwMode="auto">
            <a:xfrm>
              <a:off x="340" y="2614"/>
              <a:ext cx="1368" cy="915"/>
              <a:chOff x="340" y="2614"/>
              <a:chExt cx="1368" cy="915"/>
            </a:xfrm>
          </p:grpSpPr>
          <p:grpSp>
            <p:nvGrpSpPr>
              <p:cNvPr id="38" name="Group 42"/>
              <p:cNvGrpSpPr>
                <a:grpSpLocks/>
              </p:cNvGrpSpPr>
              <p:nvPr/>
            </p:nvGrpSpPr>
            <p:grpSpPr bwMode="auto">
              <a:xfrm>
                <a:off x="340" y="2614"/>
                <a:ext cx="1361" cy="907"/>
                <a:chOff x="340" y="2614"/>
                <a:chExt cx="1361" cy="907"/>
              </a:xfrm>
            </p:grpSpPr>
            <p:sp>
              <p:nvSpPr>
                <p:cNvPr id="40" name="Line 43"/>
                <p:cNvSpPr>
                  <a:spLocks noChangeShapeType="1"/>
                </p:cNvSpPr>
                <p:nvPr/>
              </p:nvSpPr>
              <p:spPr bwMode="auto">
                <a:xfrm>
                  <a:off x="340" y="2614"/>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44"/>
                <p:cNvSpPr>
                  <a:spLocks noChangeShapeType="1"/>
                </p:cNvSpPr>
                <p:nvPr/>
              </p:nvSpPr>
              <p:spPr bwMode="auto">
                <a:xfrm>
                  <a:off x="431"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45"/>
                <p:cNvSpPr>
                  <a:spLocks noChangeShapeType="1"/>
                </p:cNvSpPr>
                <p:nvPr/>
              </p:nvSpPr>
              <p:spPr bwMode="auto">
                <a:xfrm>
                  <a:off x="521"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46"/>
                <p:cNvSpPr>
                  <a:spLocks noChangeShapeType="1"/>
                </p:cNvSpPr>
                <p:nvPr/>
              </p:nvSpPr>
              <p:spPr bwMode="auto">
                <a:xfrm>
                  <a:off x="612"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47"/>
                <p:cNvSpPr>
                  <a:spLocks noChangeShapeType="1"/>
                </p:cNvSpPr>
                <p:nvPr/>
              </p:nvSpPr>
              <p:spPr bwMode="auto">
                <a:xfrm>
                  <a:off x="703"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48"/>
                <p:cNvSpPr>
                  <a:spLocks noChangeShapeType="1"/>
                </p:cNvSpPr>
                <p:nvPr/>
              </p:nvSpPr>
              <p:spPr bwMode="auto">
                <a:xfrm>
                  <a:off x="793"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49"/>
                <p:cNvSpPr>
                  <a:spLocks noChangeShapeType="1"/>
                </p:cNvSpPr>
                <p:nvPr/>
              </p:nvSpPr>
              <p:spPr bwMode="auto">
                <a:xfrm>
                  <a:off x="884"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50"/>
                <p:cNvSpPr>
                  <a:spLocks noChangeShapeType="1"/>
                </p:cNvSpPr>
                <p:nvPr/>
              </p:nvSpPr>
              <p:spPr bwMode="auto">
                <a:xfrm>
                  <a:off x="975"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51"/>
                <p:cNvSpPr>
                  <a:spLocks noChangeShapeType="1"/>
                </p:cNvSpPr>
                <p:nvPr/>
              </p:nvSpPr>
              <p:spPr bwMode="auto">
                <a:xfrm>
                  <a:off x="1066"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52"/>
                <p:cNvSpPr>
                  <a:spLocks noChangeShapeType="1"/>
                </p:cNvSpPr>
                <p:nvPr/>
              </p:nvSpPr>
              <p:spPr bwMode="auto">
                <a:xfrm>
                  <a:off x="1156"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53"/>
                <p:cNvSpPr>
                  <a:spLocks noChangeShapeType="1"/>
                </p:cNvSpPr>
                <p:nvPr/>
              </p:nvSpPr>
              <p:spPr bwMode="auto">
                <a:xfrm>
                  <a:off x="1247"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54"/>
                <p:cNvSpPr>
                  <a:spLocks noChangeShapeType="1"/>
                </p:cNvSpPr>
                <p:nvPr/>
              </p:nvSpPr>
              <p:spPr bwMode="auto">
                <a:xfrm>
                  <a:off x="1338"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55"/>
                <p:cNvSpPr>
                  <a:spLocks noChangeShapeType="1"/>
                </p:cNvSpPr>
                <p:nvPr/>
              </p:nvSpPr>
              <p:spPr bwMode="auto">
                <a:xfrm>
                  <a:off x="1429"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56"/>
                <p:cNvSpPr>
                  <a:spLocks noChangeShapeType="1"/>
                </p:cNvSpPr>
                <p:nvPr/>
              </p:nvSpPr>
              <p:spPr bwMode="auto">
                <a:xfrm>
                  <a:off x="1519"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57"/>
                <p:cNvSpPr>
                  <a:spLocks noChangeShapeType="1"/>
                </p:cNvSpPr>
                <p:nvPr/>
              </p:nvSpPr>
              <p:spPr bwMode="auto">
                <a:xfrm>
                  <a:off x="1610" y="2614"/>
                  <a:ext cx="0" cy="90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58"/>
                <p:cNvSpPr>
                  <a:spLocks noChangeShapeType="1"/>
                </p:cNvSpPr>
                <p:nvPr/>
              </p:nvSpPr>
              <p:spPr bwMode="auto">
                <a:xfrm>
                  <a:off x="340" y="3521"/>
                  <a:ext cx="136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9" name="Freeform 59"/>
              <p:cNvSpPr>
                <a:spLocks/>
              </p:cNvSpPr>
              <p:nvPr/>
            </p:nvSpPr>
            <p:spPr bwMode="auto">
              <a:xfrm>
                <a:off x="340" y="2659"/>
                <a:ext cx="1368" cy="870"/>
              </a:xfrm>
              <a:custGeom>
                <a:avLst/>
                <a:gdLst>
                  <a:gd name="T0" fmla="*/ 0 w 1368"/>
                  <a:gd name="T1" fmla="*/ 0 h 870"/>
                  <a:gd name="T2" fmla="*/ 91 w 1368"/>
                  <a:gd name="T3" fmla="*/ 45 h 870"/>
                  <a:gd name="T4" fmla="*/ 181 w 1368"/>
                  <a:gd name="T5" fmla="*/ 136 h 870"/>
                  <a:gd name="T6" fmla="*/ 272 w 1368"/>
                  <a:gd name="T7" fmla="*/ 136 h 870"/>
                  <a:gd name="T8" fmla="*/ 363 w 1368"/>
                  <a:gd name="T9" fmla="*/ 181 h 870"/>
                  <a:gd name="T10" fmla="*/ 453 w 1368"/>
                  <a:gd name="T11" fmla="*/ 227 h 870"/>
                  <a:gd name="T12" fmla="*/ 544 w 1368"/>
                  <a:gd name="T13" fmla="*/ 227 h 870"/>
                  <a:gd name="T14" fmla="*/ 635 w 1368"/>
                  <a:gd name="T15" fmla="*/ 227 h 870"/>
                  <a:gd name="T16" fmla="*/ 726 w 1368"/>
                  <a:gd name="T17" fmla="*/ 272 h 870"/>
                  <a:gd name="T18" fmla="*/ 816 w 1368"/>
                  <a:gd name="T19" fmla="*/ 363 h 870"/>
                  <a:gd name="T20" fmla="*/ 907 w 1368"/>
                  <a:gd name="T21" fmla="*/ 454 h 870"/>
                  <a:gd name="T22" fmla="*/ 998 w 1368"/>
                  <a:gd name="T23" fmla="*/ 499 h 870"/>
                  <a:gd name="T24" fmla="*/ 1089 w 1368"/>
                  <a:gd name="T25" fmla="*/ 590 h 870"/>
                  <a:gd name="T26" fmla="*/ 1179 w 1368"/>
                  <a:gd name="T27" fmla="*/ 726 h 870"/>
                  <a:gd name="T28" fmla="*/ 1270 w 1368"/>
                  <a:gd name="T29" fmla="*/ 816 h 870"/>
                  <a:gd name="T30" fmla="*/ 1361 w 1368"/>
                  <a:gd name="T31" fmla="*/ 862 h 870"/>
                  <a:gd name="T32" fmla="*/ 1315 w 1368"/>
                  <a:gd name="T33" fmla="*/ 86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8" h="870">
                    <a:moveTo>
                      <a:pt x="0" y="0"/>
                    </a:moveTo>
                    <a:cubicBezTo>
                      <a:pt x="30" y="11"/>
                      <a:pt x="61" y="22"/>
                      <a:pt x="91" y="45"/>
                    </a:cubicBezTo>
                    <a:cubicBezTo>
                      <a:pt x="121" y="68"/>
                      <a:pt x="151" y="121"/>
                      <a:pt x="181" y="136"/>
                    </a:cubicBezTo>
                    <a:cubicBezTo>
                      <a:pt x="211" y="151"/>
                      <a:pt x="242" y="129"/>
                      <a:pt x="272" y="136"/>
                    </a:cubicBezTo>
                    <a:cubicBezTo>
                      <a:pt x="302" y="143"/>
                      <a:pt x="333" y="166"/>
                      <a:pt x="363" y="181"/>
                    </a:cubicBezTo>
                    <a:cubicBezTo>
                      <a:pt x="393" y="196"/>
                      <a:pt x="423" y="219"/>
                      <a:pt x="453" y="227"/>
                    </a:cubicBezTo>
                    <a:cubicBezTo>
                      <a:pt x="483" y="235"/>
                      <a:pt x="514" y="227"/>
                      <a:pt x="544" y="227"/>
                    </a:cubicBezTo>
                    <a:cubicBezTo>
                      <a:pt x="574" y="227"/>
                      <a:pt x="605" y="220"/>
                      <a:pt x="635" y="227"/>
                    </a:cubicBezTo>
                    <a:cubicBezTo>
                      <a:pt x="665" y="234"/>
                      <a:pt x="696" y="249"/>
                      <a:pt x="726" y="272"/>
                    </a:cubicBezTo>
                    <a:cubicBezTo>
                      <a:pt x="756" y="295"/>
                      <a:pt x="786" y="333"/>
                      <a:pt x="816" y="363"/>
                    </a:cubicBezTo>
                    <a:cubicBezTo>
                      <a:pt x="846" y="393"/>
                      <a:pt x="877" y="431"/>
                      <a:pt x="907" y="454"/>
                    </a:cubicBezTo>
                    <a:cubicBezTo>
                      <a:pt x="937" y="477"/>
                      <a:pt x="968" y="476"/>
                      <a:pt x="998" y="499"/>
                    </a:cubicBezTo>
                    <a:cubicBezTo>
                      <a:pt x="1028" y="522"/>
                      <a:pt x="1059" y="552"/>
                      <a:pt x="1089" y="590"/>
                    </a:cubicBezTo>
                    <a:cubicBezTo>
                      <a:pt x="1119" y="628"/>
                      <a:pt x="1149" y="688"/>
                      <a:pt x="1179" y="726"/>
                    </a:cubicBezTo>
                    <a:cubicBezTo>
                      <a:pt x="1209" y="764"/>
                      <a:pt x="1240" y="793"/>
                      <a:pt x="1270" y="816"/>
                    </a:cubicBezTo>
                    <a:cubicBezTo>
                      <a:pt x="1300" y="839"/>
                      <a:pt x="1354" y="854"/>
                      <a:pt x="1361" y="862"/>
                    </a:cubicBezTo>
                    <a:cubicBezTo>
                      <a:pt x="1368" y="870"/>
                      <a:pt x="1323" y="862"/>
                      <a:pt x="1315" y="86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7" name="Line 60"/>
            <p:cNvSpPr>
              <a:spLocks noChangeShapeType="1"/>
            </p:cNvSpPr>
            <p:nvPr/>
          </p:nvSpPr>
          <p:spPr bwMode="auto">
            <a:xfrm>
              <a:off x="340" y="2659"/>
              <a:ext cx="1361" cy="86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56" name="Text Box 61"/>
          <p:cNvSpPr txBox="1">
            <a:spLocks noChangeArrowheads="1"/>
          </p:cNvSpPr>
          <p:nvPr/>
        </p:nvSpPr>
        <p:spPr bwMode="auto">
          <a:xfrm>
            <a:off x="5435600" y="4365625"/>
            <a:ext cx="1728788"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200"/>
              <a:t>バーンダウン・チャート</a:t>
            </a:r>
          </a:p>
        </p:txBody>
      </p:sp>
      <p:sp>
        <p:nvSpPr>
          <p:cNvPr id="57" name="Text Box 62"/>
          <p:cNvSpPr txBox="1">
            <a:spLocks noChangeArrowheads="1"/>
          </p:cNvSpPr>
          <p:nvPr/>
        </p:nvSpPr>
        <p:spPr bwMode="auto">
          <a:xfrm>
            <a:off x="4356100" y="2708275"/>
            <a:ext cx="13684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毎朝</a:t>
            </a:r>
            <a:r>
              <a:rPr lang="en-US" altLang="ja-JP" sz="1000"/>
              <a:t>15</a:t>
            </a:r>
            <a:r>
              <a:rPr lang="ja-JP" altLang="en-US" sz="1000"/>
              <a:t>分のスタンドアップ・ミーティング</a:t>
            </a:r>
          </a:p>
        </p:txBody>
      </p:sp>
      <p:sp>
        <p:nvSpPr>
          <p:cNvPr id="58" name="Text Box 63"/>
          <p:cNvSpPr txBox="1">
            <a:spLocks noChangeArrowheads="1"/>
          </p:cNvSpPr>
          <p:nvPr/>
        </p:nvSpPr>
        <p:spPr bwMode="auto">
          <a:xfrm>
            <a:off x="6518275" y="2205038"/>
            <a:ext cx="15113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dirty="0"/>
              <a:t>デザイン・開発・テスト</a:t>
            </a:r>
          </a:p>
        </p:txBody>
      </p:sp>
      <p:grpSp>
        <p:nvGrpSpPr>
          <p:cNvPr id="59" name="Group 64"/>
          <p:cNvGrpSpPr>
            <a:grpSpLocks/>
          </p:cNvGrpSpPr>
          <p:nvPr/>
        </p:nvGrpSpPr>
        <p:grpSpPr bwMode="auto">
          <a:xfrm>
            <a:off x="250825" y="3573463"/>
            <a:ext cx="2952750" cy="2519362"/>
            <a:chOff x="158" y="2296"/>
            <a:chExt cx="1769" cy="1542"/>
          </a:xfrm>
        </p:grpSpPr>
        <p:sp>
          <p:nvSpPr>
            <p:cNvPr id="60" name="Rectangle 65"/>
            <p:cNvSpPr>
              <a:spLocks noChangeArrowheads="1"/>
            </p:cNvSpPr>
            <p:nvPr/>
          </p:nvSpPr>
          <p:spPr bwMode="auto">
            <a:xfrm>
              <a:off x="158" y="2478"/>
              <a:ext cx="1769" cy="136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 name="Line 66"/>
            <p:cNvSpPr>
              <a:spLocks noChangeShapeType="1"/>
            </p:cNvSpPr>
            <p:nvPr/>
          </p:nvSpPr>
          <p:spPr bwMode="auto">
            <a:xfrm>
              <a:off x="249" y="2568"/>
              <a:ext cx="0" cy="118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Line 67"/>
            <p:cNvSpPr>
              <a:spLocks noChangeShapeType="1"/>
            </p:cNvSpPr>
            <p:nvPr/>
          </p:nvSpPr>
          <p:spPr bwMode="auto">
            <a:xfrm>
              <a:off x="748" y="2568"/>
              <a:ext cx="0" cy="118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68"/>
            <p:cNvSpPr>
              <a:spLocks noChangeShapeType="1"/>
            </p:cNvSpPr>
            <p:nvPr/>
          </p:nvSpPr>
          <p:spPr bwMode="auto">
            <a:xfrm>
              <a:off x="1292" y="2568"/>
              <a:ext cx="0" cy="118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69"/>
            <p:cNvSpPr>
              <a:spLocks noChangeShapeType="1"/>
            </p:cNvSpPr>
            <p:nvPr/>
          </p:nvSpPr>
          <p:spPr bwMode="auto">
            <a:xfrm>
              <a:off x="1791" y="2568"/>
              <a:ext cx="0" cy="118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70"/>
            <p:cNvSpPr>
              <a:spLocks noChangeShapeType="1"/>
            </p:cNvSpPr>
            <p:nvPr/>
          </p:nvSpPr>
          <p:spPr bwMode="auto">
            <a:xfrm>
              <a:off x="249" y="2704"/>
              <a:ext cx="154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71"/>
            <p:cNvSpPr>
              <a:spLocks noChangeShapeType="1"/>
            </p:cNvSpPr>
            <p:nvPr/>
          </p:nvSpPr>
          <p:spPr bwMode="auto">
            <a:xfrm>
              <a:off x="249" y="3158"/>
              <a:ext cx="154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72"/>
            <p:cNvSpPr>
              <a:spLocks noChangeShapeType="1"/>
            </p:cNvSpPr>
            <p:nvPr/>
          </p:nvSpPr>
          <p:spPr bwMode="auto">
            <a:xfrm>
              <a:off x="249" y="3657"/>
              <a:ext cx="154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Text Box 73"/>
            <p:cNvSpPr txBox="1">
              <a:spLocks noChangeArrowheads="1"/>
            </p:cNvSpPr>
            <p:nvPr/>
          </p:nvSpPr>
          <p:spPr bwMode="auto">
            <a:xfrm>
              <a:off x="476" y="2296"/>
              <a:ext cx="1179"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200"/>
                <a:t>タスクボード</a:t>
              </a:r>
            </a:p>
          </p:txBody>
        </p:sp>
        <p:sp>
          <p:nvSpPr>
            <p:cNvPr id="69" name="Rectangle 74"/>
            <p:cNvSpPr>
              <a:spLocks noChangeArrowheads="1"/>
            </p:cNvSpPr>
            <p:nvPr/>
          </p:nvSpPr>
          <p:spPr bwMode="auto">
            <a:xfrm>
              <a:off x="340" y="2523"/>
              <a:ext cx="318" cy="136"/>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000"/>
                <a:t>To Do</a:t>
              </a:r>
            </a:p>
          </p:txBody>
        </p:sp>
        <p:sp>
          <p:nvSpPr>
            <p:cNvPr id="70" name="Rectangle 75"/>
            <p:cNvSpPr>
              <a:spLocks noChangeArrowheads="1"/>
            </p:cNvSpPr>
            <p:nvPr/>
          </p:nvSpPr>
          <p:spPr bwMode="auto">
            <a:xfrm>
              <a:off x="793" y="2523"/>
              <a:ext cx="455" cy="136"/>
            </a:xfrm>
            <a:prstGeom prst="rect">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000"/>
                <a:t>On Going</a:t>
              </a:r>
            </a:p>
          </p:txBody>
        </p:sp>
        <p:sp>
          <p:nvSpPr>
            <p:cNvPr id="71" name="Rectangle 76"/>
            <p:cNvSpPr>
              <a:spLocks noChangeArrowheads="1"/>
            </p:cNvSpPr>
            <p:nvPr/>
          </p:nvSpPr>
          <p:spPr bwMode="auto">
            <a:xfrm>
              <a:off x="1383" y="2523"/>
              <a:ext cx="318" cy="136"/>
            </a:xfrm>
            <a:prstGeom prst="rect">
              <a:avLst/>
            </a:prstGeom>
            <a:solidFill>
              <a:srgbClr val="00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000"/>
                <a:t>Done</a:t>
              </a:r>
            </a:p>
          </p:txBody>
        </p:sp>
        <p:sp>
          <p:nvSpPr>
            <p:cNvPr id="72" name="Rectangle 77"/>
            <p:cNvSpPr>
              <a:spLocks noChangeArrowheads="1"/>
            </p:cNvSpPr>
            <p:nvPr/>
          </p:nvSpPr>
          <p:spPr bwMode="auto">
            <a:xfrm>
              <a:off x="1338" y="2750"/>
              <a:ext cx="182" cy="136"/>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000"/>
                <a:t>a</a:t>
              </a:r>
            </a:p>
          </p:txBody>
        </p:sp>
        <p:sp>
          <p:nvSpPr>
            <p:cNvPr id="73" name="Rectangle 78"/>
            <p:cNvSpPr>
              <a:spLocks noChangeArrowheads="1"/>
            </p:cNvSpPr>
            <p:nvPr/>
          </p:nvSpPr>
          <p:spPr bwMode="auto">
            <a:xfrm>
              <a:off x="295" y="3203"/>
              <a:ext cx="182" cy="136"/>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000"/>
                <a:t>e</a:t>
              </a:r>
            </a:p>
          </p:txBody>
        </p:sp>
        <p:sp>
          <p:nvSpPr>
            <p:cNvPr id="74" name="Rectangle 79"/>
            <p:cNvSpPr>
              <a:spLocks noChangeArrowheads="1"/>
            </p:cNvSpPr>
            <p:nvPr/>
          </p:nvSpPr>
          <p:spPr bwMode="auto">
            <a:xfrm>
              <a:off x="521" y="2931"/>
              <a:ext cx="182" cy="136"/>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000"/>
                <a:t>d</a:t>
              </a:r>
            </a:p>
          </p:txBody>
        </p:sp>
        <p:sp>
          <p:nvSpPr>
            <p:cNvPr id="75" name="Rectangle 80"/>
            <p:cNvSpPr>
              <a:spLocks noChangeArrowheads="1"/>
            </p:cNvSpPr>
            <p:nvPr/>
          </p:nvSpPr>
          <p:spPr bwMode="auto">
            <a:xfrm>
              <a:off x="521" y="2750"/>
              <a:ext cx="182" cy="136"/>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000"/>
                <a:t>c</a:t>
              </a:r>
            </a:p>
          </p:txBody>
        </p:sp>
        <p:sp>
          <p:nvSpPr>
            <p:cNvPr id="76" name="Rectangle 81"/>
            <p:cNvSpPr>
              <a:spLocks noChangeArrowheads="1"/>
            </p:cNvSpPr>
            <p:nvPr/>
          </p:nvSpPr>
          <p:spPr bwMode="auto">
            <a:xfrm>
              <a:off x="793" y="2750"/>
              <a:ext cx="182" cy="136"/>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000"/>
                <a:t>b</a:t>
              </a:r>
            </a:p>
          </p:txBody>
        </p:sp>
        <p:sp>
          <p:nvSpPr>
            <p:cNvPr id="77" name="Rectangle 82"/>
            <p:cNvSpPr>
              <a:spLocks noChangeArrowheads="1"/>
            </p:cNvSpPr>
            <p:nvPr/>
          </p:nvSpPr>
          <p:spPr bwMode="auto">
            <a:xfrm>
              <a:off x="1338" y="3203"/>
              <a:ext cx="182" cy="136"/>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000"/>
                <a:t>f</a:t>
              </a:r>
            </a:p>
          </p:txBody>
        </p:sp>
        <p:sp>
          <p:nvSpPr>
            <p:cNvPr id="78" name="Rectangle 83"/>
            <p:cNvSpPr>
              <a:spLocks noChangeArrowheads="1"/>
            </p:cNvSpPr>
            <p:nvPr/>
          </p:nvSpPr>
          <p:spPr bwMode="auto">
            <a:xfrm>
              <a:off x="793" y="3203"/>
              <a:ext cx="182" cy="136"/>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000"/>
                <a:t>g</a:t>
              </a:r>
            </a:p>
          </p:txBody>
        </p:sp>
        <p:sp>
          <p:nvSpPr>
            <p:cNvPr id="79" name="Rectangle 84"/>
            <p:cNvSpPr>
              <a:spLocks noChangeArrowheads="1"/>
            </p:cNvSpPr>
            <p:nvPr/>
          </p:nvSpPr>
          <p:spPr bwMode="auto">
            <a:xfrm>
              <a:off x="521" y="3385"/>
              <a:ext cx="182" cy="136"/>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000"/>
                <a:t>h</a:t>
              </a:r>
            </a:p>
          </p:txBody>
        </p:sp>
      </p:grpSp>
      <p:sp>
        <p:nvSpPr>
          <p:cNvPr id="80" name="Text Box 85"/>
          <p:cNvSpPr txBox="1">
            <a:spLocks noChangeArrowheads="1"/>
          </p:cNvSpPr>
          <p:nvPr/>
        </p:nvSpPr>
        <p:spPr bwMode="auto">
          <a:xfrm>
            <a:off x="2268538" y="2349500"/>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２時間</a:t>
            </a:r>
          </a:p>
        </p:txBody>
      </p:sp>
      <p:sp>
        <p:nvSpPr>
          <p:cNvPr id="81" name="Text Box 86"/>
          <p:cNvSpPr txBox="1">
            <a:spLocks noChangeArrowheads="1"/>
          </p:cNvSpPr>
          <p:nvPr/>
        </p:nvSpPr>
        <p:spPr bwMode="auto">
          <a:xfrm>
            <a:off x="2268538" y="3068638"/>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２時間</a:t>
            </a:r>
          </a:p>
        </p:txBody>
      </p:sp>
      <p:sp>
        <p:nvSpPr>
          <p:cNvPr id="82" name="Text Box 87"/>
          <p:cNvSpPr txBox="1">
            <a:spLocks noChangeArrowheads="1"/>
          </p:cNvSpPr>
          <p:nvPr/>
        </p:nvSpPr>
        <p:spPr bwMode="auto">
          <a:xfrm>
            <a:off x="323850" y="2420938"/>
            <a:ext cx="1152525"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800"/>
              <a:t>確実な優先順位付け（同位は無し）</a:t>
            </a:r>
          </a:p>
          <a:p>
            <a:pPr algn="l">
              <a:spcBef>
                <a:spcPct val="50000"/>
              </a:spcBef>
            </a:pPr>
            <a:r>
              <a:rPr lang="ja-JP" altLang="en-US" sz="800"/>
              <a:t>追加、修正、変更可能（</a:t>
            </a:r>
            <a:r>
              <a:rPr lang="en-US" altLang="ja-JP" sz="800"/>
              <a:t>Sprint</a:t>
            </a:r>
            <a:r>
              <a:rPr lang="ja-JP" altLang="en-US" sz="800"/>
              <a:t>に入っている物以外）</a:t>
            </a:r>
          </a:p>
          <a:p>
            <a:pPr algn="l">
              <a:spcBef>
                <a:spcPct val="50000"/>
              </a:spcBef>
            </a:pPr>
            <a:r>
              <a:rPr lang="en-US" altLang="ja-JP" sz="800"/>
              <a:t>Product Owner</a:t>
            </a:r>
            <a:r>
              <a:rPr lang="ja-JP" altLang="en-US" sz="800"/>
              <a:t>が全て責任を持つ</a:t>
            </a:r>
          </a:p>
        </p:txBody>
      </p:sp>
      <p:sp>
        <p:nvSpPr>
          <p:cNvPr id="83" name="Text Box 90"/>
          <p:cNvSpPr txBox="1">
            <a:spLocks noChangeArrowheads="1"/>
          </p:cNvSpPr>
          <p:nvPr/>
        </p:nvSpPr>
        <p:spPr bwMode="auto">
          <a:xfrm>
            <a:off x="7524750" y="5084763"/>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３時間</a:t>
            </a:r>
          </a:p>
        </p:txBody>
      </p:sp>
      <p:sp>
        <p:nvSpPr>
          <p:cNvPr id="3" name="フッター プレースホルダー 2"/>
          <p:cNvSpPr>
            <a:spLocks noGrp="1"/>
          </p:cNvSpPr>
          <p:nvPr>
            <p:ph type="ftr" sz="quarter" idx="11"/>
          </p:nvPr>
        </p:nvSpPr>
        <p:spPr/>
        <p:txBody>
          <a:bodyPr/>
          <a:lstStyle/>
          <a:p>
            <a:r>
              <a:rPr kumimoji="1" lang="en-US" altLang="ja-JP"/>
              <a:t>Copylights@2012 SSS Corporation</a:t>
            </a:r>
            <a:endParaRPr kumimoji="1" lang="ja-JP" altLang="en-US"/>
          </a:p>
        </p:txBody>
      </p:sp>
      <p:sp>
        <p:nvSpPr>
          <p:cNvPr id="85" name="Rectangle 13"/>
          <p:cNvSpPr>
            <a:spLocks noChangeArrowheads="1"/>
          </p:cNvSpPr>
          <p:nvPr/>
        </p:nvSpPr>
        <p:spPr bwMode="auto">
          <a:xfrm>
            <a:off x="7163594" y="3847946"/>
            <a:ext cx="1008062" cy="720725"/>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r>
              <a:rPr lang="ja-JP" altLang="en-US" sz="1000" dirty="0"/>
              <a:t>スプリントレビュー</a:t>
            </a:r>
            <a:endParaRPr lang="en-US" altLang="ja-JP" sz="1000" dirty="0"/>
          </a:p>
          <a:p>
            <a:endParaRPr lang="en-US" altLang="ja-JP" sz="1000" dirty="0"/>
          </a:p>
          <a:p>
            <a:endParaRPr lang="en-US" altLang="ja-JP" sz="1000" dirty="0"/>
          </a:p>
          <a:p>
            <a:endParaRPr lang="en-US" altLang="ja-JP" sz="1000" dirty="0"/>
          </a:p>
        </p:txBody>
      </p:sp>
      <p:sp>
        <p:nvSpPr>
          <p:cNvPr id="86" name="Text Box 90"/>
          <p:cNvSpPr txBox="1">
            <a:spLocks noChangeArrowheads="1"/>
          </p:cNvSpPr>
          <p:nvPr/>
        </p:nvSpPr>
        <p:spPr bwMode="auto">
          <a:xfrm>
            <a:off x="7523956" y="4268312"/>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３時間</a:t>
            </a:r>
          </a:p>
        </p:txBody>
      </p:sp>
      <p:grpSp>
        <p:nvGrpSpPr>
          <p:cNvPr id="87" name="グループ化 86"/>
          <p:cNvGrpSpPr/>
          <p:nvPr/>
        </p:nvGrpSpPr>
        <p:grpSpPr>
          <a:xfrm>
            <a:off x="4644008" y="850415"/>
            <a:ext cx="4245992" cy="1210160"/>
            <a:chOff x="4859338" y="620713"/>
            <a:chExt cx="4030662" cy="863600"/>
          </a:xfrm>
        </p:grpSpPr>
        <p:sp>
          <p:nvSpPr>
            <p:cNvPr id="88" name="Rectangle 11"/>
            <p:cNvSpPr>
              <a:spLocks noChangeArrowheads="1"/>
            </p:cNvSpPr>
            <p:nvPr/>
          </p:nvSpPr>
          <p:spPr bwMode="auto">
            <a:xfrm>
              <a:off x="4859338" y="837009"/>
              <a:ext cx="771106" cy="179851"/>
            </a:xfrm>
            <a:prstGeom prst="rect">
              <a:avLst/>
            </a:prstGeom>
            <a:solidFill>
              <a:schemeClr val="tx2">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dirty="0"/>
                <a:t>イタレーション１</a:t>
              </a:r>
            </a:p>
          </p:txBody>
        </p:sp>
        <p:sp>
          <p:nvSpPr>
            <p:cNvPr id="89" name="Rectangle 12"/>
            <p:cNvSpPr>
              <a:spLocks noChangeArrowheads="1"/>
            </p:cNvSpPr>
            <p:nvPr/>
          </p:nvSpPr>
          <p:spPr bwMode="auto">
            <a:xfrm>
              <a:off x="5630444" y="837009"/>
              <a:ext cx="771106" cy="179851"/>
            </a:xfrm>
            <a:prstGeom prst="rect">
              <a:avLst/>
            </a:prstGeom>
            <a:solidFill>
              <a:schemeClr val="tx2">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a:t>イタレーション２</a:t>
              </a:r>
            </a:p>
          </p:txBody>
        </p:sp>
        <p:sp>
          <p:nvSpPr>
            <p:cNvPr id="90" name="Rectangle 13"/>
            <p:cNvSpPr>
              <a:spLocks noChangeArrowheads="1"/>
            </p:cNvSpPr>
            <p:nvPr/>
          </p:nvSpPr>
          <p:spPr bwMode="auto">
            <a:xfrm>
              <a:off x="6400243" y="837009"/>
              <a:ext cx="771106" cy="179851"/>
            </a:xfrm>
            <a:prstGeom prst="rect">
              <a:avLst/>
            </a:prstGeom>
            <a:solidFill>
              <a:schemeClr val="tx2">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a:t>イタレーション３</a:t>
              </a:r>
            </a:p>
          </p:txBody>
        </p:sp>
        <p:sp>
          <p:nvSpPr>
            <p:cNvPr id="91" name="Rectangle 14"/>
            <p:cNvSpPr>
              <a:spLocks noChangeArrowheads="1"/>
            </p:cNvSpPr>
            <p:nvPr/>
          </p:nvSpPr>
          <p:spPr bwMode="auto">
            <a:xfrm>
              <a:off x="7171349" y="837009"/>
              <a:ext cx="771106" cy="179851"/>
            </a:xfrm>
            <a:prstGeom prst="rect">
              <a:avLst/>
            </a:prstGeom>
            <a:solidFill>
              <a:schemeClr val="tx2">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a:t>イタレーション４</a:t>
              </a:r>
            </a:p>
          </p:txBody>
        </p:sp>
        <p:sp>
          <p:nvSpPr>
            <p:cNvPr id="92" name="Rectangle 15"/>
            <p:cNvSpPr>
              <a:spLocks noChangeArrowheads="1"/>
            </p:cNvSpPr>
            <p:nvPr/>
          </p:nvSpPr>
          <p:spPr bwMode="auto">
            <a:xfrm>
              <a:off x="7942455" y="837009"/>
              <a:ext cx="771106" cy="179851"/>
            </a:xfrm>
            <a:prstGeom prst="rect">
              <a:avLst/>
            </a:prstGeom>
            <a:solidFill>
              <a:schemeClr val="tx2">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a:t>イタレーション５</a:t>
              </a:r>
            </a:p>
          </p:txBody>
        </p:sp>
        <p:sp>
          <p:nvSpPr>
            <p:cNvPr id="93" name="AutoShape 16"/>
            <p:cNvSpPr>
              <a:spLocks noChangeArrowheads="1"/>
            </p:cNvSpPr>
            <p:nvPr/>
          </p:nvSpPr>
          <p:spPr bwMode="auto">
            <a:xfrm>
              <a:off x="5511511" y="1016860"/>
              <a:ext cx="296680" cy="467453"/>
            </a:xfrm>
            <a:prstGeom prst="upArrowCallout">
              <a:avLst>
                <a:gd name="adj1" fmla="val 25000"/>
                <a:gd name="adj2" fmla="val 25000"/>
                <a:gd name="adj3" fmla="val 43319"/>
                <a:gd name="adj4" fmla="val 6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dirty="0"/>
                <a:t>納品</a:t>
              </a:r>
            </a:p>
          </p:txBody>
        </p:sp>
        <p:sp>
          <p:nvSpPr>
            <p:cNvPr id="94" name="AutoShape 17"/>
            <p:cNvSpPr>
              <a:spLocks noChangeArrowheads="1"/>
            </p:cNvSpPr>
            <p:nvPr/>
          </p:nvSpPr>
          <p:spPr bwMode="auto">
            <a:xfrm>
              <a:off x="6281310" y="1016860"/>
              <a:ext cx="296680" cy="467453"/>
            </a:xfrm>
            <a:prstGeom prst="upArrowCallout">
              <a:avLst>
                <a:gd name="adj1" fmla="val 25000"/>
                <a:gd name="adj2" fmla="val 25000"/>
                <a:gd name="adj3" fmla="val 43319"/>
                <a:gd name="adj4" fmla="val 6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dirty="0"/>
                <a:t>納品</a:t>
              </a:r>
            </a:p>
          </p:txBody>
        </p:sp>
        <p:sp>
          <p:nvSpPr>
            <p:cNvPr id="95" name="AutoShape 18"/>
            <p:cNvSpPr>
              <a:spLocks noChangeArrowheads="1"/>
            </p:cNvSpPr>
            <p:nvPr/>
          </p:nvSpPr>
          <p:spPr bwMode="auto">
            <a:xfrm>
              <a:off x="7052415" y="1016860"/>
              <a:ext cx="296680" cy="467453"/>
            </a:xfrm>
            <a:prstGeom prst="upArrowCallout">
              <a:avLst>
                <a:gd name="adj1" fmla="val 25000"/>
                <a:gd name="adj2" fmla="val 25000"/>
                <a:gd name="adj3" fmla="val 43319"/>
                <a:gd name="adj4" fmla="val 6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a:t>納品</a:t>
              </a:r>
            </a:p>
          </p:txBody>
        </p:sp>
        <p:sp>
          <p:nvSpPr>
            <p:cNvPr id="96" name="AutoShape 19"/>
            <p:cNvSpPr>
              <a:spLocks noChangeArrowheads="1"/>
            </p:cNvSpPr>
            <p:nvPr/>
          </p:nvSpPr>
          <p:spPr bwMode="auto">
            <a:xfrm>
              <a:off x="7823521" y="1016860"/>
              <a:ext cx="296680" cy="467453"/>
            </a:xfrm>
            <a:prstGeom prst="upArrowCallout">
              <a:avLst>
                <a:gd name="adj1" fmla="val 25000"/>
                <a:gd name="adj2" fmla="val 25000"/>
                <a:gd name="adj3" fmla="val 43319"/>
                <a:gd name="adj4" fmla="val 6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a:t>納品</a:t>
              </a:r>
            </a:p>
          </p:txBody>
        </p:sp>
        <p:sp>
          <p:nvSpPr>
            <p:cNvPr id="97" name="AutoShape 20"/>
            <p:cNvSpPr>
              <a:spLocks noChangeArrowheads="1"/>
            </p:cNvSpPr>
            <p:nvPr/>
          </p:nvSpPr>
          <p:spPr bwMode="auto">
            <a:xfrm>
              <a:off x="8593320" y="1016860"/>
              <a:ext cx="296680" cy="467453"/>
            </a:xfrm>
            <a:prstGeom prst="upArrowCallout">
              <a:avLst>
                <a:gd name="adj1" fmla="val 25000"/>
                <a:gd name="adj2" fmla="val 25000"/>
                <a:gd name="adj3" fmla="val 43319"/>
                <a:gd name="adj4" fmla="val 6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dirty="0"/>
                <a:t>納品</a:t>
              </a:r>
            </a:p>
          </p:txBody>
        </p:sp>
        <p:sp>
          <p:nvSpPr>
            <p:cNvPr id="98" name="AutoShape 21"/>
            <p:cNvSpPr>
              <a:spLocks noChangeArrowheads="1"/>
            </p:cNvSpPr>
            <p:nvPr/>
          </p:nvSpPr>
          <p:spPr bwMode="auto">
            <a:xfrm>
              <a:off x="4859338" y="620713"/>
              <a:ext cx="769799" cy="179058"/>
            </a:xfrm>
            <a:prstGeom prst="leftRightArrow">
              <a:avLst>
                <a:gd name="adj1" fmla="val 50000"/>
                <a:gd name="adj2" fmla="val 52124"/>
              </a:avLst>
            </a:prstGeom>
            <a:solidFill>
              <a:srgbClr val="00FFFF"/>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dirty="0"/>
                <a:t>４週間</a:t>
              </a:r>
            </a:p>
          </p:txBody>
        </p:sp>
        <p:sp>
          <p:nvSpPr>
            <p:cNvPr id="99" name="AutoShape 22"/>
            <p:cNvSpPr>
              <a:spLocks noChangeArrowheads="1"/>
            </p:cNvSpPr>
            <p:nvPr/>
          </p:nvSpPr>
          <p:spPr bwMode="auto">
            <a:xfrm>
              <a:off x="7941148" y="620713"/>
              <a:ext cx="769799" cy="179058"/>
            </a:xfrm>
            <a:prstGeom prst="leftRightArrow">
              <a:avLst>
                <a:gd name="adj1" fmla="val 50000"/>
                <a:gd name="adj2" fmla="val 52124"/>
              </a:avLst>
            </a:prstGeom>
            <a:solidFill>
              <a:srgbClr val="00FFFF"/>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a:t>４週間</a:t>
              </a:r>
            </a:p>
          </p:txBody>
        </p:sp>
        <p:sp>
          <p:nvSpPr>
            <p:cNvPr id="100" name="AutoShape 23"/>
            <p:cNvSpPr>
              <a:spLocks noChangeArrowheads="1"/>
            </p:cNvSpPr>
            <p:nvPr/>
          </p:nvSpPr>
          <p:spPr bwMode="auto">
            <a:xfrm>
              <a:off x="7171349" y="620713"/>
              <a:ext cx="769799" cy="179058"/>
            </a:xfrm>
            <a:prstGeom prst="leftRightArrow">
              <a:avLst>
                <a:gd name="adj1" fmla="val 50000"/>
                <a:gd name="adj2" fmla="val 52124"/>
              </a:avLst>
            </a:prstGeom>
            <a:solidFill>
              <a:srgbClr val="00FFFF"/>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a:t>４週間</a:t>
              </a:r>
            </a:p>
          </p:txBody>
        </p:sp>
        <p:sp>
          <p:nvSpPr>
            <p:cNvPr id="101" name="AutoShape 24"/>
            <p:cNvSpPr>
              <a:spLocks noChangeArrowheads="1"/>
            </p:cNvSpPr>
            <p:nvPr/>
          </p:nvSpPr>
          <p:spPr bwMode="auto">
            <a:xfrm>
              <a:off x="6400243" y="620713"/>
              <a:ext cx="769799" cy="179058"/>
            </a:xfrm>
            <a:prstGeom prst="leftRightArrow">
              <a:avLst>
                <a:gd name="adj1" fmla="val 50000"/>
                <a:gd name="adj2" fmla="val 52124"/>
              </a:avLst>
            </a:prstGeom>
            <a:solidFill>
              <a:srgbClr val="00FFFF"/>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a:t>４週間</a:t>
              </a:r>
            </a:p>
          </p:txBody>
        </p:sp>
        <p:sp>
          <p:nvSpPr>
            <p:cNvPr id="102" name="AutoShape 25"/>
            <p:cNvSpPr>
              <a:spLocks noChangeArrowheads="1"/>
            </p:cNvSpPr>
            <p:nvPr/>
          </p:nvSpPr>
          <p:spPr bwMode="auto">
            <a:xfrm>
              <a:off x="5629137" y="620713"/>
              <a:ext cx="769799" cy="179058"/>
            </a:xfrm>
            <a:prstGeom prst="leftRightArrow">
              <a:avLst>
                <a:gd name="adj1" fmla="val 50000"/>
                <a:gd name="adj2" fmla="val 52124"/>
              </a:avLst>
            </a:prstGeom>
            <a:solidFill>
              <a:srgbClr val="00FFFF"/>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800"/>
                <a:t>４週間</a:t>
              </a:r>
            </a:p>
          </p:txBody>
        </p:sp>
      </p:grpSp>
    </p:spTree>
    <p:extLst>
      <p:ext uri="{BB962C8B-B14F-4D97-AF65-F5344CB8AC3E}">
        <p14:creationId xmlns:p14="http://schemas.microsoft.com/office/powerpoint/2010/main" val="970553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a:bodyPr>
          <a:lstStyle/>
          <a:p>
            <a:r>
              <a:rPr kumimoji="1" lang="ja-JP" altLang="en-US" sz="2800" dirty="0">
                <a:solidFill>
                  <a:srgbClr val="002060"/>
                </a:solidFill>
              </a:rPr>
              <a:t>スクラム　（</a:t>
            </a:r>
            <a:r>
              <a:rPr kumimoji="1" lang="en-US" altLang="ja-JP" sz="2800" dirty="0">
                <a:solidFill>
                  <a:srgbClr val="002060"/>
                </a:solidFill>
              </a:rPr>
              <a:t>Scrum</a:t>
            </a:r>
            <a:r>
              <a:rPr kumimoji="1" lang="ja-JP" altLang="en-US" sz="2800" dirty="0">
                <a:solidFill>
                  <a:srgbClr val="002060"/>
                </a:solidFill>
              </a:rPr>
              <a:t>）</a:t>
            </a:r>
          </a:p>
        </p:txBody>
      </p:sp>
      <p:sp>
        <p:nvSpPr>
          <p:cNvPr id="3" name="コンテンツ プレースホルダー 2"/>
          <p:cNvSpPr>
            <a:spLocks noGrp="1"/>
          </p:cNvSpPr>
          <p:nvPr>
            <p:ph idx="1"/>
          </p:nvPr>
        </p:nvSpPr>
        <p:spPr>
          <a:xfrm>
            <a:off x="539552" y="980728"/>
            <a:ext cx="8229600" cy="5184576"/>
          </a:xfrm>
        </p:spPr>
        <p:txBody>
          <a:bodyPr>
            <a:normAutofit/>
          </a:bodyPr>
          <a:lstStyle/>
          <a:p>
            <a:r>
              <a:rPr kumimoji="1" lang="en-US" altLang="ja-JP" sz="2000" dirty="0">
                <a:solidFill>
                  <a:srgbClr val="002060"/>
                </a:solidFill>
              </a:rPr>
              <a:t>Ken </a:t>
            </a:r>
            <a:r>
              <a:rPr kumimoji="1" lang="en-US" altLang="ja-JP" sz="2000" dirty="0" err="1">
                <a:solidFill>
                  <a:srgbClr val="002060"/>
                </a:solidFill>
              </a:rPr>
              <a:t>Schwaber</a:t>
            </a:r>
            <a:r>
              <a:rPr kumimoji="1" lang="en-US" altLang="ja-JP" sz="2000" dirty="0">
                <a:solidFill>
                  <a:srgbClr val="002060"/>
                </a:solidFill>
              </a:rPr>
              <a:t> &amp; Jeff Sutherland</a:t>
            </a:r>
            <a:r>
              <a:rPr kumimoji="1" lang="ja-JP" altLang="en-US" sz="2000" dirty="0">
                <a:solidFill>
                  <a:srgbClr val="002060"/>
                </a:solidFill>
              </a:rPr>
              <a:t>　（</a:t>
            </a:r>
            <a:r>
              <a:rPr kumimoji="1" lang="en-US" altLang="ja-JP" sz="2000" dirty="0">
                <a:solidFill>
                  <a:srgbClr val="002060"/>
                </a:solidFill>
              </a:rPr>
              <a:t>1995</a:t>
            </a:r>
            <a:r>
              <a:rPr kumimoji="1" lang="ja-JP" altLang="en-US" sz="2000" dirty="0">
                <a:solidFill>
                  <a:srgbClr val="002060"/>
                </a:solidFill>
              </a:rPr>
              <a:t>年）</a:t>
            </a:r>
            <a:endParaRPr kumimoji="1" lang="en-US" altLang="ja-JP" sz="2000" dirty="0">
              <a:solidFill>
                <a:srgbClr val="002060"/>
              </a:solidFill>
            </a:endParaRPr>
          </a:p>
          <a:p>
            <a:r>
              <a:rPr lang="ja-JP" altLang="en-US" sz="2000" dirty="0">
                <a:solidFill>
                  <a:srgbClr val="002060"/>
                </a:solidFill>
              </a:rPr>
              <a:t>特徴</a:t>
            </a:r>
            <a:endParaRPr lang="en-US" altLang="ja-JP" sz="2000" dirty="0">
              <a:solidFill>
                <a:srgbClr val="002060"/>
              </a:solidFill>
            </a:endParaRPr>
          </a:p>
          <a:p>
            <a:pPr lvl="1"/>
            <a:r>
              <a:rPr kumimoji="1" lang="ja-JP" altLang="en-US" sz="1600" dirty="0">
                <a:solidFill>
                  <a:srgbClr val="002060"/>
                </a:solidFill>
              </a:rPr>
              <a:t>軽量</a:t>
            </a:r>
            <a:endParaRPr kumimoji="1" lang="en-US" altLang="ja-JP" sz="1600" dirty="0">
              <a:solidFill>
                <a:srgbClr val="002060"/>
              </a:solidFill>
            </a:endParaRPr>
          </a:p>
          <a:p>
            <a:pPr lvl="1"/>
            <a:r>
              <a:rPr lang="ja-JP" altLang="en-US" sz="1600" dirty="0">
                <a:solidFill>
                  <a:srgbClr val="002060"/>
                </a:solidFill>
              </a:rPr>
              <a:t>理解しやすい（シンプル）</a:t>
            </a:r>
            <a:endParaRPr lang="en-US" altLang="ja-JP" sz="1600" dirty="0">
              <a:solidFill>
                <a:srgbClr val="002060"/>
              </a:solidFill>
            </a:endParaRPr>
          </a:p>
          <a:p>
            <a:pPr lvl="1"/>
            <a:r>
              <a:rPr kumimoji="1" lang="ja-JP" altLang="en-US" sz="1600" dirty="0">
                <a:solidFill>
                  <a:srgbClr val="002060"/>
                </a:solidFill>
              </a:rPr>
              <a:t>でも、会得するのは難しい</a:t>
            </a:r>
            <a:endParaRPr kumimoji="1" lang="en-US" altLang="ja-JP" sz="1600" dirty="0">
              <a:solidFill>
                <a:srgbClr val="002060"/>
              </a:solidFill>
            </a:endParaRPr>
          </a:p>
          <a:p>
            <a:r>
              <a:rPr lang="ja-JP" altLang="en-US" sz="2000" dirty="0">
                <a:solidFill>
                  <a:srgbClr val="002060"/>
                </a:solidFill>
              </a:rPr>
              <a:t>三本の柱</a:t>
            </a:r>
            <a:endParaRPr lang="en-US" altLang="ja-JP" sz="2000" dirty="0">
              <a:solidFill>
                <a:srgbClr val="002060"/>
              </a:solidFill>
            </a:endParaRPr>
          </a:p>
          <a:p>
            <a:pPr lvl="1"/>
            <a:r>
              <a:rPr kumimoji="1" lang="en-US" altLang="ja-JP" sz="1600" dirty="0">
                <a:solidFill>
                  <a:srgbClr val="002060"/>
                </a:solidFill>
              </a:rPr>
              <a:t>Transparency</a:t>
            </a:r>
            <a:r>
              <a:rPr kumimoji="1" lang="ja-JP" altLang="en-US" sz="1600" dirty="0">
                <a:solidFill>
                  <a:srgbClr val="002060"/>
                </a:solidFill>
              </a:rPr>
              <a:t>　（透明性）</a:t>
            </a:r>
            <a:endParaRPr kumimoji="1" lang="en-US" altLang="ja-JP" sz="1600" dirty="0">
              <a:solidFill>
                <a:srgbClr val="002060"/>
              </a:solidFill>
            </a:endParaRPr>
          </a:p>
          <a:p>
            <a:pPr lvl="1"/>
            <a:r>
              <a:rPr lang="en-US" altLang="ja-JP" sz="1600" dirty="0">
                <a:solidFill>
                  <a:srgbClr val="002060"/>
                </a:solidFill>
              </a:rPr>
              <a:t>Inspection</a:t>
            </a:r>
            <a:r>
              <a:rPr lang="ja-JP" altLang="en-US" sz="1600" dirty="0">
                <a:solidFill>
                  <a:srgbClr val="002060"/>
                </a:solidFill>
              </a:rPr>
              <a:t>　（視察、検査）</a:t>
            </a:r>
            <a:endParaRPr lang="en-US" altLang="ja-JP" sz="1600" dirty="0">
              <a:solidFill>
                <a:srgbClr val="002060"/>
              </a:solidFill>
            </a:endParaRPr>
          </a:p>
          <a:p>
            <a:pPr lvl="1"/>
            <a:r>
              <a:rPr kumimoji="1" lang="en-US" altLang="ja-JP" sz="1600" dirty="0">
                <a:solidFill>
                  <a:srgbClr val="002060"/>
                </a:solidFill>
              </a:rPr>
              <a:t>Adaptation</a:t>
            </a:r>
            <a:r>
              <a:rPr kumimoji="1" lang="ja-JP" altLang="en-US" sz="1600" dirty="0">
                <a:solidFill>
                  <a:srgbClr val="002060"/>
                </a:solidFill>
              </a:rPr>
              <a:t>　（適応、順応、改作）</a:t>
            </a:r>
            <a:endParaRPr kumimoji="1" lang="en-US" altLang="ja-JP" sz="1600" dirty="0">
              <a:solidFill>
                <a:srgbClr val="002060"/>
              </a:solidFill>
            </a:endParaRPr>
          </a:p>
          <a:p>
            <a:r>
              <a:rPr kumimoji="1" lang="ja-JP" altLang="en-US" sz="2000" dirty="0">
                <a:solidFill>
                  <a:srgbClr val="002060"/>
                </a:solidFill>
              </a:rPr>
              <a:t>基本的考え方</a:t>
            </a:r>
            <a:endParaRPr kumimoji="1" lang="en-US" altLang="ja-JP" sz="2000" dirty="0">
              <a:solidFill>
                <a:srgbClr val="002060"/>
              </a:solidFill>
            </a:endParaRPr>
          </a:p>
          <a:p>
            <a:pPr lvl="1"/>
            <a:r>
              <a:rPr lang="ja-JP" altLang="en-US" sz="1600" dirty="0">
                <a:solidFill>
                  <a:srgbClr val="002060"/>
                </a:solidFill>
              </a:rPr>
              <a:t>タイムボックス（</a:t>
            </a:r>
            <a:r>
              <a:rPr lang="en-US" altLang="ja-JP" sz="1600" dirty="0">
                <a:solidFill>
                  <a:srgbClr val="002060"/>
                </a:solidFill>
              </a:rPr>
              <a:t>Time Box</a:t>
            </a:r>
            <a:r>
              <a:rPr lang="ja-JP" altLang="en-US" sz="1600" dirty="0">
                <a:solidFill>
                  <a:srgbClr val="002060"/>
                </a:solidFill>
              </a:rPr>
              <a:t>）</a:t>
            </a:r>
            <a:endParaRPr lang="en-US" altLang="ja-JP" sz="1600" dirty="0">
              <a:solidFill>
                <a:srgbClr val="002060"/>
              </a:solidFill>
            </a:endParaRPr>
          </a:p>
          <a:p>
            <a:pPr lvl="2"/>
            <a:r>
              <a:rPr lang="ja-JP" altLang="en-US" sz="1200" dirty="0">
                <a:solidFill>
                  <a:srgbClr val="002060"/>
                </a:solidFill>
              </a:rPr>
              <a:t>時間を区切って、その時間内に目的を果たす仕事を行う仕事の仕方</a:t>
            </a:r>
            <a:endParaRPr lang="en-US" altLang="ja-JP" sz="1200" dirty="0">
              <a:solidFill>
                <a:srgbClr val="002060"/>
              </a:solidFill>
            </a:endParaRPr>
          </a:p>
          <a:p>
            <a:pPr lvl="1"/>
            <a:r>
              <a:rPr lang="ja-JP" altLang="en-US" sz="1600" dirty="0">
                <a:solidFill>
                  <a:srgbClr val="002060"/>
                </a:solidFill>
              </a:rPr>
              <a:t>機能横断的な固定化されたチーム</a:t>
            </a:r>
            <a:endParaRPr lang="en-US" altLang="ja-JP" sz="1600" dirty="0">
              <a:solidFill>
                <a:srgbClr val="002060"/>
              </a:solidFill>
            </a:endParaRPr>
          </a:p>
          <a:p>
            <a:pPr lvl="2"/>
            <a:r>
              <a:rPr lang="ja-JP" altLang="en-US" sz="1200" dirty="0">
                <a:solidFill>
                  <a:srgbClr val="002060"/>
                </a:solidFill>
              </a:rPr>
              <a:t>チーム内で役割分担を決めず、全員が必要な仕事をこなす多能工（</a:t>
            </a:r>
            <a:r>
              <a:rPr lang="en-US" altLang="ja-JP" sz="1200" dirty="0">
                <a:solidFill>
                  <a:srgbClr val="002060"/>
                </a:solidFill>
              </a:rPr>
              <a:t>T</a:t>
            </a:r>
            <a:r>
              <a:rPr lang="ja-JP" altLang="en-US" sz="1200" dirty="0">
                <a:solidFill>
                  <a:srgbClr val="002060"/>
                </a:solidFill>
              </a:rPr>
              <a:t>型人間のチームでできるだけチームメンバーを固定化した方が良い</a:t>
            </a:r>
            <a:endParaRPr lang="en-US" altLang="ja-JP" sz="1200" dirty="0">
              <a:solidFill>
                <a:srgbClr val="002060"/>
              </a:solidFill>
            </a:endParaRPr>
          </a:p>
          <a:p>
            <a:pPr lvl="1"/>
            <a:r>
              <a:rPr kumimoji="1" lang="ja-JP" altLang="en-US" sz="1600" dirty="0">
                <a:solidFill>
                  <a:srgbClr val="002060"/>
                </a:solidFill>
              </a:rPr>
              <a:t>持続可能なペース</a:t>
            </a:r>
            <a:endParaRPr kumimoji="1" lang="en-US" altLang="ja-JP" sz="1600" dirty="0">
              <a:solidFill>
                <a:srgbClr val="002060"/>
              </a:solidFill>
            </a:endParaRPr>
          </a:p>
          <a:p>
            <a:pPr lvl="2"/>
            <a:r>
              <a:rPr lang="ja-JP" altLang="en-US" sz="1200" dirty="0">
                <a:solidFill>
                  <a:srgbClr val="002060"/>
                </a:solidFill>
              </a:rPr>
              <a:t>徹夜や残業を排除して安定した持続可能な一定のペースで開発し、定期的にリリースを行う</a:t>
            </a:r>
            <a:endParaRPr kumimoji="1" lang="ja-JP" altLang="en-US" sz="1200" dirty="0">
              <a:solidFill>
                <a:srgbClr val="002060"/>
              </a:solidFill>
            </a:endParaRPr>
          </a:p>
        </p:txBody>
      </p:sp>
      <p:sp>
        <p:nvSpPr>
          <p:cNvPr id="4" name="フッター プレースホルダー 3"/>
          <p:cNvSpPr>
            <a:spLocks noGrp="1"/>
          </p:cNvSpPr>
          <p:nvPr>
            <p:ph type="ftr" sz="quarter" idx="11"/>
          </p:nvPr>
        </p:nvSpPr>
        <p:spPr>
          <a:xfrm>
            <a:off x="3124200" y="6597352"/>
            <a:ext cx="2887960" cy="124123"/>
          </a:xfrm>
        </p:spPr>
        <p:txBody>
          <a:bodyPr/>
          <a:lstStyle/>
          <a:p>
            <a:r>
              <a:rPr kumimoji="1" lang="en-US" altLang="ja-JP"/>
              <a:t>Copyrights©2015  SSS Corporation</a:t>
            </a:r>
            <a:r>
              <a:rPr kumimoji="1" lang="ja-JP" altLang="en-US"/>
              <a:t>　 </a:t>
            </a:r>
          </a:p>
        </p:txBody>
      </p:sp>
      <p:sp>
        <p:nvSpPr>
          <p:cNvPr id="5" name="スライド番号プレースホルダー 4"/>
          <p:cNvSpPr>
            <a:spLocks noGrp="1"/>
          </p:cNvSpPr>
          <p:nvPr>
            <p:ph type="sldNum" sz="quarter" idx="12"/>
          </p:nvPr>
        </p:nvSpPr>
        <p:spPr/>
        <p:txBody>
          <a:bodyPr/>
          <a:lstStyle/>
          <a:p>
            <a:fld id="{12493AFB-09EF-44E8-907E-BBD1DBE5A50F}" type="slidenum">
              <a:rPr kumimoji="1" lang="ja-JP" altLang="en-US" smtClean="0"/>
              <a:t>46</a:t>
            </a:fld>
            <a:endParaRPr kumimoji="1" lang="ja-JP" altLang="en-US"/>
          </a:p>
        </p:txBody>
      </p:sp>
    </p:spTree>
    <p:extLst>
      <p:ext uri="{BB962C8B-B14F-4D97-AF65-F5344CB8AC3E}">
        <p14:creationId xmlns:p14="http://schemas.microsoft.com/office/powerpoint/2010/main" val="3208315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3439" y="194876"/>
            <a:ext cx="8019634" cy="707886"/>
          </a:xfrm>
          <a:prstGeom prst="rect">
            <a:avLst/>
          </a:prstGeom>
          <a:noFill/>
        </p:spPr>
        <p:txBody>
          <a:bodyPr wrap="square" rtlCol="0">
            <a:spAutoFit/>
          </a:bodyPr>
          <a:lstStyle/>
          <a:p>
            <a:pPr defTabSz="457200"/>
            <a:r>
              <a:rPr lang="ja-JP" altLang="en-US" sz="2000" b="1" dirty="0">
                <a:solidFill>
                  <a:srgbClr val="002060"/>
                </a:solidFill>
              </a:rPr>
              <a:t>（参考）アジャイル開発におけるタイムボックスの価値</a:t>
            </a:r>
            <a:endParaRPr lang="en-US" altLang="ja-JP" sz="2000" b="1" dirty="0">
              <a:solidFill>
                <a:srgbClr val="002060"/>
              </a:solidFill>
            </a:endParaRPr>
          </a:p>
          <a:p>
            <a:pPr defTabSz="457200"/>
            <a:r>
              <a:rPr lang="en-US" altLang="ja-JP" sz="2000" b="1" dirty="0">
                <a:solidFill>
                  <a:srgbClr val="002060"/>
                </a:solidFill>
              </a:rPr>
              <a:t>												</a:t>
            </a:r>
            <a:r>
              <a:rPr lang="ja-JP" altLang="en-US" sz="2000" b="1" dirty="0">
                <a:solidFill>
                  <a:srgbClr val="002060"/>
                </a:solidFill>
              </a:rPr>
              <a:t>　＝　やる気と集中力</a:t>
            </a:r>
          </a:p>
        </p:txBody>
      </p:sp>
      <p:sp>
        <p:nvSpPr>
          <p:cNvPr id="3" name="テキスト ボックス 2"/>
          <p:cNvSpPr txBox="1"/>
          <p:nvPr/>
        </p:nvSpPr>
        <p:spPr>
          <a:xfrm>
            <a:off x="744954" y="902762"/>
            <a:ext cx="7449536" cy="553998"/>
          </a:xfrm>
          <a:prstGeom prst="rect">
            <a:avLst/>
          </a:prstGeom>
          <a:noFill/>
        </p:spPr>
        <p:txBody>
          <a:bodyPr wrap="square" rtlCol="0">
            <a:spAutoFit/>
          </a:bodyPr>
          <a:lstStyle/>
          <a:p>
            <a:pPr defTabSz="457200"/>
            <a:r>
              <a:rPr lang="en-US" altLang="ja-JP" dirty="0">
                <a:solidFill>
                  <a:srgbClr val="0000FF"/>
                </a:solidFill>
              </a:rPr>
              <a:t>『</a:t>
            </a:r>
            <a:r>
              <a:rPr lang="ja-JP" altLang="en-US" dirty="0">
                <a:solidFill>
                  <a:srgbClr val="0000FF"/>
                </a:solidFill>
              </a:rPr>
              <a:t>仕事の量は、完成の為に与えられた時間を全て使い切るまで膨張する</a:t>
            </a:r>
            <a:r>
              <a:rPr lang="en-US" altLang="ja-JP" dirty="0">
                <a:solidFill>
                  <a:srgbClr val="0000FF"/>
                </a:solidFill>
              </a:rPr>
              <a:t>』</a:t>
            </a:r>
          </a:p>
          <a:p>
            <a:pPr defTabSz="457200"/>
            <a:r>
              <a:rPr lang="ja-JP" altLang="en-US" sz="1200" dirty="0">
                <a:solidFill>
                  <a:srgbClr val="0000FF"/>
                </a:solidFill>
              </a:rPr>
              <a:t>							イギリスの歴史学者・経済学者であるパーキンソンの言葉</a:t>
            </a:r>
          </a:p>
        </p:txBody>
      </p:sp>
      <p:sp>
        <p:nvSpPr>
          <p:cNvPr id="4" name="テキスト ボックス 3"/>
          <p:cNvSpPr txBox="1"/>
          <p:nvPr/>
        </p:nvSpPr>
        <p:spPr>
          <a:xfrm>
            <a:off x="1270085" y="1652988"/>
            <a:ext cx="7449536" cy="923330"/>
          </a:xfrm>
          <a:prstGeom prst="rect">
            <a:avLst/>
          </a:prstGeom>
          <a:noFill/>
        </p:spPr>
        <p:txBody>
          <a:bodyPr wrap="square" rtlCol="0">
            <a:spAutoFit/>
          </a:bodyPr>
          <a:lstStyle/>
          <a:p>
            <a:pPr defTabSz="457200"/>
            <a:r>
              <a:rPr lang="ja-JP" altLang="en-US" dirty="0">
                <a:solidFill>
                  <a:srgbClr val="002060"/>
                </a:solidFill>
              </a:rPr>
              <a:t>時間には弾力性がある。</a:t>
            </a:r>
          </a:p>
          <a:p>
            <a:pPr defTabSz="457200"/>
            <a:r>
              <a:rPr lang="ja-JP" altLang="en-US" dirty="0">
                <a:solidFill>
                  <a:srgbClr val="002060"/>
                </a:solidFill>
              </a:rPr>
              <a:t>時間は、何となく使ったのではいくら有っても足りない。</a:t>
            </a:r>
          </a:p>
          <a:p>
            <a:pPr defTabSz="457200"/>
            <a:r>
              <a:rPr lang="ja-JP" altLang="en-US" b="1" dirty="0">
                <a:solidFill>
                  <a:srgbClr val="002060"/>
                </a:solidFill>
              </a:rPr>
              <a:t>同じ仕事量でも、意識の違いでかかる時間は全く異なる。</a:t>
            </a:r>
          </a:p>
        </p:txBody>
      </p:sp>
      <p:sp>
        <p:nvSpPr>
          <p:cNvPr id="5" name="テキスト ボックス 4"/>
          <p:cNvSpPr txBox="1"/>
          <p:nvPr/>
        </p:nvSpPr>
        <p:spPr>
          <a:xfrm>
            <a:off x="390794" y="2576318"/>
            <a:ext cx="8753205" cy="1477328"/>
          </a:xfrm>
          <a:prstGeom prst="rect">
            <a:avLst/>
          </a:prstGeom>
          <a:noFill/>
        </p:spPr>
        <p:txBody>
          <a:bodyPr wrap="square" rtlCol="0">
            <a:spAutoFit/>
          </a:bodyPr>
          <a:lstStyle/>
          <a:p>
            <a:pPr defTabSz="457200"/>
            <a:r>
              <a:rPr lang="ja-JP" altLang="en-US" b="1" dirty="0">
                <a:solidFill>
                  <a:srgbClr val="002060"/>
                </a:solidFill>
              </a:rPr>
              <a:t>生産性はやる気と集中力で高まる。</a:t>
            </a:r>
          </a:p>
          <a:p>
            <a:pPr defTabSz="457200"/>
            <a:r>
              <a:rPr lang="ja-JP" altLang="en-US" dirty="0">
                <a:solidFill>
                  <a:srgbClr val="002060"/>
                </a:solidFill>
              </a:rPr>
              <a:t>やる気のホルモン　＝　ドーパミン</a:t>
            </a:r>
          </a:p>
          <a:p>
            <a:pPr defTabSz="457200"/>
            <a:r>
              <a:rPr lang="ja-JP" altLang="en-US" dirty="0">
                <a:solidFill>
                  <a:srgbClr val="002060"/>
                </a:solidFill>
              </a:rPr>
              <a:t>ドーパミンは、ご褒美によって放出される。</a:t>
            </a:r>
          </a:p>
          <a:p>
            <a:pPr defTabSz="457200"/>
            <a:r>
              <a:rPr lang="ja-JP" altLang="en-US" dirty="0">
                <a:solidFill>
                  <a:srgbClr val="002060"/>
                </a:solidFill>
              </a:rPr>
              <a:t>やる気はご褒美の事を考えるだけで出る。しかし、裏切られると一瞬で低下する。</a:t>
            </a:r>
          </a:p>
          <a:p>
            <a:pPr defTabSz="457200"/>
            <a:r>
              <a:rPr lang="ja-JP" altLang="en-US" dirty="0">
                <a:solidFill>
                  <a:srgbClr val="002060"/>
                </a:solidFill>
              </a:rPr>
              <a:t>ご褒美の６０秒ルール　＝　ご褒美は直ぐに貰える事が重要。楽しく想像できる事が重要。</a:t>
            </a:r>
          </a:p>
        </p:txBody>
      </p:sp>
      <p:sp>
        <p:nvSpPr>
          <p:cNvPr id="6" name="テキスト ボックス 5"/>
          <p:cNvSpPr txBox="1"/>
          <p:nvPr/>
        </p:nvSpPr>
        <p:spPr>
          <a:xfrm>
            <a:off x="1270085" y="4200582"/>
            <a:ext cx="7302988" cy="1477328"/>
          </a:xfrm>
          <a:prstGeom prst="rect">
            <a:avLst/>
          </a:prstGeom>
          <a:noFill/>
        </p:spPr>
        <p:txBody>
          <a:bodyPr wrap="square" rtlCol="0">
            <a:spAutoFit/>
          </a:bodyPr>
          <a:lstStyle/>
          <a:p>
            <a:pPr defTabSz="457200"/>
            <a:r>
              <a:rPr lang="ja-JP" altLang="en-US" b="1" dirty="0">
                <a:solidFill>
                  <a:srgbClr val="002060"/>
                </a:solidFill>
              </a:rPr>
              <a:t>スピードを上げるほど、脳は活性化する。</a:t>
            </a:r>
          </a:p>
          <a:p>
            <a:pPr defTabSz="457200"/>
            <a:r>
              <a:rPr lang="ja-JP" altLang="en-US" dirty="0">
                <a:solidFill>
                  <a:srgbClr val="002060"/>
                </a:solidFill>
              </a:rPr>
              <a:t>集中していればミスは少ない。</a:t>
            </a:r>
          </a:p>
          <a:p>
            <a:pPr defTabSz="457200"/>
            <a:r>
              <a:rPr lang="ja-JP" altLang="en-US" dirty="0">
                <a:solidFill>
                  <a:srgbClr val="002060"/>
                </a:solidFill>
              </a:rPr>
              <a:t>時間を計ればムダに気づく事ができる。</a:t>
            </a:r>
          </a:p>
          <a:p>
            <a:pPr defTabSz="457200"/>
            <a:r>
              <a:rPr lang="ja-JP" altLang="en-US" dirty="0">
                <a:solidFill>
                  <a:srgbClr val="002060"/>
                </a:solidFill>
              </a:rPr>
              <a:t>集中力は長く続かない。休む事で充電される。</a:t>
            </a:r>
          </a:p>
          <a:p>
            <a:pPr defTabSz="457200"/>
            <a:r>
              <a:rPr lang="ja-JP" altLang="en-US" dirty="0">
                <a:solidFill>
                  <a:srgbClr val="002060"/>
                </a:solidFill>
              </a:rPr>
              <a:t>時間が読めるからリラックスできる。</a:t>
            </a:r>
          </a:p>
        </p:txBody>
      </p:sp>
      <p:sp>
        <p:nvSpPr>
          <p:cNvPr id="7" name="テキスト ボックス 6"/>
          <p:cNvSpPr txBox="1"/>
          <p:nvPr/>
        </p:nvSpPr>
        <p:spPr>
          <a:xfrm>
            <a:off x="3614857" y="5877272"/>
            <a:ext cx="4958216" cy="276999"/>
          </a:xfrm>
          <a:prstGeom prst="rect">
            <a:avLst/>
          </a:prstGeom>
          <a:noFill/>
        </p:spPr>
        <p:txBody>
          <a:bodyPr wrap="square" rtlCol="0">
            <a:spAutoFit/>
          </a:bodyPr>
          <a:lstStyle/>
          <a:p>
            <a:pPr defTabSz="457200"/>
            <a:r>
              <a:rPr lang="en-US" altLang="ja-JP" sz="1200" dirty="0">
                <a:solidFill>
                  <a:srgbClr val="002060"/>
                </a:solidFill>
              </a:rPr>
              <a:t>『</a:t>
            </a:r>
            <a:r>
              <a:rPr lang="ja-JP" altLang="en-US" sz="1200" dirty="0">
                <a:solidFill>
                  <a:srgbClr val="002060"/>
                </a:solidFill>
              </a:rPr>
              <a:t>やる気と集中力の高め方</a:t>
            </a:r>
            <a:r>
              <a:rPr lang="en-US" altLang="ja-JP" sz="1200" dirty="0">
                <a:solidFill>
                  <a:srgbClr val="002060"/>
                </a:solidFill>
              </a:rPr>
              <a:t>』</a:t>
            </a:r>
            <a:r>
              <a:rPr lang="ja-JP" altLang="en-US" sz="1200" dirty="0">
                <a:solidFill>
                  <a:srgbClr val="002060"/>
                </a:solidFill>
              </a:rPr>
              <a:t>　東京大学　医学博士　森田敏宏著より抜粋</a:t>
            </a:r>
          </a:p>
        </p:txBody>
      </p:sp>
    </p:spTree>
    <p:extLst>
      <p:ext uri="{BB962C8B-B14F-4D97-AF65-F5344CB8AC3E}">
        <p14:creationId xmlns:p14="http://schemas.microsoft.com/office/powerpoint/2010/main" val="1223841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kumimoji="0" lang="ja-JP" altLang="en-US" sz="1000"/>
              <a:t>Ｃｏｐｙｒｉｇｈｔｓ</a:t>
            </a:r>
            <a:r>
              <a:rPr kumimoji="0" lang="en-US" altLang="ja-JP" sz="1000"/>
              <a:t>©2010 SSS Corporation</a:t>
            </a:r>
            <a:endParaRPr lang="en-US" altLang="ja-JP" sz="1000"/>
          </a:p>
        </p:txBody>
      </p:sp>
      <p:sp>
        <p:nvSpPr>
          <p:cNvPr id="94211"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fld id="{15C1373C-8847-4EAC-A4F0-A3C696F4DFC8}" type="slidenum">
              <a:rPr lang="en-US" altLang="ja-JP" sz="1400"/>
              <a:pPr/>
              <a:t>48</a:t>
            </a:fld>
            <a:endParaRPr lang="en-US" altLang="ja-JP" sz="1400"/>
          </a:p>
        </p:txBody>
      </p:sp>
      <p:sp>
        <p:nvSpPr>
          <p:cNvPr id="94212" name="Rectangle 2"/>
          <p:cNvSpPr>
            <a:spLocks noGrp="1" noChangeArrowheads="1"/>
          </p:cNvSpPr>
          <p:nvPr>
            <p:ph type="title"/>
          </p:nvPr>
        </p:nvSpPr>
        <p:spPr>
          <a:xfrm>
            <a:off x="457200" y="274638"/>
            <a:ext cx="8229600" cy="634082"/>
          </a:xfrm>
        </p:spPr>
        <p:txBody>
          <a:bodyPr>
            <a:normAutofit/>
          </a:bodyPr>
          <a:lstStyle/>
          <a:p>
            <a:pPr eaLnBrk="1" hangingPunct="1"/>
            <a:r>
              <a:rPr lang="ja-JP" altLang="en-US" sz="2800" dirty="0">
                <a:solidFill>
                  <a:srgbClr val="002060"/>
                </a:solidFill>
              </a:rPr>
              <a:t>開発チーム</a:t>
            </a:r>
          </a:p>
        </p:txBody>
      </p:sp>
      <p:sp>
        <p:nvSpPr>
          <p:cNvPr id="369667" name="Rectangle 3"/>
          <p:cNvSpPr>
            <a:spLocks noGrp="1" noChangeArrowheads="1"/>
          </p:cNvSpPr>
          <p:nvPr>
            <p:ph type="body" idx="1"/>
          </p:nvPr>
        </p:nvSpPr>
        <p:spPr>
          <a:xfrm>
            <a:off x="457200" y="981075"/>
            <a:ext cx="8229600" cy="5472113"/>
          </a:xfrm>
        </p:spPr>
        <p:txBody>
          <a:bodyPr/>
          <a:lstStyle/>
          <a:p>
            <a:pPr eaLnBrk="1" hangingPunct="1">
              <a:lnSpc>
                <a:spcPct val="90000"/>
              </a:lnSpc>
            </a:pPr>
            <a:r>
              <a:rPr lang="ja-JP" altLang="en-US" sz="2400" dirty="0">
                <a:solidFill>
                  <a:srgbClr val="002060"/>
                </a:solidFill>
              </a:rPr>
              <a:t>自己組織的なチームである</a:t>
            </a:r>
            <a:endParaRPr lang="en-US" altLang="ja-JP" sz="2400" dirty="0">
              <a:solidFill>
                <a:srgbClr val="002060"/>
              </a:solidFill>
            </a:endParaRPr>
          </a:p>
          <a:p>
            <a:pPr lvl="1" eaLnBrk="1" hangingPunct="1">
              <a:lnSpc>
                <a:spcPct val="90000"/>
              </a:lnSpc>
            </a:pPr>
            <a:r>
              <a:rPr lang="ja-JP" altLang="en-US" sz="2000" dirty="0">
                <a:solidFill>
                  <a:srgbClr val="002060"/>
                </a:solidFill>
              </a:rPr>
              <a:t>自律性</a:t>
            </a:r>
            <a:endParaRPr lang="en-US" altLang="ja-JP" sz="2000" dirty="0">
              <a:solidFill>
                <a:srgbClr val="002060"/>
              </a:solidFill>
            </a:endParaRPr>
          </a:p>
          <a:p>
            <a:pPr lvl="2" eaLnBrk="1" hangingPunct="1">
              <a:lnSpc>
                <a:spcPct val="90000"/>
              </a:lnSpc>
            </a:pPr>
            <a:r>
              <a:rPr lang="ja-JP" altLang="en-US" sz="1800" dirty="0">
                <a:solidFill>
                  <a:srgbClr val="002060"/>
                </a:solidFill>
              </a:rPr>
              <a:t>メンバーが自ら日々の仕事を管理する</a:t>
            </a:r>
            <a:endParaRPr lang="en-US" altLang="ja-JP" sz="1800" dirty="0">
              <a:solidFill>
                <a:srgbClr val="002060"/>
              </a:solidFill>
            </a:endParaRPr>
          </a:p>
          <a:p>
            <a:pPr lvl="1" eaLnBrk="1" hangingPunct="1">
              <a:lnSpc>
                <a:spcPct val="90000"/>
              </a:lnSpc>
            </a:pPr>
            <a:r>
              <a:rPr lang="ja-JP" altLang="en-US" sz="2000" dirty="0">
                <a:solidFill>
                  <a:srgbClr val="002060"/>
                </a:solidFill>
              </a:rPr>
              <a:t>自己超越</a:t>
            </a:r>
            <a:endParaRPr lang="en-US" altLang="ja-JP" sz="2000" dirty="0">
              <a:solidFill>
                <a:srgbClr val="002060"/>
              </a:solidFill>
            </a:endParaRPr>
          </a:p>
          <a:p>
            <a:pPr lvl="2" eaLnBrk="1" hangingPunct="1">
              <a:lnSpc>
                <a:spcPct val="90000"/>
              </a:lnSpc>
            </a:pPr>
            <a:r>
              <a:rPr lang="ja-JP" altLang="en-US" sz="1800" dirty="0">
                <a:solidFill>
                  <a:srgbClr val="002060"/>
                </a:solidFill>
              </a:rPr>
              <a:t>常に目標を達成するように自らを追い込み、常に自身のプラクティスを改善する</a:t>
            </a:r>
            <a:endParaRPr lang="en-US" altLang="ja-JP" sz="1800" dirty="0">
              <a:solidFill>
                <a:srgbClr val="002060"/>
              </a:solidFill>
            </a:endParaRPr>
          </a:p>
          <a:p>
            <a:pPr lvl="1" eaLnBrk="1" hangingPunct="1">
              <a:lnSpc>
                <a:spcPct val="90000"/>
              </a:lnSpc>
            </a:pPr>
            <a:r>
              <a:rPr lang="ja-JP" altLang="en-US" sz="2000" dirty="0">
                <a:solidFill>
                  <a:srgbClr val="002060"/>
                </a:solidFill>
              </a:rPr>
              <a:t>相互交換作用</a:t>
            </a:r>
            <a:endParaRPr lang="en-US" altLang="ja-JP" sz="2000" dirty="0">
              <a:solidFill>
                <a:srgbClr val="002060"/>
              </a:solidFill>
            </a:endParaRPr>
          </a:p>
          <a:p>
            <a:pPr lvl="2" eaLnBrk="1" hangingPunct="1">
              <a:lnSpc>
                <a:spcPct val="90000"/>
              </a:lnSpc>
            </a:pPr>
            <a:r>
              <a:rPr lang="ja-JP" altLang="en-US" sz="1800" dirty="0">
                <a:solidFill>
                  <a:srgbClr val="002060"/>
                </a:solidFill>
              </a:rPr>
              <a:t>機能横断的かつ定めた役割が無い</a:t>
            </a:r>
            <a:endParaRPr lang="en-US" altLang="ja-JP" sz="1800" dirty="0">
              <a:solidFill>
                <a:srgbClr val="002060"/>
              </a:solidFill>
            </a:endParaRPr>
          </a:p>
          <a:p>
            <a:pPr eaLnBrk="1" hangingPunct="1">
              <a:lnSpc>
                <a:spcPct val="90000"/>
              </a:lnSpc>
            </a:pPr>
            <a:r>
              <a:rPr lang="ja-JP" altLang="en-US" sz="2400" dirty="0">
                <a:solidFill>
                  <a:srgbClr val="002060"/>
                </a:solidFill>
              </a:rPr>
              <a:t>目標にコミットする義務がある</a:t>
            </a:r>
            <a:endParaRPr lang="en-US" altLang="ja-JP" sz="2400" dirty="0">
              <a:solidFill>
                <a:srgbClr val="002060"/>
              </a:solidFill>
            </a:endParaRPr>
          </a:p>
          <a:p>
            <a:pPr lvl="1" eaLnBrk="1" hangingPunct="1">
              <a:lnSpc>
                <a:spcPct val="90000"/>
              </a:lnSpc>
            </a:pPr>
            <a:r>
              <a:rPr lang="ja-JP" altLang="en-US" sz="2000" dirty="0">
                <a:solidFill>
                  <a:srgbClr val="002060"/>
                </a:solidFill>
              </a:rPr>
              <a:t>チームはスプリント計画ミーティングでコミットした目標を達成する責任を持つ</a:t>
            </a:r>
            <a:endParaRPr lang="en-US" altLang="ja-JP" sz="2000" dirty="0">
              <a:solidFill>
                <a:srgbClr val="002060"/>
              </a:solidFill>
            </a:endParaRPr>
          </a:p>
          <a:p>
            <a:pPr eaLnBrk="1" hangingPunct="1">
              <a:lnSpc>
                <a:spcPct val="90000"/>
              </a:lnSpc>
            </a:pPr>
            <a:r>
              <a:rPr lang="ja-JP" altLang="en-US" sz="2400" dirty="0">
                <a:solidFill>
                  <a:srgbClr val="002060"/>
                </a:solidFill>
              </a:rPr>
              <a:t>目標達成につながるならば方法を限定しない</a:t>
            </a:r>
            <a:endParaRPr lang="en-US" altLang="ja-JP" sz="2400" dirty="0">
              <a:solidFill>
                <a:srgbClr val="002060"/>
              </a:solidFill>
            </a:endParaRPr>
          </a:p>
          <a:p>
            <a:pPr lvl="1" eaLnBrk="1" hangingPunct="1">
              <a:lnSpc>
                <a:spcPct val="90000"/>
              </a:lnSpc>
            </a:pPr>
            <a:r>
              <a:rPr lang="ja-JP" altLang="en-US" sz="2000" dirty="0">
                <a:solidFill>
                  <a:srgbClr val="002060"/>
                </a:solidFill>
              </a:rPr>
              <a:t>チームはすべての決断を下す権限、必要なことを何でも行う権限、あらゆる障害の除去を依頼する権限を持つ</a:t>
            </a:r>
            <a:endParaRPr lang="en-US" altLang="ja-JP" sz="2000" dirty="0">
              <a:solidFill>
                <a:srgbClr val="002060"/>
              </a:solidFill>
            </a:endParaRPr>
          </a:p>
          <a:p>
            <a:pPr eaLnBrk="1" hangingPunct="1">
              <a:lnSpc>
                <a:spcPct val="90000"/>
              </a:lnSpc>
            </a:pPr>
            <a:r>
              <a:rPr lang="ja-JP" altLang="en-US" sz="2400" dirty="0">
                <a:solidFill>
                  <a:srgbClr val="002060"/>
                </a:solidFill>
              </a:rPr>
              <a:t>争議はチーム内で解決する</a:t>
            </a:r>
            <a:endParaRPr lang="en-US" altLang="ja-JP" sz="2400" dirty="0">
              <a:solidFill>
                <a:srgbClr val="002060"/>
              </a:solidFill>
            </a:endParaRPr>
          </a:p>
          <a:p>
            <a:pPr eaLnBrk="1" hangingPunct="1">
              <a:lnSpc>
                <a:spcPct val="90000"/>
              </a:lnSpc>
            </a:pPr>
            <a:r>
              <a:rPr lang="ja-JP" altLang="en-US" sz="2400" b="1" u="sng" dirty="0">
                <a:solidFill>
                  <a:srgbClr val="002060"/>
                </a:solidFill>
              </a:rPr>
              <a:t>作業規約</a:t>
            </a:r>
            <a:r>
              <a:rPr lang="ja-JP" altLang="en-US" sz="2400" dirty="0">
                <a:solidFill>
                  <a:srgbClr val="002060"/>
                </a:solidFill>
              </a:rPr>
              <a:t>を作る</a:t>
            </a:r>
          </a:p>
        </p:txBody>
      </p:sp>
    </p:spTree>
    <p:extLst>
      <p:ext uri="{BB962C8B-B14F-4D97-AF65-F5344CB8AC3E}">
        <p14:creationId xmlns:p14="http://schemas.microsoft.com/office/powerpoint/2010/main" val="3848309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anim calcmode="lin" valueType="num">
                                      <p:cBhvr additive="base">
                                        <p:cTn id="7" dur="500" fill="hold"/>
                                        <p:tgtEl>
                                          <p:spTgt spid="369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96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9667">
                                            <p:txEl>
                                              <p:pRg st="1" end="1"/>
                                            </p:txEl>
                                          </p:spTgt>
                                        </p:tgtEl>
                                        <p:attrNameLst>
                                          <p:attrName>style.visibility</p:attrName>
                                        </p:attrNameLst>
                                      </p:cBhvr>
                                      <p:to>
                                        <p:strVal val="visible"/>
                                      </p:to>
                                    </p:set>
                                    <p:anim calcmode="lin" valueType="num">
                                      <p:cBhvr additive="base">
                                        <p:cTn id="11" dur="500" fill="hold"/>
                                        <p:tgtEl>
                                          <p:spTgt spid="3696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96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9667">
                                            <p:txEl>
                                              <p:pRg st="2" end="2"/>
                                            </p:txEl>
                                          </p:spTgt>
                                        </p:tgtEl>
                                        <p:attrNameLst>
                                          <p:attrName>style.visibility</p:attrName>
                                        </p:attrNameLst>
                                      </p:cBhvr>
                                      <p:to>
                                        <p:strVal val="visible"/>
                                      </p:to>
                                    </p:set>
                                    <p:anim calcmode="lin" valueType="num">
                                      <p:cBhvr additive="base">
                                        <p:cTn id="15" dur="500" fill="hold"/>
                                        <p:tgtEl>
                                          <p:spTgt spid="3696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966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9667">
                                            <p:txEl>
                                              <p:pRg st="3" end="3"/>
                                            </p:txEl>
                                          </p:spTgt>
                                        </p:tgtEl>
                                        <p:attrNameLst>
                                          <p:attrName>style.visibility</p:attrName>
                                        </p:attrNameLst>
                                      </p:cBhvr>
                                      <p:to>
                                        <p:strVal val="visible"/>
                                      </p:to>
                                    </p:set>
                                    <p:anim calcmode="lin" valueType="num">
                                      <p:cBhvr additive="base">
                                        <p:cTn id="19" dur="500" fill="hold"/>
                                        <p:tgtEl>
                                          <p:spTgt spid="3696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966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9667">
                                            <p:txEl>
                                              <p:pRg st="4" end="4"/>
                                            </p:txEl>
                                          </p:spTgt>
                                        </p:tgtEl>
                                        <p:attrNameLst>
                                          <p:attrName>style.visibility</p:attrName>
                                        </p:attrNameLst>
                                      </p:cBhvr>
                                      <p:to>
                                        <p:strVal val="visible"/>
                                      </p:to>
                                    </p:set>
                                    <p:anim calcmode="lin" valueType="num">
                                      <p:cBhvr additive="base">
                                        <p:cTn id="23" dur="500" fill="hold"/>
                                        <p:tgtEl>
                                          <p:spTgt spid="36966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966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69667">
                                            <p:txEl>
                                              <p:pRg st="5" end="5"/>
                                            </p:txEl>
                                          </p:spTgt>
                                        </p:tgtEl>
                                        <p:attrNameLst>
                                          <p:attrName>style.visibility</p:attrName>
                                        </p:attrNameLst>
                                      </p:cBhvr>
                                      <p:to>
                                        <p:strVal val="visible"/>
                                      </p:to>
                                    </p:set>
                                    <p:anim calcmode="lin" valueType="num">
                                      <p:cBhvr additive="base">
                                        <p:cTn id="27" dur="500" fill="hold"/>
                                        <p:tgtEl>
                                          <p:spTgt spid="36966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6966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9667">
                                            <p:txEl>
                                              <p:pRg st="6" end="6"/>
                                            </p:txEl>
                                          </p:spTgt>
                                        </p:tgtEl>
                                        <p:attrNameLst>
                                          <p:attrName>style.visibility</p:attrName>
                                        </p:attrNameLst>
                                      </p:cBhvr>
                                      <p:to>
                                        <p:strVal val="visible"/>
                                      </p:to>
                                    </p:set>
                                    <p:anim calcmode="lin" valueType="num">
                                      <p:cBhvr additive="base">
                                        <p:cTn id="31" dur="500" fill="hold"/>
                                        <p:tgtEl>
                                          <p:spTgt spid="36966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96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9667">
                                            <p:txEl>
                                              <p:pRg st="7" end="7"/>
                                            </p:txEl>
                                          </p:spTgt>
                                        </p:tgtEl>
                                        <p:attrNameLst>
                                          <p:attrName>style.visibility</p:attrName>
                                        </p:attrNameLst>
                                      </p:cBhvr>
                                      <p:to>
                                        <p:strVal val="visible"/>
                                      </p:to>
                                    </p:set>
                                    <p:anim calcmode="lin" valueType="num">
                                      <p:cBhvr additive="base">
                                        <p:cTn id="37" dur="500" fill="hold"/>
                                        <p:tgtEl>
                                          <p:spTgt spid="36966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966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69667">
                                            <p:txEl>
                                              <p:pRg st="8" end="8"/>
                                            </p:txEl>
                                          </p:spTgt>
                                        </p:tgtEl>
                                        <p:attrNameLst>
                                          <p:attrName>style.visibility</p:attrName>
                                        </p:attrNameLst>
                                      </p:cBhvr>
                                      <p:to>
                                        <p:strVal val="visible"/>
                                      </p:to>
                                    </p:set>
                                    <p:anim calcmode="lin" valueType="num">
                                      <p:cBhvr additive="base">
                                        <p:cTn id="41" dur="500" fill="hold"/>
                                        <p:tgtEl>
                                          <p:spTgt spid="36966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696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69667">
                                            <p:txEl>
                                              <p:pRg st="9" end="9"/>
                                            </p:txEl>
                                          </p:spTgt>
                                        </p:tgtEl>
                                        <p:attrNameLst>
                                          <p:attrName>style.visibility</p:attrName>
                                        </p:attrNameLst>
                                      </p:cBhvr>
                                      <p:to>
                                        <p:strVal val="visible"/>
                                      </p:to>
                                    </p:set>
                                    <p:anim calcmode="lin" valueType="num">
                                      <p:cBhvr additive="base">
                                        <p:cTn id="47" dur="500" fill="hold"/>
                                        <p:tgtEl>
                                          <p:spTgt spid="369667">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69667">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9667">
                                            <p:txEl>
                                              <p:pRg st="10" end="10"/>
                                            </p:txEl>
                                          </p:spTgt>
                                        </p:tgtEl>
                                        <p:attrNameLst>
                                          <p:attrName>style.visibility</p:attrName>
                                        </p:attrNameLst>
                                      </p:cBhvr>
                                      <p:to>
                                        <p:strVal val="visible"/>
                                      </p:to>
                                    </p:set>
                                    <p:anim calcmode="lin" valueType="num">
                                      <p:cBhvr additive="base">
                                        <p:cTn id="51" dur="500" fill="hold"/>
                                        <p:tgtEl>
                                          <p:spTgt spid="369667">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696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69667">
                                            <p:txEl>
                                              <p:pRg st="11" end="11"/>
                                            </p:txEl>
                                          </p:spTgt>
                                        </p:tgtEl>
                                        <p:attrNameLst>
                                          <p:attrName>style.visibility</p:attrName>
                                        </p:attrNameLst>
                                      </p:cBhvr>
                                      <p:to>
                                        <p:strVal val="visible"/>
                                      </p:to>
                                    </p:set>
                                    <p:anim calcmode="lin" valueType="num">
                                      <p:cBhvr additive="base">
                                        <p:cTn id="57" dur="500" fill="hold"/>
                                        <p:tgtEl>
                                          <p:spTgt spid="369667">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6966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69667">
                                            <p:txEl>
                                              <p:pRg st="12" end="12"/>
                                            </p:txEl>
                                          </p:spTgt>
                                        </p:tgtEl>
                                        <p:attrNameLst>
                                          <p:attrName>style.visibility</p:attrName>
                                        </p:attrNameLst>
                                      </p:cBhvr>
                                      <p:to>
                                        <p:strVal val="visible"/>
                                      </p:to>
                                    </p:set>
                                    <p:anim calcmode="lin" valueType="num">
                                      <p:cBhvr additive="base">
                                        <p:cTn id="63" dur="500" fill="hold"/>
                                        <p:tgtEl>
                                          <p:spTgt spid="369667">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6966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kumimoji="1" lang="ja-JP" altLang="en-US" sz="2800" dirty="0">
                <a:solidFill>
                  <a:srgbClr val="002060"/>
                </a:solidFill>
              </a:rPr>
              <a:t>プロダクト・オーナー</a:t>
            </a:r>
          </a:p>
        </p:txBody>
      </p:sp>
      <p:sp>
        <p:nvSpPr>
          <p:cNvPr id="3" name="テキスト ボックス 2"/>
          <p:cNvSpPr txBox="1"/>
          <p:nvPr/>
        </p:nvSpPr>
        <p:spPr>
          <a:xfrm>
            <a:off x="1187624" y="1439084"/>
            <a:ext cx="7344816" cy="1754326"/>
          </a:xfrm>
          <a:prstGeom prst="rect">
            <a:avLst/>
          </a:prstGeom>
          <a:noFill/>
        </p:spPr>
        <p:txBody>
          <a:bodyPr wrap="square" rtlCol="0">
            <a:spAutoFit/>
          </a:bodyPr>
          <a:lstStyle/>
          <a:p>
            <a:pPr marL="285750" indent="-285750">
              <a:buFont typeface="Wingdings" panose="05000000000000000000" pitchFamily="2" charset="2"/>
              <a:buChar char="Ø"/>
            </a:pPr>
            <a:r>
              <a:rPr lang="ja-JP" altLang="en-US" dirty="0">
                <a:solidFill>
                  <a:srgbClr val="002060"/>
                </a:solidFill>
              </a:rPr>
              <a:t>プロダクトの完成図と方向性を示す</a:t>
            </a:r>
            <a:endParaRPr lang="en-US" altLang="ja-JP" dirty="0">
              <a:solidFill>
                <a:srgbClr val="002060"/>
              </a:solidFill>
            </a:endParaRPr>
          </a:p>
          <a:p>
            <a:pPr marL="285750" indent="-285750">
              <a:buFont typeface="Wingdings" panose="05000000000000000000" pitchFamily="2" charset="2"/>
              <a:buChar char="Ø"/>
            </a:pPr>
            <a:r>
              <a:rPr kumimoji="1" lang="ja-JP" altLang="en-US" dirty="0">
                <a:solidFill>
                  <a:srgbClr val="002060"/>
                </a:solidFill>
              </a:rPr>
              <a:t>プロダクトに必要な機能の詳細を決める</a:t>
            </a:r>
            <a:endParaRPr kumimoji="1" lang="en-US" altLang="ja-JP" dirty="0">
              <a:solidFill>
                <a:srgbClr val="002060"/>
              </a:solidFill>
            </a:endParaRPr>
          </a:p>
          <a:p>
            <a:pPr marL="285750" indent="-285750">
              <a:buFont typeface="Wingdings" panose="05000000000000000000" pitchFamily="2" charset="2"/>
              <a:buChar char="Ø"/>
            </a:pPr>
            <a:r>
              <a:rPr lang="ja-JP" altLang="en-US" dirty="0">
                <a:solidFill>
                  <a:srgbClr val="002060"/>
                </a:solidFill>
              </a:rPr>
              <a:t>リリースの内容と日程を決める</a:t>
            </a:r>
            <a:endParaRPr lang="en-US" altLang="ja-JP" dirty="0">
              <a:solidFill>
                <a:srgbClr val="002060"/>
              </a:solidFill>
            </a:endParaRPr>
          </a:p>
          <a:p>
            <a:pPr marL="285750" indent="-285750">
              <a:buFont typeface="Wingdings" panose="05000000000000000000" pitchFamily="2" charset="2"/>
              <a:buChar char="Ø"/>
            </a:pPr>
            <a:r>
              <a:rPr kumimoji="1" lang="ja-JP" altLang="en-US" dirty="0">
                <a:solidFill>
                  <a:srgbClr val="002060"/>
                </a:solidFill>
              </a:rPr>
              <a:t>市場価値に基づくプロダクトバックロイグの優先順位を決める</a:t>
            </a:r>
            <a:endParaRPr kumimoji="1" lang="en-US" altLang="ja-JP" dirty="0">
              <a:solidFill>
                <a:srgbClr val="002060"/>
              </a:solidFill>
            </a:endParaRPr>
          </a:p>
          <a:p>
            <a:pPr marL="285750" indent="-285750">
              <a:buFont typeface="Wingdings" panose="05000000000000000000" pitchFamily="2" charset="2"/>
              <a:buChar char="Ø"/>
            </a:pPr>
            <a:r>
              <a:rPr lang="ja-JP" altLang="en-US" dirty="0">
                <a:solidFill>
                  <a:srgbClr val="002060"/>
                </a:solidFill>
              </a:rPr>
              <a:t>スプリント毎に優先順位を変更できる権限を持つ</a:t>
            </a:r>
            <a:endParaRPr lang="en-US" altLang="ja-JP" dirty="0">
              <a:solidFill>
                <a:srgbClr val="002060"/>
              </a:solidFill>
            </a:endParaRPr>
          </a:p>
          <a:p>
            <a:pPr marL="285750" indent="-285750">
              <a:buFont typeface="Wingdings" panose="05000000000000000000" pitchFamily="2" charset="2"/>
              <a:buChar char="Ø"/>
            </a:pPr>
            <a:r>
              <a:rPr kumimoji="1" lang="ja-JP" altLang="en-US" dirty="0">
                <a:solidFill>
                  <a:srgbClr val="002060"/>
                </a:solidFill>
              </a:rPr>
              <a:t>プロダクトの収益性（</a:t>
            </a:r>
            <a:r>
              <a:rPr kumimoji="1" lang="en-US" altLang="ja-JP" dirty="0">
                <a:solidFill>
                  <a:srgbClr val="002060"/>
                </a:solidFill>
              </a:rPr>
              <a:t>ROI</a:t>
            </a:r>
            <a:r>
              <a:rPr kumimoji="1" lang="ja-JP" altLang="en-US" dirty="0">
                <a:solidFill>
                  <a:srgbClr val="002060"/>
                </a:solidFill>
              </a:rPr>
              <a:t>）の責任を持つ</a:t>
            </a:r>
          </a:p>
        </p:txBody>
      </p:sp>
      <p:sp>
        <p:nvSpPr>
          <p:cNvPr id="4" name="テキスト ボックス 3"/>
          <p:cNvSpPr txBox="1"/>
          <p:nvPr/>
        </p:nvSpPr>
        <p:spPr>
          <a:xfrm>
            <a:off x="1187624" y="3613900"/>
            <a:ext cx="7416824" cy="2862322"/>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a:solidFill>
                  <a:srgbClr val="002060"/>
                </a:solidFill>
              </a:rPr>
              <a:t>プロダクトのビジョンを作成し、関係者に示す。（共有する）</a:t>
            </a:r>
            <a:endParaRPr kumimoji="1" lang="en-US" altLang="ja-JP" dirty="0">
              <a:solidFill>
                <a:srgbClr val="002060"/>
              </a:solidFill>
            </a:endParaRPr>
          </a:p>
          <a:p>
            <a:pPr marL="285750" indent="-285750">
              <a:buFont typeface="Wingdings" panose="05000000000000000000" pitchFamily="2" charset="2"/>
              <a:buChar char="l"/>
            </a:pPr>
            <a:r>
              <a:rPr lang="ja-JP" altLang="en-US" dirty="0">
                <a:solidFill>
                  <a:srgbClr val="002060"/>
                </a:solidFill>
              </a:rPr>
              <a:t>対象プロダクトのビジネス要求（ビジネス環境）の説明</a:t>
            </a:r>
            <a:endParaRPr lang="en-US" altLang="ja-JP" dirty="0">
              <a:solidFill>
                <a:srgbClr val="002060"/>
              </a:solidFill>
            </a:endParaRPr>
          </a:p>
          <a:p>
            <a:pPr marL="285750" indent="-285750">
              <a:buFont typeface="Wingdings" panose="05000000000000000000" pitchFamily="2" charset="2"/>
              <a:buChar char="l"/>
            </a:pPr>
            <a:r>
              <a:rPr lang="ja-JP" altLang="en-US" dirty="0">
                <a:solidFill>
                  <a:srgbClr val="002060"/>
                </a:solidFill>
              </a:rPr>
              <a:t>エピック、ユーザーストーリーの確定とペルソナの作成</a:t>
            </a:r>
            <a:endParaRPr lang="en-US" altLang="ja-JP" dirty="0">
              <a:solidFill>
                <a:srgbClr val="002060"/>
              </a:solidFill>
            </a:endParaRPr>
          </a:p>
          <a:p>
            <a:pPr marL="285750" indent="-285750">
              <a:buFont typeface="Wingdings" panose="05000000000000000000" pitchFamily="2" charset="2"/>
              <a:buChar char="l"/>
            </a:pPr>
            <a:r>
              <a:rPr kumimoji="1" lang="ja-JP" altLang="en-US" dirty="0">
                <a:solidFill>
                  <a:srgbClr val="002060"/>
                </a:solidFill>
              </a:rPr>
              <a:t>ユーザーストーリー毎の受け入れ基準の承認</a:t>
            </a:r>
            <a:endParaRPr kumimoji="1" lang="en-US" altLang="ja-JP" dirty="0">
              <a:solidFill>
                <a:srgbClr val="002060"/>
              </a:solidFill>
            </a:endParaRPr>
          </a:p>
          <a:p>
            <a:pPr marL="285750" indent="-285750">
              <a:buFont typeface="Wingdings" panose="05000000000000000000" pitchFamily="2" charset="2"/>
              <a:buChar char="l"/>
            </a:pPr>
            <a:r>
              <a:rPr kumimoji="1" lang="ja-JP" altLang="en-US" dirty="0">
                <a:solidFill>
                  <a:srgbClr val="002060"/>
                </a:solidFill>
              </a:rPr>
              <a:t>プロダクトバックログの優先順位付けとプロジェクト期間中の維持管理</a:t>
            </a:r>
            <a:endParaRPr kumimoji="1" lang="en-US" altLang="ja-JP" dirty="0">
              <a:solidFill>
                <a:srgbClr val="002060"/>
              </a:solidFill>
            </a:endParaRPr>
          </a:p>
          <a:p>
            <a:pPr marL="285750" indent="-285750">
              <a:buFont typeface="Wingdings" panose="05000000000000000000" pitchFamily="2" charset="2"/>
              <a:buChar char="l"/>
            </a:pPr>
            <a:r>
              <a:rPr lang="ja-JP" altLang="en-US" dirty="0">
                <a:solidFill>
                  <a:srgbClr val="002060"/>
                </a:solidFill>
              </a:rPr>
              <a:t>開発チームへのユーザーストーリーの説明</a:t>
            </a:r>
            <a:endParaRPr kumimoji="1" lang="en-US" altLang="ja-JP" dirty="0">
              <a:solidFill>
                <a:srgbClr val="002060"/>
              </a:solidFill>
            </a:endParaRPr>
          </a:p>
          <a:p>
            <a:pPr marL="285750" indent="-285750">
              <a:buFont typeface="Wingdings" panose="05000000000000000000" pitchFamily="2" charset="2"/>
              <a:buChar char="l"/>
            </a:pPr>
            <a:r>
              <a:rPr lang="ja-JP" altLang="en-US" dirty="0">
                <a:solidFill>
                  <a:srgbClr val="002060"/>
                </a:solidFill>
              </a:rPr>
              <a:t>開発チームの</a:t>
            </a:r>
            <a:r>
              <a:rPr lang="en-US" altLang="ja-JP" dirty="0">
                <a:solidFill>
                  <a:srgbClr val="002060"/>
                </a:solidFill>
              </a:rPr>
              <a:t>DoD</a:t>
            </a:r>
            <a:r>
              <a:rPr lang="ja-JP" altLang="en-US" dirty="0">
                <a:solidFill>
                  <a:srgbClr val="002060"/>
                </a:solidFill>
              </a:rPr>
              <a:t>（完了の定義）作成の支援</a:t>
            </a:r>
            <a:endParaRPr lang="en-US" altLang="ja-JP" dirty="0">
              <a:solidFill>
                <a:srgbClr val="002060"/>
              </a:solidFill>
            </a:endParaRPr>
          </a:p>
          <a:p>
            <a:pPr marL="285750" indent="-285750">
              <a:buFont typeface="Wingdings" panose="05000000000000000000" pitchFamily="2" charset="2"/>
              <a:buChar char="l"/>
            </a:pPr>
            <a:r>
              <a:rPr kumimoji="1" lang="ja-JP" altLang="en-US" dirty="0">
                <a:solidFill>
                  <a:srgbClr val="002060"/>
                </a:solidFill>
              </a:rPr>
              <a:t>リリース計画の承認</a:t>
            </a:r>
            <a:endParaRPr kumimoji="1" lang="en-US" altLang="ja-JP" dirty="0">
              <a:solidFill>
                <a:srgbClr val="002060"/>
              </a:solidFill>
            </a:endParaRPr>
          </a:p>
          <a:p>
            <a:pPr marL="285750" indent="-285750">
              <a:buFont typeface="Wingdings" panose="05000000000000000000" pitchFamily="2" charset="2"/>
              <a:buChar char="l"/>
            </a:pPr>
            <a:r>
              <a:rPr lang="ja-JP" altLang="en-US" dirty="0">
                <a:solidFill>
                  <a:srgbClr val="002060"/>
                </a:solidFill>
              </a:rPr>
              <a:t>稼働環境の定義</a:t>
            </a:r>
            <a:endParaRPr lang="en-US" altLang="ja-JP" dirty="0">
              <a:solidFill>
                <a:srgbClr val="002060"/>
              </a:solidFill>
            </a:endParaRPr>
          </a:p>
          <a:p>
            <a:pPr marL="285750" indent="-285750">
              <a:buFont typeface="Wingdings" panose="05000000000000000000" pitchFamily="2" charset="2"/>
              <a:buChar char="l"/>
            </a:pPr>
            <a:r>
              <a:rPr kumimoji="1" lang="en-US" altLang="ja-JP" dirty="0">
                <a:solidFill>
                  <a:srgbClr val="002060"/>
                </a:solidFill>
              </a:rPr>
              <a:t>EOL</a:t>
            </a:r>
            <a:r>
              <a:rPr kumimoji="1" lang="ja-JP" altLang="en-US" dirty="0">
                <a:solidFill>
                  <a:srgbClr val="002060"/>
                </a:solidFill>
              </a:rPr>
              <a:t>（プロダクトの終焉）条件の設定</a:t>
            </a:r>
          </a:p>
        </p:txBody>
      </p:sp>
      <p:sp>
        <p:nvSpPr>
          <p:cNvPr id="5" name="テキスト ボックス 4"/>
          <p:cNvSpPr txBox="1"/>
          <p:nvPr/>
        </p:nvSpPr>
        <p:spPr>
          <a:xfrm>
            <a:off x="868502" y="3230807"/>
            <a:ext cx="4824536" cy="369332"/>
          </a:xfrm>
          <a:prstGeom prst="rect">
            <a:avLst/>
          </a:prstGeom>
          <a:noFill/>
        </p:spPr>
        <p:txBody>
          <a:bodyPr wrap="square" rtlCol="0">
            <a:spAutoFit/>
          </a:bodyPr>
          <a:lstStyle/>
          <a:p>
            <a:r>
              <a:rPr kumimoji="1" lang="en-US" altLang="ja-JP" dirty="0">
                <a:solidFill>
                  <a:srgbClr val="002060"/>
                </a:solidFill>
              </a:rPr>
              <a:t>【</a:t>
            </a:r>
            <a:r>
              <a:rPr kumimoji="1" lang="ja-JP" altLang="en-US" dirty="0">
                <a:solidFill>
                  <a:srgbClr val="002060"/>
                </a:solidFill>
              </a:rPr>
              <a:t>プロダクトオーナーが行う事</a:t>
            </a:r>
            <a:r>
              <a:rPr kumimoji="1" lang="en-US" altLang="ja-JP" dirty="0">
                <a:solidFill>
                  <a:srgbClr val="002060"/>
                </a:solidFill>
              </a:rPr>
              <a:t>】</a:t>
            </a:r>
            <a:endParaRPr kumimoji="1" lang="ja-JP" altLang="en-US" dirty="0">
              <a:solidFill>
                <a:srgbClr val="002060"/>
              </a:solidFill>
            </a:endParaRPr>
          </a:p>
        </p:txBody>
      </p:sp>
      <p:sp>
        <p:nvSpPr>
          <p:cNvPr id="6" name="テキスト ボックス 5"/>
          <p:cNvSpPr txBox="1"/>
          <p:nvPr/>
        </p:nvSpPr>
        <p:spPr>
          <a:xfrm>
            <a:off x="869428" y="1050235"/>
            <a:ext cx="3024336" cy="369332"/>
          </a:xfrm>
          <a:prstGeom prst="rect">
            <a:avLst/>
          </a:prstGeom>
          <a:noFill/>
        </p:spPr>
        <p:txBody>
          <a:bodyPr wrap="square" rtlCol="0">
            <a:spAutoFit/>
          </a:bodyPr>
          <a:lstStyle/>
          <a:p>
            <a:r>
              <a:rPr lang="en-US" altLang="ja-JP" dirty="0"/>
              <a:t>【</a:t>
            </a:r>
            <a:r>
              <a:rPr lang="ja-JP" altLang="en-US" dirty="0"/>
              <a:t>ミッションと責任</a:t>
            </a:r>
            <a:r>
              <a:rPr lang="en-US" altLang="ja-JP" dirty="0"/>
              <a:t>】</a:t>
            </a:r>
            <a:endParaRPr lang="ja-JP" altLang="en-US" dirty="0"/>
          </a:p>
        </p:txBody>
      </p:sp>
    </p:spTree>
    <p:extLst>
      <p:ext uri="{BB962C8B-B14F-4D97-AF65-F5344CB8AC3E}">
        <p14:creationId xmlns:p14="http://schemas.microsoft.com/office/powerpoint/2010/main" val="235542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3962333-1CA4-4E74-B2C5-2A9340673CB1}"/>
              </a:ext>
            </a:extLst>
          </p:cNvPr>
          <p:cNvPicPr>
            <a:picLocks noChangeAspect="1"/>
          </p:cNvPicPr>
          <p:nvPr/>
        </p:nvPicPr>
        <p:blipFill>
          <a:blip r:embed="rId2"/>
          <a:stretch>
            <a:fillRect/>
          </a:stretch>
        </p:blipFill>
        <p:spPr>
          <a:xfrm>
            <a:off x="1795892" y="1945199"/>
            <a:ext cx="5150980" cy="3436670"/>
          </a:xfrm>
          <a:prstGeom prst="rect">
            <a:avLst/>
          </a:prstGeom>
        </p:spPr>
      </p:pic>
      <p:sp>
        <p:nvSpPr>
          <p:cNvPr id="6" name="正方形/長方形 5">
            <a:extLst>
              <a:ext uri="{FF2B5EF4-FFF2-40B4-BE49-F238E27FC236}">
                <a16:creationId xmlns:a16="http://schemas.microsoft.com/office/drawing/2014/main" id="{67083B8D-4C49-4B70-82AD-815B87F7C1A5}"/>
              </a:ext>
            </a:extLst>
          </p:cNvPr>
          <p:cNvSpPr/>
          <p:nvPr/>
        </p:nvSpPr>
        <p:spPr>
          <a:xfrm>
            <a:off x="904973" y="980728"/>
            <a:ext cx="3245827" cy="461665"/>
          </a:xfrm>
          <a:prstGeom prst="rect">
            <a:avLst/>
          </a:prstGeom>
        </p:spPr>
        <p:txBody>
          <a:bodyPr wrap="square">
            <a:spAutoFit/>
          </a:bodyPr>
          <a:lstStyle/>
          <a:p>
            <a:pPr algn="ctr" defTabSz="685800">
              <a:defRPr/>
            </a:pPr>
            <a:r>
              <a:rPr lang="en-US" altLang="ja-JP" sz="2400" dirty="0">
                <a:solidFill>
                  <a:srgbClr val="002060"/>
                </a:solidFill>
                <a:latin typeface="游ゴシック" panose="020F0502020204030204"/>
                <a:ea typeface="游ゴシック" panose="020B0400000000000000" pitchFamily="50" charset="-128"/>
              </a:rPr>
              <a:t>e-Palette Concept</a:t>
            </a:r>
            <a:endParaRPr lang="ja-JP" altLang="en-US" sz="2400" dirty="0">
              <a:solidFill>
                <a:srgbClr val="002060"/>
              </a:solidFill>
              <a:latin typeface="游ゴシック" panose="020F0502020204030204"/>
              <a:ea typeface="游ゴシック" panose="020B0400000000000000" pitchFamily="50" charset="-128"/>
            </a:endParaRPr>
          </a:p>
        </p:txBody>
      </p:sp>
      <p:pic>
        <p:nvPicPr>
          <p:cNvPr id="7" name="図 6">
            <a:extLst>
              <a:ext uri="{FF2B5EF4-FFF2-40B4-BE49-F238E27FC236}">
                <a16:creationId xmlns:a16="http://schemas.microsoft.com/office/drawing/2014/main" id="{38848D0C-86A2-4F71-9EE7-3692C26C825F}"/>
              </a:ext>
            </a:extLst>
          </p:cNvPr>
          <p:cNvPicPr>
            <a:picLocks noChangeAspect="1"/>
          </p:cNvPicPr>
          <p:nvPr/>
        </p:nvPicPr>
        <p:blipFill>
          <a:blip r:embed="rId3"/>
          <a:stretch>
            <a:fillRect/>
          </a:stretch>
        </p:blipFill>
        <p:spPr>
          <a:xfrm>
            <a:off x="6126522" y="980728"/>
            <a:ext cx="2443172" cy="1630054"/>
          </a:xfrm>
          <a:prstGeom prst="rect">
            <a:avLst/>
          </a:prstGeom>
        </p:spPr>
      </p:pic>
      <p:sp>
        <p:nvSpPr>
          <p:cNvPr id="8" name="テキスト ボックス 7">
            <a:extLst>
              <a:ext uri="{FF2B5EF4-FFF2-40B4-BE49-F238E27FC236}">
                <a16:creationId xmlns:a16="http://schemas.microsoft.com/office/drawing/2014/main" id="{53DF39BE-2EC8-46C5-8E2A-B300B86BA533}"/>
              </a:ext>
            </a:extLst>
          </p:cNvPr>
          <p:cNvSpPr txBox="1"/>
          <p:nvPr/>
        </p:nvSpPr>
        <p:spPr>
          <a:xfrm>
            <a:off x="904973" y="5589240"/>
            <a:ext cx="7554081" cy="400110"/>
          </a:xfrm>
          <a:prstGeom prst="rect">
            <a:avLst/>
          </a:prstGeom>
          <a:noFill/>
        </p:spPr>
        <p:txBody>
          <a:bodyPr wrap="square" rtlCol="0">
            <a:spAutoFit/>
          </a:bodyPr>
          <a:lstStyle/>
          <a:p>
            <a:pPr defTabSz="685800">
              <a:defRPr/>
            </a:pPr>
            <a:r>
              <a:rPr lang="ja-JP" altLang="en-US" sz="2000" dirty="0">
                <a:solidFill>
                  <a:srgbClr val="002060"/>
                </a:solidFill>
                <a:latin typeface="游ゴシック" panose="020F0502020204030204"/>
                <a:ea typeface="游ゴシック" panose="020B0400000000000000" pitchFamily="50" charset="-128"/>
              </a:rPr>
              <a:t>クルマを所有するから移動のための道具へのパラダイムシフト</a:t>
            </a:r>
          </a:p>
        </p:txBody>
      </p:sp>
    </p:spTree>
    <p:extLst>
      <p:ext uri="{BB962C8B-B14F-4D97-AF65-F5344CB8AC3E}">
        <p14:creationId xmlns:p14="http://schemas.microsoft.com/office/powerpoint/2010/main" val="18204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kumimoji="0" lang="ja-JP" altLang="en-US" sz="1000"/>
              <a:t>Ｃｏｐｙｒｉｇｈｔｓ</a:t>
            </a:r>
            <a:r>
              <a:rPr kumimoji="0" lang="en-US" altLang="ja-JP" sz="1000"/>
              <a:t>©2010 SSS Corporation</a:t>
            </a:r>
            <a:endParaRPr lang="en-US" altLang="ja-JP" sz="1000"/>
          </a:p>
        </p:txBody>
      </p:sp>
      <p:sp>
        <p:nvSpPr>
          <p:cNvPr id="86019"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fld id="{7469AAC3-2760-4DDC-9CC7-7707AA4DAC4A}" type="slidenum">
              <a:rPr lang="en-US" altLang="ja-JP" sz="1400"/>
              <a:pPr/>
              <a:t>50</a:t>
            </a:fld>
            <a:endParaRPr lang="en-US" altLang="ja-JP" sz="1400"/>
          </a:p>
        </p:txBody>
      </p:sp>
      <p:sp>
        <p:nvSpPr>
          <p:cNvPr id="86020" name="Rectangle 2"/>
          <p:cNvSpPr>
            <a:spLocks noGrp="1" noChangeArrowheads="1"/>
          </p:cNvSpPr>
          <p:nvPr>
            <p:ph type="title"/>
          </p:nvPr>
        </p:nvSpPr>
        <p:spPr>
          <a:xfrm>
            <a:off x="457200" y="274638"/>
            <a:ext cx="8229600" cy="562074"/>
          </a:xfrm>
        </p:spPr>
        <p:txBody>
          <a:bodyPr>
            <a:normAutofit fontScale="90000"/>
          </a:bodyPr>
          <a:lstStyle/>
          <a:p>
            <a:pPr eaLnBrk="1" hangingPunct="1"/>
            <a:r>
              <a:rPr lang="ja-JP" altLang="en-US" sz="3600" dirty="0">
                <a:solidFill>
                  <a:srgbClr val="002060"/>
                </a:solidFill>
              </a:rPr>
              <a:t>スクラムの管理者</a:t>
            </a:r>
            <a:r>
              <a:rPr lang="ja-JP" altLang="en-US" sz="3200" dirty="0">
                <a:solidFill>
                  <a:srgbClr val="002060"/>
                </a:solidFill>
              </a:rPr>
              <a:t>（スクラムマスターの仕事）</a:t>
            </a:r>
            <a:r>
              <a:rPr lang="en-US" altLang="ja-JP" sz="3600" dirty="0">
                <a:solidFill>
                  <a:srgbClr val="002060"/>
                </a:solidFill>
              </a:rPr>
              <a:t> </a:t>
            </a:r>
          </a:p>
        </p:txBody>
      </p:sp>
      <p:sp>
        <p:nvSpPr>
          <p:cNvPr id="244747" name="Rectangle 11"/>
          <p:cNvSpPr>
            <a:spLocks noChangeArrowheads="1"/>
          </p:cNvSpPr>
          <p:nvPr/>
        </p:nvSpPr>
        <p:spPr bwMode="auto">
          <a:xfrm>
            <a:off x="684213" y="1196975"/>
            <a:ext cx="7848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a:buClr>
                <a:srgbClr val="990033"/>
              </a:buClr>
              <a:buFont typeface="Wingdings" charset="2"/>
              <a:buChar char="u"/>
            </a:pPr>
            <a:r>
              <a:rPr lang="ja-JP" altLang="en-US" sz="1800"/>
              <a:t>チームの機能や効率化を支援する</a:t>
            </a:r>
            <a:endParaRPr lang="en-US" altLang="ja-JP" sz="1800"/>
          </a:p>
          <a:p>
            <a:pPr algn="ctr">
              <a:buClr>
                <a:srgbClr val="990033"/>
              </a:buClr>
              <a:buFont typeface="Wingdings" charset="2"/>
              <a:buChar char="u"/>
            </a:pPr>
            <a:r>
              <a:rPr lang="ja-JP" altLang="en-US" sz="1800"/>
              <a:t>チームが最大のパフォーマンスを発揮できる環境を作る</a:t>
            </a:r>
            <a:br>
              <a:rPr lang="en-US" altLang="ja-JP" sz="1800"/>
            </a:br>
            <a:r>
              <a:rPr lang="ja-JP" altLang="en-US" sz="1800"/>
              <a:t>　（妨害からチームを守る）</a:t>
            </a:r>
            <a:endParaRPr lang="en-US" altLang="ja-JP" sz="1800"/>
          </a:p>
          <a:p>
            <a:pPr algn="ctr">
              <a:buClr>
                <a:srgbClr val="990033"/>
              </a:buClr>
              <a:buFont typeface="Wingdings" charset="2"/>
              <a:buChar char="u"/>
            </a:pPr>
            <a:r>
              <a:rPr lang="ja-JP" altLang="en-US" sz="1800"/>
              <a:t>チームがスクラム・プロセス通りに作業を実施できる様に支援する</a:t>
            </a:r>
          </a:p>
        </p:txBody>
      </p:sp>
      <p:sp>
        <p:nvSpPr>
          <p:cNvPr id="244748" name="Text Box 12"/>
          <p:cNvSpPr txBox="1">
            <a:spLocks noChangeArrowheads="1"/>
          </p:cNvSpPr>
          <p:nvPr/>
        </p:nvSpPr>
        <p:spPr bwMode="auto">
          <a:xfrm>
            <a:off x="1042988" y="3317875"/>
            <a:ext cx="71294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a:buClr>
                <a:srgbClr val="990033"/>
              </a:buClr>
              <a:buFont typeface="Wingdings" charset="2"/>
              <a:buChar char="u"/>
            </a:pPr>
            <a:r>
              <a:rPr lang="ja-JP" altLang="en-US" sz="1800">
                <a:solidFill>
                  <a:srgbClr val="990033"/>
                </a:solidFill>
              </a:rPr>
              <a:t>チームに気付きを与える</a:t>
            </a:r>
            <a:endParaRPr lang="en-US" altLang="ja-JP" sz="1800">
              <a:solidFill>
                <a:srgbClr val="990033"/>
              </a:solidFill>
            </a:endParaRPr>
          </a:p>
          <a:p>
            <a:pPr algn="ctr">
              <a:buClr>
                <a:srgbClr val="990033"/>
              </a:buClr>
              <a:buFont typeface="Wingdings" charset="2"/>
              <a:buChar char="u"/>
            </a:pPr>
            <a:r>
              <a:rPr lang="ja-JP" altLang="en-US" sz="1800">
                <a:solidFill>
                  <a:srgbClr val="990033"/>
                </a:solidFill>
              </a:rPr>
              <a:t>チームの自律を支援する</a:t>
            </a:r>
            <a:endParaRPr lang="en-US" altLang="ja-JP" sz="1800">
              <a:solidFill>
                <a:srgbClr val="990033"/>
              </a:solidFill>
            </a:endParaRPr>
          </a:p>
          <a:p>
            <a:pPr algn="ctr">
              <a:buClr>
                <a:srgbClr val="990033"/>
              </a:buClr>
              <a:buFont typeface="Wingdings" charset="2"/>
              <a:buChar char="u"/>
            </a:pPr>
            <a:r>
              <a:rPr lang="ja-JP" altLang="en-US" sz="1800">
                <a:solidFill>
                  <a:srgbClr val="990033"/>
                </a:solidFill>
              </a:rPr>
              <a:t>チームの能力をユーザーに売り込む</a:t>
            </a:r>
            <a:endParaRPr lang="en-US" altLang="ja-JP" sz="1800">
              <a:solidFill>
                <a:srgbClr val="990033"/>
              </a:solidFill>
            </a:endParaRPr>
          </a:p>
          <a:p>
            <a:pPr algn="ctr">
              <a:buClr>
                <a:srgbClr val="990033"/>
              </a:buClr>
              <a:buFont typeface="Wingdings" charset="2"/>
              <a:buChar char="u"/>
            </a:pPr>
            <a:r>
              <a:rPr lang="ja-JP" altLang="en-US" sz="1800">
                <a:solidFill>
                  <a:srgbClr val="990033"/>
                </a:solidFill>
              </a:rPr>
              <a:t>プロジェクト関係者（ステーク・ホルダー）間の信頼感を醸成する</a:t>
            </a:r>
          </a:p>
        </p:txBody>
      </p:sp>
      <p:sp>
        <p:nvSpPr>
          <p:cNvPr id="244749" name="Text Box 13"/>
          <p:cNvSpPr txBox="1">
            <a:spLocks noChangeArrowheads="1"/>
          </p:cNvSpPr>
          <p:nvPr/>
        </p:nvSpPr>
        <p:spPr bwMode="auto">
          <a:xfrm>
            <a:off x="2016125" y="5013325"/>
            <a:ext cx="51847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a:buClr>
                <a:srgbClr val="990033"/>
              </a:buClr>
              <a:buFont typeface="Wingdings" charset="2"/>
              <a:buChar char="u"/>
            </a:pPr>
            <a:r>
              <a:rPr lang="ja-JP" altLang="en-US" sz="1800"/>
              <a:t>お客様（ユーザー）第一の思想</a:t>
            </a:r>
            <a:endParaRPr lang="en-US" altLang="ja-JP" sz="1800"/>
          </a:p>
          <a:p>
            <a:pPr algn="ctr">
              <a:buClr>
                <a:srgbClr val="990033"/>
              </a:buClr>
              <a:buFont typeface="Wingdings" charset="2"/>
              <a:buChar char="u"/>
            </a:pPr>
            <a:r>
              <a:rPr lang="ja-JP" altLang="en-US" sz="1800"/>
              <a:t>ジャスト・イン・タイムの徹底</a:t>
            </a:r>
            <a:endParaRPr lang="en-US" altLang="ja-JP" sz="1800"/>
          </a:p>
          <a:p>
            <a:pPr algn="ctr">
              <a:buClr>
                <a:srgbClr val="990033"/>
              </a:buClr>
              <a:buFont typeface="Wingdings" charset="2"/>
              <a:buChar char="u"/>
            </a:pPr>
            <a:r>
              <a:rPr lang="ja-JP" altLang="en-US" sz="1800"/>
              <a:t>カイゼン活動の促進</a:t>
            </a:r>
            <a:endParaRPr lang="en-US" altLang="ja-JP" sz="1800"/>
          </a:p>
          <a:p>
            <a:pPr algn="ctr">
              <a:buClr>
                <a:srgbClr val="990033"/>
              </a:buClr>
              <a:buFont typeface="Wingdings" charset="2"/>
              <a:buChar char="u"/>
            </a:pPr>
            <a:r>
              <a:rPr lang="ja-JP" altLang="en-US" sz="1800"/>
              <a:t>チームのモチベーションの向上</a:t>
            </a:r>
          </a:p>
        </p:txBody>
      </p:sp>
      <p:sp>
        <p:nvSpPr>
          <p:cNvPr id="244750" name="AutoShape 14"/>
          <p:cNvSpPr>
            <a:spLocks noChangeArrowheads="1"/>
          </p:cNvSpPr>
          <p:nvPr/>
        </p:nvSpPr>
        <p:spPr bwMode="auto">
          <a:xfrm>
            <a:off x="3852863" y="2636838"/>
            <a:ext cx="1511300" cy="431800"/>
          </a:xfrm>
          <a:prstGeom prst="upArrow">
            <a:avLst>
              <a:gd name="adj1" fmla="val 57565"/>
              <a:gd name="adj2" fmla="val 51472"/>
            </a:avLst>
          </a:prstGeom>
          <a:solidFill>
            <a:srgbClr val="990033"/>
          </a:solidFill>
          <a:ln w="9525">
            <a:solidFill>
              <a:schemeClr val="tx1"/>
            </a:solidFill>
            <a:miter lim="800000"/>
            <a:headEnd/>
            <a:tailEnd/>
          </a:ln>
        </p:spPr>
        <p:txBody>
          <a:bodyPr vert="eaVert" wrap="none" anchor="ct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endParaRPr lang="ja-JP" altLang="en-US" sz="1800"/>
          </a:p>
        </p:txBody>
      </p:sp>
    </p:spTree>
    <p:extLst>
      <p:ext uri="{BB962C8B-B14F-4D97-AF65-F5344CB8AC3E}">
        <p14:creationId xmlns:p14="http://schemas.microsoft.com/office/powerpoint/2010/main" val="1443644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4747"/>
                                        </p:tgtEl>
                                        <p:attrNameLst>
                                          <p:attrName>style.visibility</p:attrName>
                                        </p:attrNameLst>
                                      </p:cBhvr>
                                      <p:to>
                                        <p:strVal val="visible"/>
                                      </p:to>
                                    </p:set>
                                    <p:anim calcmode="lin" valueType="num">
                                      <p:cBhvr additive="base">
                                        <p:cTn id="7" dur="500" fill="hold"/>
                                        <p:tgtEl>
                                          <p:spTgt spid="244747"/>
                                        </p:tgtEl>
                                        <p:attrNameLst>
                                          <p:attrName>ppt_x</p:attrName>
                                        </p:attrNameLst>
                                      </p:cBhvr>
                                      <p:tavLst>
                                        <p:tav tm="0">
                                          <p:val>
                                            <p:strVal val="#ppt_x"/>
                                          </p:val>
                                        </p:tav>
                                        <p:tav tm="100000">
                                          <p:val>
                                            <p:strVal val="#ppt_x"/>
                                          </p:val>
                                        </p:tav>
                                      </p:tavLst>
                                    </p:anim>
                                    <p:anim calcmode="lin" valueType="num">
                                      <p:cBhvr additive="base">
                                        <p:cTn id="8" dur="500" fill="hold"/>
                                        <p:tgtEl>
                                          <p:spTgt spid="2447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4750"/>
                                        </p:tgtEl>
                                        <p:attrNameLst>
                                          <p:attrName>style.visibility</p:attrName>
                                        </p:attrNameLst>
                                      </p:cBhvr>
                                      <p:to>
                                        <p:strVal val="visible"/>
                                      </p:to>
                                    </p:set>
                                    <p:anim calcmode="lin" valueType="num">
                                      <p:cBhvr additive="base">
                                        <p:cTn id="13" dur="500" fill="hold"/>
                                        <p:tgtEl>
                                          <p:spTgt spid="244750"/>
                                        </p:tgtEl>
                                        <p:attrNameLst>
                                          <p:attrName>ppt_x</p:attrName>
                                        </p:attrNameLst>
                                      </p:cBhvr>
                                      <p:tavLst>
                                        <p:tav tm="0">
                                          <p:val>
                                            <p:strVal val="#ppt_x"/>
                                          </p:val>
                                        </p:tav>
                                        <p:tav tm="100000">
                                          <p:val>
                                            <p:strVal val="#ppt_x"/>
                                          </p:val>
                                        </p:tav>
                                      </p:tavLst>
                                    </p:anim>
                                    <p:anim calcmode="lin" valueType="num">
                                      <p:cBhvr additive="base">
                                        <p:cTn id="14" dur="500" fill="hold"/>
                                        <p:tgtEl>
                                          <p:spTgt spid="24475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4748"/>
                                        </p:tgtEl>
                                        <p:attrNameLst>
                                          <p:attrName>style.visibility</p:attrName>
                                        </p:attrNameLst>
                                      </p:cBhvr>
                                      <p:to>
                                        <p:strVal val="visible"/>
                                      </p:to>
                                    </p:set>
                                    <p:anim calcmode="lin" valueType="num">
                                      <p:cBhvr additive="base">
                                        <p:cTn id="19" dur="500" fill="hold"/>
                                        <p:tgtEl>
                                          <p:spTgt spid="244748"/>
                                        </p:tgtEl>
                                        <p:attrNameLst>
                                          <p:attrName>ppt_x</p:attrName>
                                        </p:attrNameLst>
                                      </p:cBhvr>
                                      <p:tavLst>
                                        <p:tav tm="0">
                                          <p:val>
                                            <p:strVal val="#ppt_x"/>
                                          </p:val>
                                        </p:tav>
                                        <p:tav tm="100000">
                                          <p:val>
                                            <p:strVal val="#ppt_x"/>
                                          </p:val>
                                        </p:tav>
                                      </p:tavLst>
                                    </p:anim>
                                    <p:anim calcmode="lin" valueType="num">
                                      <p:cBhvr additive="base">
                                        <p:cTn id="20" dur="500" fill="hold"/>
                                        <p:tgtEl>
                                          <p:spTgt spid="24474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4749"/>
                                        </p:tgtEl>
                                        <p:attrNameLst>
                                          <p:attrName>style.visibility</p:attrName>
                                        </p:attrNameLst>
                                      </p:cBhvr>
                                      <p:to>
                                        <p:strVal val="visible"/>
                                      </p:to>
                                    </p:set>
                                    <p:anim calcmode="lin" valueType="num">
                                      <p:cBhvr additive="base">
                                        <p:cTn id="25" dur="500" fill="hold"/>
                                        <p:tgtEl>
                                          <p:spTgt spid="244749"/>
                                        </p:tgtEl>
                                        <p:attrNameLst>
                                          <p:attrName>ppt_x</p:attrName>
                                        </p:attrNameLst>
                                      </p:cBhvr>
                                      <p:tavLst>
                                        <p:tav tm="0">
                                          <p:val>
                                            <p:strVal val="#ppt_x"/>
                                          </p:val>
                                        </p:tav>
                                        <p:tav tm="100000">
                                          <p:val>
                                            <p:strVal val="#ppt_x"/>
                                          </p:val>
                                        </p:tav>
                                      </p:tavLst>
                                    </p:anim>
                                    <p:anim calcmode="lin" valueType="num">
                                      <p:cBhvr additive="base">
                                        <p:cTn id="26" dur="500" fill="hold"/>
                                        <p:tgtEl>
                                          <p:spTgt spid="244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7" grpId="0"/>
      <p:bldP spid="244748" grpId="0"/>
      <p:bldP spid="244749" grpId="0"/>
      <p:bldP spid="24475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83385"/>
            <a:ext cx="8229600" cy="706090"/>
          </a:xfrm>
        </p:spPr>
        <p:txBody>
          <a:bodyPr>
            <a:normAutofit/>
          </a:bodyPr>
          <a:lstStyle/>
          <a:p>
            <a:r>
              <a:rPr lang="ja-JP" altLang="en-US" sz="2800" dirty="0">
                <a:solidFill>
                  <a:srgbClr val="002060"/>
                </a:solidFill>
              </a:rPr>
              <a:t>スクラムの環境</a:t>
            </a:r>
            <a:endParaRPr kumimoji="1" lang="ja-JP" altLang="en-US" sz="2800" dirty="0">
              <a:solidFill>
                <a:srgbClr val="002060"/>
              </a:solidFill>
            </a:endParaRPr>
          </a:p>
        </p:txBody>
      </p:sp>
      <p:sp>
        <p:nvSpPr>
          <p:cNvPr id="4" name="スライド番号プレースホルダー 3"/>
          <p:cNvSpPr>
            <a:spLocks noGrp="1"/>
          </p:cNvSpPr>
          <p:nvPr>
            <p:ph type="sldNum" sz="quarter" idx="12"/>
          </p:nvPr>
        </p:nvSpPr>
        <p:spPr/>
        <p:txBody>
          <a:bodyPr/>
          <a:lstStyle/>
          <a:p>
            <a:fld id="{A903E5BA-119A-4272-AC46-CC617D07B5E3}" type="slidenum">
              <a:rPr kumimoji="1" lang="ja-JP" altLang="en-US" smtClean="0"/>
              <a:t>51</a:t>
            </a:fld>
            <a:endParaRPr kumimoji="1" lang="ja-JP" altLang="en-US"/>
          </a:p>
        </p:txBody>
      </p:sp>
      <p:sp>
        <p:nvSpPr>
          <p:cNvPr id="5" name="Rectangle 3"/>
          <p:cNvSpPr txBox="1">
            <a:spLocks noChangeArrowheads="1"/>
          </p:cNvSpPr>
          <p:nvPr/>
        </p:nvSpPr>
        <p:spPr>
          <a:xfrm>
            <a:off x="278163" y="981075"/>
            <a:ext cx="8229600" cy="17998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dirty="0">
                <a:solidFill>
                  <a:srgbClr val="002060"/>
                </a:solidFill>
              </a:rPr>
              <a:t>オープンな作業環境</a:t>
            </a:r>
            <a:endParaRPr lang="en-US" altLang="ja-JP" sz="1800" dirty="0">
              <a:solidFill>
                <a:srgbClr val="002060"/>
              </a:solidFill>
            </a:endParaRPr>
          </a:p>
          <a:p>
            <a:pPr lvl="1"/>
            <a:r>
              <a:rPr lang="ja-JP" altLang="en-US" sz="1800" dirty="0">
                <a:solidFill>
                  <a:srgbClr val="002060"/>
                </a:solidFill>
              </a:rPr>
              <a:t>チーム全員のコミュニケーションがとり易く、</a:t>
            </a:r>
            <a:br>
              <a:rPr lang="en-US" altLang="ja-JP" sz="1800" dirty="0">
                <a:solidFill>
                  <a:srgbClr val="002060"/>
                </a:solidFill>
              </a:rPr>
            </a:br>
            <a:r>
              <a:rPr lang="ja-JP" altLang="en-US" sz="1800" dirty="0">
                <a:solidFill>
                  <a:srgbClr val="002060"/>
                </a:solidFill>
              </a:rPr>
              <a:t>一緒にいる時間が多くなるような環境が良い</a:t>
            </a:r>
            <a:endParaRPr lang="en-US" altLang="ja-JP" sz="1800" dirty="0">
              <a:solidFill>
                <a:srgbClr val="002060"/>
              </a:solidFill>
            </a:endParaRPr>
          </a:p>
          <a:p>
            <a:pPr lvl="1"/>
            <a:r>
              <a:rPr lang="ja-JP" altLang="en-US" sz="1800" dirty="0">
                <a:solidFill>
                  <a:srgbClr val="002060"/>
                </a:solidFill>
              </a:rPr>
              <a:t>広い区画の無い共有作業スペース</a:t>
            </a:r>
            <a:endParaRPr lang="en-US" altLang="ja-JP" sz="1800" dirty="0">
              <a:solidFill>
                <a:srgbClr val="002060"/>
              </a:solidFill>
            </a:endParaRPr>
          </a:p>
          <a:p>
            <a:pPr lvl="2"/>
            <a:r>
              <a:rPr lang="ja-JP" altLang="en-US" sz="1800" dirty="0">
                <a:solidFill>
                  <a:srgbClr val="002060"/>
                </a:solidFill>
              </a:rPr>
              <a:t>パーティションは人を引き離し、チームを分離する</a:t>
            </a:r>
            <a:endParaRPr lang="en-US" altLang="ja-JP" sz="1800" dirty="0">
              <a:solidFill>
                <a:srgbClr val="002060"/>
              </a:solidFill>
            </a:endParaRPr>
          </a:p>
          <a:p>
            <a:endParaRPr lang="ja-JP" altLang="en-US" sz="1800" dirty="0">
              <a:solidFill>
                <a:srgbClr val="002060"/>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4962" y="4264772"/>
            <a:ext cx="2520280" cy="201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570" y="2845156"/>
            <a:ext cx="2352675" cy="176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2733811"/>
            <a:ext cx="3799168" cy="375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8"/>
          <p:cNvSpPr>
            <a:spLocks noChangeArrowheads="1"/>
          </p:cNvSpPr>
          <p:nvPr/>
        </p:nvSpPr>
        <p:spPr bwMode="auto">
          <a:xfrm>
            <a:off x="4054103" y="4130603"/>
            <a:ext cx="677720" cy="576660"/>
          </a:xfrm>
          <a:prstGeom prst="wedgeRoundRectCallout">
            <a:avLst>
              <a:gd name="adj1" fmla="val -54847"/>
              <a:gd name="adj2" fmla="val 96139"/>
              <a:gd name="adj3" fmla="val 16667"/>
            </a:avLst>
          </a:prstGeom>
          <a:solidFill>
            <a:schemeClr val="tx2">
              <a:lumMod val="20000"/>
              <a:lumOff val="80000"/>
            </a:schemeClr>
          </a:solidFill>
          <a:ln w="9525">
            <a:solidFill>
              <a:schemeClr val="tx1"/>
            </a:solidFill>
            <a:miter lim="800000"/>
            <a:headEnd/>
            <a:tailEnd/>
          </a:ln>
        </p:spPr>
        <p:txBody>
          <a:bodyPr/>
          <a:lstStyle/>
          <a:p>
            <a:pPr algn="ctr"/>
            <a:r>
              <a:rPr lang="ja-JP" altLang="en-US" sz="1200" dirty="0"/>
              <a:t>タスクボード</a:t>
            </a:r>
          </a:p>
        </p:txBody>
      </p:sp>
      <p:sp>
        <p:nvSpPr>
          <p:cNvPr id="10" name="AutoShape 11"/>
          <p:cNvSpPr>
            <a:spLocks noChangeArrowheads="1"/>
          </p:cNvSpPr>
          <p:nvPr/>
        </p:nvSpPr>
        <p:spPr bwMode="auto">
          <a:xfrm>
            <a:off x="6588224" y="5089931"/>
            <a:ext cx="820741" cy="337092"/>
          </a:xfrm>
          <a:prstGeom prst="wedgeRoundRectCallout">
            <a:avLst>
              <a:gd name="adj1" fmla="val 38824"/>
              <a:gd name="adj2" fmla="val -107861"/>
              <a:gd name="adj3" fmla="val 16667"/>
            </a:avLst>
          </a:prstGeom>
          <a:solidFill>
            <a:schemeClr val="tx2">
              <a:lumMod val="20000"/>
              <a:lumOff val="80000"/>
            </a:schemeClr>
          </a:solidFill>
          <a:ln w="9525">
            <a:solidFill>
              <a:schemeClr val="tx1"/>
            </a:solidFill>
            <a:miter lim="800000"/>
            <a:headEnd/>
            <a:tailEnd/>
          </a:ln>
        </p:spPr>
        <p:txBody>
          <a:bodyPr/>
          <a:lstStyle/>
          <a:p>
            <a:pPr algn="ctr"/>
            <a:r>
              <a:rPr lang="ja-JP" altLang="en-US" sz="1200"/>
              <a:t>ビルド用</a:t>
            </a:r>
          </a:p>
        </p:txBody>
      </p:sp>
      <p:sp>
        <p:nvSpPr>
          <p:cNvPr id="11" name="AutoShape 9"/>
          <p:cNvSpPr>
            <a:spLocks noChangeArrowheads="1"/>
          </p:cNvSpPr>
          <p:nvPr/>
        </p:nvSpPr>
        <p:spPr bwMode="auto">
          <a:xfrm>
            <a:off x="2565102" y="2761815"/>
            <a:ext cx="1223963" cy="936625"/>
          </a:xfrm>
          <a:prstGeom prst="wedgeRoundRectCallout">
            <a:avLst>
              <a:gd name="adj1" fmla="val -74773"/>
              <a:gd name="adj2" fmla="val 64745"/>
              <a:gd name="adj3" fmla="val 16667"/>
            </a:avLst>
          </a:prstGeom>
          <a:solidFill>
            <a:schemeClr val="tx2">
              <a:lumMod val="20000"/>
              <a:lumOff val="80000"/>
            </a:schemeClr>
          </a:solidFill>
          <a:ln w="9525">
            <a:solidFill>
              <a:schemeClr val="tx1"/>
            </a:solidFill>
            <a:miter lim="800000"/>
            <a:headEnd/>
            <a:tailEnd/>
          </a:ln>
        </p:spPr>
        <p:txBody>
          <a:bodyPr/>
          <a:lstStyle/>
          <a:p>
            <a:pPr algn="ctr"/>
            <a:r>
              <a:rPr lang="ja-JP" altLang="en-US" sz="1600" dirty="0"/>
              <a:t>ペアプログラミングの風景</a:t>
            </a:r>
          </a:p>
        </p:txBody>
      </p:sp>
      <p:sp>
        <p:nvSpPr>
          <p:cNvPr id="3" name="フッター プレースホルダー 2"/>
          <p:cNvSpPr>
            <a:spLocks noGrp="1"/>
          </p:cNvSpPr>
          <p:nvPr>
            <p:ph type="ftr" sz="quarter" idx="11"/>
          </p:nvPr>
        </p:nvSpPr>
        <p:spPr/>
        <p:txBody>
          <a:bodyPr/>
          <a:lstStyle/>
          <a:p>
            <a:r>
              <a:rPr kumimoji="1" lang="en-US" altLang="ja-JP"/>
              <a:t>Copylights@2012 SSS Corporation</a:t>
            </a:r>
            <a:endParaRPr kumimoji="1" lang="ja-JP" altLang="en-US"/>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369" y="602996"/>
            <a:ext cx="2844759" cy="213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172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kumimoji="1" lang="en-US" altLang="ja-JP" sz="2800" dirty="0"/>
              <a:t>DoD (Definition of Done)</a:t>
            </a:r>
            <a:r>
              <a:rPr kumimoji="1" lang="ja-JP" altLang="en-US" sz="2800" dirty="0"/>
              <a:t>　完了の定義</a:t>
            </a:r>
          </a:p>
        </p:txBody>
      </p:sp>
      <p:sp>
        <p:nvSpPr>
          <p:cNvPr id="3" name="コンテンツ プレースホルダー 2"/>
          <p:cNvSpPr>
            <a:spLocks noGrp="1"/>
          </p:cNvSpPr>
          <p:nvPr>
            <p:ph idx="1"/>
          </p:nvPr>
        </p:nvSpPr>
        <p:spPr>
          <a:xfrm>
            <a:off x="1403648" y="1196752"/>
            <a:ext cx="6563072" cy="1324744"/>
          </a:xfrm>
        </p:spPr>
        <p:txBody>
          <a:bodyPr>
            <a:normAutofit fontScale="77500" lnSpcReduction="20000"/>
          </a:bodyPr>
          <a:lstStyle/>
          <a:p>
            <a:r>
              <a:rPr kumimoji="1" lang="ja-JP" altLang="en-US" sz="2000" dirty="0"/>
              <a:t>各作業の完了基準</a:t>
            </a:r>
            <a:endParaRPr kumimoji="1" lang="en-US" altLang="ja-JP" sz="2000" dirty="0"/>
          </a:p>
          <a:p>
            <a:r>
              <a:rPr lang="ja-JP" altLang="en-US" sz="2000" dirty="0"/>
              <a:t>閾値（標準値）を決める。</a:t>
            </a:r>
            <a:endParaRPr lang="en-US" altLang="ja-JP" sz="2000" dirty="0"/>
          </a:p>
          <a:p>
            <a:r>
              <a:rPr kumimoji="1" lang="ja-JP" altLang="en-US" sz="2000" dirty="0"/>
              <a:t>作業経過、結果を計測する。</a:t>
            </a:r>
            <a:endParaRPr kumimoji="1" lang="en-US" altLang="ja-JP" sz="2000" dirty="0"/>
          </a:p>
          <a:p>
            <a:r>
              <a:rPr lang="ja-JP" altLang="en-US" sz="2000" dirty="0"/>
              <a:t>自工程完結の基本的な姿勢（現場での意思決定）</a:t>
            </a:r>
            <a:endParaRPr lang="en-US" altLang="ja-JP" sz="2000" dirty="0"/>
          </a:p>
          <a:p>
            <a:r>
              <a:rPr kumimoji="1" lang="ja-JP" altLang="en-US" sz="2000" dirty="0"/>
              <a:t>仁＝他人の努力を無駄にしない思いやり</a:t>
            </a:r>
          </a:p>
        </p:txBody>
      </p:sp>
      <p:sp>
        <p:nvSpPr>
          <p:cNvPr id="10" name="正方形/長方形 9"/>
          <p:cNvSpPr/>
          <p:nvPr/>
        </p:nvSpPr>
        <p:spPr>
          <a:xfrm>
            <a:off x="1547664" y="4149080"/>
            <a:ext cx="360040" cy="6480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solidFill>
                  <a:schemeClr val="bg1"/>
                </a:solidFill>
              </a:rPr>
              <a:t>検査</a:t>
            </a:r>
            <a:endParaRPr kumimoji="1" lang="en-US" altLang="ja-JP" sz="1600" b="1" dirty="0">
              <a:solidFill>
                <a:schemeClr val="bg1"/>
              </a:solidFill>
            </a:endParaRPr>
          </a:p>
        </p:txBody>
      </p:sp>
      <p:sp>
        <p:nvSpPr>
          <p:cNvPr id="11" name="正方形/長方形 10"/>
          <p:cNvSpPr/>
          <p:nvPr/>
        </p:nvSpPr>
        <p:spPr>
          <a:xfrm>
            <a:off x="3203848" y="4149080"/>
            <a:ext cx="360040" cy="6480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solidFill>
                  <a:schemeClr val="bg1"/>
                </a:solidFill>
              </a:rPr>
              <a:t>検査</a:t>
            </a:r>
            <a:endParaRPr kumimoji="1" lang="en-US" altLang="ja-JP" sz="1600" b="1" dirty="0">
              <a:solidFill>
                <a:schemeClr val="bg1"/>
              </a:solidFill>
            </a:endParaRPr>
          </a:p>
        </p:txBody>
      </p:sp>
      <p:sp>
        <p:nvSpPr>
          <p:cNvPr id="12" name="正方形/長方形 11"/>
          <p:cNvSpPr/>
          <p:nvPr/>
        </p:nvSpPr>
        <p:spPr>
          <a:xfrm>
            <a:off x="4860032" y="4135735"/>
            <a:ext cx="360040" cy="6480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solidFill>
                  <a:schemeClr val="bg1"/>
                </a:solidFill>
              </a:rPr>
              <a:t>検査</a:t>
            </a:r>
            <a:endParaRPr kumimoji="1" lang="en-US" altLang="ja-JP" sz="1600" b="1" dirty="0">
              <a:solidFill>
                <a:schemeClr val="bg1"/>
              </a:solidFill>
            </a:endParaRPr>
          </a:p>
        </p:txBody>
      </p:sp>
      <p:sp>
        <p:nvSpPr>
          <p:cNvPr id="13" name="フローチャート : 端子 12"/>
          <p:cNvSpPr/>
          <p:nvPr/>
        </p:nvSpPr>
        <p:spPr>
          <a:xfrm>
            <a:off x="588764" y="3429000"/>
            <a:ext cx="4896544" cy="432048"/>
          </a:xfrm>
          <a:prstGeom prst="flowChartTerminator">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発生防止</a:t>
            </a:r>
          </a:p>
        </p:txBody>
      </p:sp>
      <p:sp>
        <p:nvSpPr>
          <p:cNvPr id="14" name="フローチャート : 端子 13"/>
          <p:cNvSpPr/>
          <p:nvPr/>
        </p:nvSpPr>
        <p:spPr>
          <a:xfrm>
            <a:off x="588764" y="5476626"/>
            <a:ext cx="4896544" cy="432048"/>
          </a:xfrm>
          <a:prstGeom prst="flowChartTerminator">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流出</a:t>
            </a:r>
            <a:r>
              <a:rPr kumimoji="1" lang="ja-JP" altLang="en-US" b="1" dirty="0"/>
              <a:t>防止</a:t>
            </a:r>
          </a:p>
        </p:txBody>
      </p:sp>
      <p:sp>
        <p:nvSpPr>
          <p:cNvPr id="15" name="正方形/長方形 14"/>
          <p:cNvSpPr/>
          <p:nvPr/>
        </p:nvSpPr>
        <p:spPr>
          <a:xfrm>
            <a:off x="755576" y="4149080"/>
            <a:ext cx="7920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プロセス</a:t>
            </a:r>
          </a:p>
        </p:txBody>
      </p:sp>
      <p:sp>
        <p:nvSpPr>
          <p:cNvPr id="16" name="正方形/長方形 15"/>
          <p:cNvSpPr/>
          <p:nvPr/>
        </p:nvSpPr>
        <p:spPr>
          <a:xfrm>
            <a:off x="2411760" y="4149080"/>
            <a:ext cx="7920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プロセス</a:t>
            </a:r>
          </a:p>
        </p:txBody>
      </p:sp>
      <p:sp>
        <p:nvSpPr>
          <p:cNvPr id="17" name="正方形/長方形 16"/>
          <p:cNvSpPr/>
          <p:nvPr/>
        </p:nvSpPr>
        <p:spPr>
          <a:xfrm>
            <a:off x="4067944" y="4135735"/>
            <a:ext cx="7920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プロセス</a:t>
            </a:r>
          </a:p>
        </p:txBody>
      </p:sp>
      <p:sp>
        <p:nvSpPr>
          <p:cNvPr id="18" name="正方形/長方形 17"/>
          <p:cNvSpPr/>
          <p:nvPr/>
        </p:nvSpPr>
        <p:spPr>
          <a:xfrm>
            <a:off x="5784676" y="4163553"/>
            <a:ext cx="1152128" cy="6480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solidFill>
                  <a:schemeClr val="bg1"/>
                </a:solidFill>
              </a:rPr>
              <a:t>検査</a:t>
            </a:r>
            <a:endParaRPr kumimoji="1" lang="en-US" altLang="ja-JP" sz="1600" b="1" dirty="0">
              <a:solidFill>
                <a:schemeClr val="bg1"/>
              </a:solidFill>
            </a:endParaRPr>
          </a:p>
        </p:txBody>
      </p:sp>
      <p:sp>
        <p:nvSpPr>
          <p:cNvPr id="19" name="円/楕円 18"/>
          <p:cNvSpPr/>
          <p:nvPr/>
        </p:nvSpPr>
        <p:spPr>
          <a:xfrm>
            <a:off x="7451078" y="4176898"/>
            <a:ext cx="1008112" cy="634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納入</a:t>
            </a:r>
          </a:p>
        </p:txBody>
      </p:sp>
      <p:sp>
        <p:nvSpPr>
          <p:cNvPr id="20" name="右矢印 19"/>
          <p:cNvSpPr/>
          <p:nvPr/>
        </p:nvSpPr>
        <p:spPr>
          <a:xfrm>
            <a:off x="1982031" y="432910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3644478" y="432910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5305288" y="4315755"/>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7061943" y="4343573"/>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755576" y="4797152"/>
            <a:ext cx="792088" cy="288032"/>
          </a:xfrm>
          <a:prstGeom prst="rect">
            <a:avLst/>
          </a:prstGeom>
          <a:solidFill>
            <a:schemeClr val="tx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rPr>
              <a:t>検査</a:t>
            </a:r>
          </a:p>
        </p:txBody>
      </p:sp>
      <p:sp>
        <p:nvSpPr>
          <p:cNvPr id="25" name="正方形/長方形 24"/>
          <p:cNvSpPr/>
          <p:nvPr/>
        </p:nvSpPr>
        <p:spPr>
          <a:xfrm>
            <a:off x="2411760" y="4811625"/>
            <a:ext cx="792088" cy="288032"/>
          </a:xfrm>
          <a:prstGeom prst="rect">
            <a:avLst/>
          </a:prstGeom>
          <a:solidFill>
            <a:schemeClr val="tx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rPr>
              <a:t>検査</a:t>
            </a:r>
          </a:p>
        </p:txBody>
      </p:sp>
      <p:sp>
        <p:nvSpPr>
          <p:cNvPr id="26" name="正方形/長方形 25"/>
          <p:cNvSpPr/>
          <p:nvPr/>
        </p:nvSpPr>
        <p:spPr>
          <a:xfrm>
            <a:off x="4067944" y="4811625"/>
            <a:ext cx="792088" cy="288032"/>
          </a:xfrm>
          <a:prstGeom prst="rect">
            <a:avLst/>
          </a:prstGeom>
          <a:solidFill>
            <a:schemeClr val="tx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rPr>
              <a:t>検査</a:t>
            </a:r>
          </a:p>
        </p:txBody>
      </p:sp>
      <p:cxnSp>
        <p:nvCxnSpPr>
          <p:cNvPr id="27" name="直線矢印コネクタ 26"/>
          <p:cNvCxnSpPr/>
          <p:nvPr/>
        </p:nvCxnSpPr>
        <p:spPr>
          <a:xfrm>
            <a:off x="755576" y="3789040"/>
            <a:ext cx="0" cy="36004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2411760" y="3803513"/>
            <a:ext cx="0" cy="36004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4067944" y="3775695"/>
            <a:ext cx="0" cy="36004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1151620" y="5085184"/>
            <a:ext cx="0" cy="36004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2768799" y="5099657"/>
            <a:ext cx="0" cy="36004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4463988" y="5099657"/>
            <a:ext cx="0" cy="36004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047122" y="3993076"/>
            <a:ext cx="627236" cy="1015663"/>
          </a:xfrm>
          <a:prstGeom prst="rect">
            <a:avLst/>
          </a:prstGeom>
          <a:noFill/>
        </p:spPr>
        <p:txBody>
          <a:bodyPr wrap="square" rtlCol="0">
            <a:spAutoFit/>
          </a:bodyPr>
          <a:lstStyle/>
          <a:p>
            <a:r>
              <a:rPr kumimoji="1" lang="ja-JP" altLang="en-US" sz="6000" b="1"/>
              <a:t>Ｘ</a:t>
            </a:r>
          </a:p>
        </p:txBody>
      </p:sp>
      <p:sp>
        <p:nvSpPr>
          <p:cNvPr id="7" name="テキスト ボックス 6"/>
          <p:cNvSpPr txBox="1"/>
          <p:nvPr/>
        </p:nvSpPr>
        <p:spPr>
          <a:xfrm>
            <a:off x="1414066" y="4011451"/>
            <a:ext cx="627236" cy="923330"/>
          </a:xfrm>
          <a:prstGeom prst="rect">
            <a:avLst/>
          </a:prstGeom>
          <a:noFill/>
        </p:spPr>
        <p:txBody>
          <a:bodyPr wrap="square" rtlCol="0">
            <a:spAutoFit/>
          </a:bodyPr>
          <a:lstStyle/>
          <a:p>
            <a:r>
              <a:rPr kumimoji="1" lang="ja-JP" altLang="en-US" sz="5400" b="1" dirty="0"/>
              <a:t>Ｘ</a:t>
            </a:r>
          </a:p>
        </p:txBody>
      </p:sp>
      <p:sp>
        <p:nvSpPr>
          <p:cNvPr id="8" name="テキスト ボックス 7"/>
          <p:cNvSpPr txBox="1"/>
          <p:nvPr/>
        </p:nvSpPr>
        <p:spPr>
          <a:xfrm>
            <a:off x="3070250" y="4042223"/>
            <a:ext cx="627236" cy="923330"/>
          </a:xfrm>
          <a:prstGeom prst="rect">
            <a:avLst/>
          </a:prstGeom>
          <a:noFill/>
        </p:spPr>
        <p:txBody>
          <a:bodyPr wrap="square" rtlCol="0">
            <a:spAutoFit/>
          </a:bodyPr>
          <a:lstStyle/>
          <a:p>
            <a:r>
              <a:rPr kumimoji="1" lang="ja-JP" altLang="en-US" sz="5400" b="1" dirty="0"/>
              <a:t>Ｘ</a:t>
            </a:r>
          </a:p>
        </p:txBody>
      </p:sp>
      <p:sp>
        <p:nvSpPr>
          <p:cNvPr id="9" name="テキスト ボックス 8"/>
          <p:cNvSpPr txBox="1"/>
          <p:nvPr/>
        </p:nvSpPr>
        <p:spPr>
          <a:xfrm>
            <a:off x="4726434" y="3998106"/>
            <a:ext cx="627236" cy="923330"/>
          </a:xfrm>
          <a:prstGeom prst="rect">
            <a:avLst/>
          </a:prstGeom>
          <a:noFill/>
        </p:spPr>
        <p:txBody>
          <a:bodyPr wrap="square" rtlCol="0">
            <a:spAutoFit/>
          </a:bodyPr>
          <a:lstStyle/>
          <a:p>
            <a:r>
              <a:rPr kumimoji="1" lang="ja-JP" altLang="en-US" sz="5400" b="1" dirty="0"/>
              <a:t>Ｘ</a:t>
            </a:r>
          </a:p>
        </p:txBody>
      </p:sp>
      <p:sp>
        <p:nvSpPr>
          <p:cNvPr id="4" name="円形吹き出し 3"/>
          <p:cNvSpPr/>
          <p:nvPr/>
        </p:nvSpPr>
        <p:spPr>
          <a:xfrm>
            <a:off x="6360740" y="5445224"/>
            <a:ext cx="1594394" cy="463450"/>
          </a:xfrm>
          <a:prstGeom prst="wedgeEllipseCallout">
            <a:avLst>
              <a:gd name="adj1" fmla="val -147005"/>
              <a:gd name="adj2" fmla="val -134803"/>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6">
                    <a:lumMod val="75000"/>
                  </a:schemeClr>
                </a:solidFill>
              </a:rPr>
              <a:t>DoD</a:t>
            </a:r>
            <a:endParaRPr kumimoji="1" lang="ja-JP" altLang="en-US" b="1" dirty="0">
              <a:solidFill>
                <a:schemeClr val="accent6">
                  <a:lumMod val="75000"/>
                </a:schemeClr>
              </a:solidFill>
            </a:endParaRPr>
          </a:p>
        </p:txBody>
      </p:sp>
    </p:spTree>
    <p:extLst>
      <p:ext uri="{BB962C8B-B14F-4D97-AF65-F5344CB8AC3E}">
        <p14:creationId xmlns:p14="http://schemas.microsoft.com/office/powerpoint/2010/main" val="2120431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a:bodyPr>
          <a:lstStyle/>
          <a:p>
            <a:r>
              <a:rPr kumimoji="1" lang="ja-JP" altLang="en-US" sz="2800" dirty="0"/>
              <a:t>継続的インテグレーション（常時結合）</a:t>
            </a:r>
          </a:p>
        </p:txBody>
      </p:sp>
      <p:sp>
        <p:nvSpPr>
          <p:cNvPr id="3" name="テキスト ボックス 2"/>
          <p:cNvSpPr txBox="1"/>
          <p:nvPr/>
        </p:nvSpPr>
        <p:spPr>
          <a:xfrm>
            <a:off x="828190" y="5419516"/>
            <a:ext cx="3888432" cy="369332"/>
          </a:xfrm>
          <a:prstGeom prst="rect">
            <a:avLst/>
          </a:prstGeom>
          <a:noFill/>
        </p:spPr>
        <p:txBody>
          <a:bodyPr wrap="square" rtlCol="0">
            <a:spAutoFit/>
          </a:bodyPr>
          <a:lstStyle/>
          <a:p>
            <a:r>
              <a:rPr kumimoji="1" lang="en-US" altLang="ja-JP" dirty="0"/>
              <a:t>10</a:t>
            </a:r>
            <a:r>
              <a:rPr kumimoji="1" lang="ja-JP" altLang="en-US" dirty="0"/>
              <a:t>分間ビルド</a:t>
            </a:r>
          </a:p>
        </p:txBody>
      </p:sp>
      <p:sp>
        <p:nvSpPr>
          <p:cNvPr id="4" name="正方形/長方形 3"/>
          <p:cNvSpPr/>
          <p:nvPr/>
        </p:nvSpPr>
        <p:spPr>
          <a:xfrm>
            <a:off x="847725" y="908720"/>
            <a:ext cx="4572000" cy="1077218"/>
          </a:xfrm>
          <a:prstGeom prst="rect">
            <a:avLst/>
          </a:prstGeom>
        </p:spPr>
        <p:txBody>
          <a:bodyPr>
            <a:spAutoFit/>
          </a:bodyPr>
          <a:lstStyle/>
          <a:p>
            <a:pPr>
              <a:spcBef>
                <a:spcPct val="50000"/>
              </a:spcBef>
            </a:pPr>
            <a:r>
              <a:rPr lang="ja-JP" altLang="en-US" sz="1600" dirty="0"/>
              <a:t>毎日実施</a:t>
            </a:r>
          </a:p>
          <a:p>
            <a:pPr lvl="1">
              <a:spcBef>
                <a:spcPct val="50000"/>
              </a:spcBef>
              <a:buFontTx/>
              <a:buChar char="•"/>
            </a:pPr>
            <a:r>
              <a:rPr lang="ja-JP" altLang="en-US" sz="1600" dirty="0"/>
              <a:t>行灯（パトライト）</a:t>
            </a:r>
          </a:p>
          <a:p>
            <a:pPr lvl="1">
              <a:spcBef>
                <a:spcPct val="50000"/>
              </a:spcBef>
              <a:buFontTx/>
              <a:buChar char="•"/>
            </a:pPr>
            <a:r>
              <a:rPr lang="ja-JP" altLang="en-US" sz="1600" dirty="0"/>
              <a:t>自動テスト</a:t>
            </a:r>
          </a:p>
        </p:txBody>
      </p:sp>
      <p:grpSp>
        <p:nvGrpSpPr>
          <p:cNvPr id="5" name="Group 90"/>
          <p:cNvGrpSpPr>
            <a:grpSpLocks/>
          </p:cNvGrpSpPr>
          <p:nvPr/>
        </p:nvGrpSpPr>
        <p:grpSpPr bwMode="auto">
          <a:xfrm>
            <a:off x="3133725" y="2493467"/>
            <a:ext cx="936625" cy="431800"/>
            <a:chOff x="2653" y="3294"/>
            <a:chExt cx="590" cy="272"/>
          </a:xfrm>
        </p:grpSpPr>
        <p:sp>
          <p:nvSpPr>
            <p:cNvPr id="6" name="AutoShape 91"/>
            <p:cNvSpPr>
              <a:spLocks noChangeArrowheads="1"/>
            </p:cNvSpPr>
            <p:nvPr/>
          </p:nvSpPr>
          <p:spPr bwMode="auto">
            <a:xfrm>
              <a:off x="2653" y="3294"/>
              <a:ext cx="590" cy="272"/>
            </a:xfrm>
            <a:prstGeom prst="flowChartTerminator">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AutoShape 92"/>
            <p:cNvSpPr>
              <a:spLocks noChangeArrowheads="1"/>
            </p:cNvSpPr>
            <p:nvPr/>
          </p:nvSpPr>
          <p:spPr bwMode="auto">
            <a:xfrm>
              <a:off x="2744" y="3339"/>
              <a:ext cx="181" cy="182"/>
            </a:xfrm>
            <a:prstGeom prst="flowChartConnector">
              <a:avLst/>
            </a:prstGeom>
            <a:solidFill>
              <a:srgbClr val="00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AutoShape 93"/>
            <p:cNvSpPr>
              <a:spLocks noChangeArrowheads="1"/>
            </p:cNvSpPr>
            <p:nvPr/>
          </p:nvSpPr>
          <p:spPr bwMode="auto">
            <a:xfrm>
              <a:off x="2971" y="3339"/>
              <a:ext cx="181" cy="182"/>
            </a:xfrm>
            <a:prstGeom prst="flowChartConnector">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9" name="Text Box 94"/>
          <p:cNvSpPr txBox="1">
            <a:spLocks noChangeArrowheads="1"/>
          </p:cNvSpPr>
          <p:nvPr/>
        </p:nvSpPr>
        <p:spPr bwMode="auto">
          <a:xfrm>
            <a:off x="2052638" y="2564904"/>
            <a:ext cx="10080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テスト正常終了</a:t>
            </a:r>
          </a:p>
        </p:txBody>
      </p:sp>
      <p:sp>
        <p:nvSpPr>
          <p:cNvPr id="10" name="Text Box 95"/>
          <p:cNvSpPr txBox="1">
            <a:spLocks noChangeArrowheads="1"/>
          </p:cNvSpPr>
          <p:nvPr/>
        </p:nvSpPr>
        <p:spPr bwMode="auto">
          <a:xfrm>
            <a:off x="4213225" y="2564904"/>
            <a:ext cx="10080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solidFill>
                  <a:srgbClr val="FF0000"/>
                </a:solidFill>
              </a:rPr>
              <a:t>テスト異常発生</a:t>
            </a:r>
          </a:p>
        </p:txBody>
      </p:sp>
      <p:sp>
        <p:nvSpPr>
          <p:cNvPr id="11" name="AutoShape 98"/>
          <p:cNvSpPr>
            <a:spLocks noChangeArrowheads="1"/>
          </p:cNvSpPr>
          <p:nvPr/>
        </p:nvSpPr>
        <p:spPr bwMode="auto">
          <a:xfrm>
            <a:off x="5221288" y="2853829"/>
            <a:ext cx="2305050" cy="503238"/>
          </a:xfrm>
          <a:prstGeom prst="cloudCallout">
            <a:avLst>
              <a:gd name="adj1" fmla="val -49310"/>
              <a:gd name="adj2" fmla="val -80282"/>
            </a:avLst>
          </a:prstGeom>
          <a:solidFill>
            <a:schemeClr val="tx1">
              <a:lumMod val="75000"/>
              <a:lumOff val="25000"/>
            </a:schemeClr>
          </a:solidFill>
          <a:ln w="9525">
            <a:solidFill>
              <a:schemeClr val="tx1"/>
            </a:solidFill>
            <a:round/>
            <a:headEnd/>
            <a:tailEnd/>
          </a:ln>
          <a:effectLst/>
        </p:spPr>
        <p:txBody>
          <a:bodyPr/>
          <a:lstStyle/>
          <a:p>
            <a:r>
              <a:rPr lang="ja-JP" altLang="en-US" sz="1000" b="1">
                <a:solidFill>
                  <a:schemeClr val="bg1"/>
                </a:solidFill>
              </a:rPr>
              <a:t>チーム全員でメンテ実行</a:t>
            </a:r>
          </a:p>
        </p:txBody>
      </p:sp>
      <p:sp>
        <p:nvSpPr>
          <p:cNvPr id="12" name="Line 96"/>
          <p:cNvSpPr>
            <a:spLocks noChangeShapeType="1"/>
          </p:cNvSpPr>
          <p:nvPr/>
        </p:nvSpPr>
        <p:spPr bwMode="auto">
          <a:xfrm flipH="1">
            <a:off x="3924300" y="2709367"/>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97"/>
          <p:cNvSpPr>
            <a:spLocks noChangeShapeType="1"/>
          </p:cNvSpPr>
          <p:nvPr/>
        </p:nvSpPr>
        <p:spPr bwMode="auto">
          <a:xfrm>
            <a:off x="2916238" y="2709367"/>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正方形/長方形 13"/>
          <p:cNvSpPr/>
          <p:nvPr/>
        </p:nvSpPr>
        <p:spPr>
          <a:xfrm>
            <a:off x="929803" y="3645024"/>
            <a:ext cx="7612707" cy="1477328"/>
          </a:xfrm>
          <a:prstGeom prst="rect">
            <a:avLst/>
          </a:prstGeom>
        </p:spPr>
        <p:txBody>
          <a:bodyPr wrap="square">
            <a:spAutoFit/>
          </a:bodyPr>
          <a:lstStyle/>
          <a:p>
            <a:pPr marL="285750" indent="-285750">
              <a:buFont typeface="Wingdings" panose="05000000000000000000" pitchFamily="2" charset="2"/>
              <a:buChar char="p"/>
            </a:pPr>
            <a:r>
              <a:rPr lang="ja-JP" altLang="en-US" dirty="0"/>
              <a:t>開発したプログラムを毎日統合して動作確認を行う</a:t>
            </a:r>
          </a:p>
          <a:p>
            <a:pPr marL="285750" indent="-285750">
              <a:buFont typeface="Wingdings" panose="05000000000000000000" pitchFamily="2" charset="2"/>
              <a:buChar char="p"/>
            </a:pPr>
            <a:r>
              <a:rPr lang="ja-JP" altLang="en-US" dirty="0"/>
              <a:t>システムの進捗を日々の動作機能で測る事が可能</a:t>
            </a:r>
          </a:p>
          <a:p>
            <a:pPr marL="285750" indent="-285750">
              <a:buFont typeface="Wingdings" panose="05000000000000000000" pitchFamily="2" charset="2"/>
              <a:buChar char="p"/>
            </a:pPr>
            <a:r>
              <a:rPr lang="ja-JP" altLang="en-US" dirty="0"/>
              <a:t>開発チーム内での統合動作不良・改善を日々行う事が可能</a:t>
            </a:r>
          </a:p>
          <a:p>
            <a:pPr marL="285750" indent="-285750">
              <a:buFont typeface="Wingdings" panose="05000000000000000000" pitchFamily="2" charset="2"/>
              <a:buChar char="p"/>
            </a:pPr>
            <a:r>
              <a:rPr lang="ja-JP" altLang="en-US" dirty="0"/>
              <a:t>自動化ツールを使用して開発チームが休息している間も統合試験が可能</a:t>
            </a:r>
          </a:p>
          <a:p>
            <a:pPr marL="285750" indent="-285750">
              <a:buFont typeface="Wingdings" panose="05000000000000000000" pitchFamily="2" charset="2"/>
              <a:buChar char="p"/>
            </a:pPr>
            <a:r>
              <a:rPr lang="ja-JP" altLang="en-US" dirty="0"/>
              <a:t>品質向上に貢献</a:t>
            </a:r>
          </a:p>
        </p:txBody>
      </p:sp>
      <p:sp>
        <p:nvSpPr>
          <p:cNvPr id="15" name="フッター プレースホルダー 14"/>
          <p:cNvSpPr>
            <a:spLocks noGrp="1"/>
          </p:cNvSpPr>
          <p:nvPr>
            <p:ph type="ftr" sz="quarter" idx="11"/>
          </p:nvPr>
        </p:nvSpPr>
        <p:spPr/>
        <p:txBody>
          <a:bodyPr/>
          <a:lstStyle/>
          <a:p>
            <a:r>
              <a:rPr kumimoji="1" lang="en-US" altLang="ja-JP"/>
              <a:t>Copyrights©2015  SSS Corporation</a:t>
            </a:r>
            <a:r>
              <a:rPr kumimoji="1" lang="ja-JP" altLang="en-US"/>
              <a:t>　 </a:t>
            </a:r>
          </a:p>
        </p:txBody>
      </p:sp>
      <p:sp>
        <p:nvSpPr>
          <p:cNvPr id="16" name="スライド番号プレースホルダー 15"/>
          <p:cNvSpPr>
            <a:spLocks noGrp="1"/>
          </p:cNvSpPr>
          <p:nvPr>
            <p:ph type="sldNum" sz="quarter" idx="12"/>
          </p:nvPr>
        </p:nvSpPr>
        <p:spPr/>
        <p:txBody>
          <a:bodyPr/>
          <a:lstStyle/>
          <a:p>
            <a:fld id="{12493AFB-09EF-44E8-907E-BBD1DBE5A50F}" type="slidenum">
              <a:rPr kumimoji="1" lang="ja-JP" altLang="en-US" smtClean="0"/>
              <a:t>53</a:t>
            </a:fld>
            <a:endParaRPr kumimoji="1" lang="ja-JP" altLang="en-US"/>
          </a:p>
        </p:txBody>
      </p:sp>
    </p:spTree>
    <p:extLst>
      <p:ext uri="{BB962C8B-B14F-4D97-AF65-F5344CB8AC3E}">
        <p14:creationId xmlns:p14="http://schemas.microsoft.com/office/powerpoint/2010/main" val="1566128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kumimoji="1" lang="en-US" altLang="ja-JP" sz="2800" dirty="0"/>
              <a:t>XP</a:t>
            </a:r>
            <a:r>
              <a:rPr kumimoji="1" lang="ja-JP" altLang="en-US" sz="2800" dirty="0"/>
              <a:t>（</a:t>
            </a:r>
            <a:r>
              <a:rPr lang="ja-JP" altLang="en-US" sz="2800" dirty="0"/>
              <a:t>エクストリーム・プログラミング</a:t>
            </a:r>
            <a:r>
              <a:rPr kumimoji="1" lang="ja-JP" altLang="en-US" sz="2800" dirty="0"/>
              <a:t>）</a:t>
            </a:r>
          </a:p>
        </p:txBody>
      </p:sp>
      <p:sp>
        <p:nvSpPr>
          <p:cNvPr id="3" name="コンテンツ プレースホルダー 2"/>
          <p:cNvSpPr>
            <a:spLocks noGrp="1"/>
          </p:cNvSpPr>
          <p:nvPr>
            <p:ph idx="1"/>
          </p:nvPr>
        </p:nvSpPr>
        <p:spPr>
          <a:xfrm>
            <a:off x="467544" y="1268760"/>
            <a:ext cx="8507288" cy="4525963"/>
          </a:xfrm>
        </p:spPr>
        <p:txBody>
          <a:bodyPr>
            <a:normAutofit fontScale="92500" lnSpcReduction="10000"/>
          </a:bodyPr>
          <a:lstStyle/>
          <a:p>
            <a:r>
              <a:rPr kumimoji="1" lang="en-US" altLang="ja-JP" sz="2000" dirty="0"/>
              <a:t>Kent Beck</a:t>
            </a:r>
            <a:r>
              <a:rPr kumimoji="1" lang="ja-JP" altLang="en-US" sz="2000" dirty="0"/>
              <a:t>（</a:t>
            </a:r>
            <a:r>
              <a:rPr kumimoji="1" lang="en-US" altLang="ja-JP" sz="2000" dirty="0"/>
              <a:t>1999</a:t>
            </a:r>
            <a:r>
              <a:rPr kumimoji="1" lang="ja-JP" altLang="en-US" sz="2000" dirty="0"/>
              <a:t>年）</a:t>
            </a:r>
            <a:endParaRPr kumimoji="1" lang="en-US" altLang="ja-JP" sz="2000" dirty="0"/>
          </a:p>
          <a:p>
            <a:r>
              <a:rPr kumimoji="1" lang="ja-JP" altLang="en-US" sz="2000" dirty="0"/>
              <a:t>テスト駆動開発（</a:t>
            </a:r>
            <a:r>
              <a:rPr kumimoji="1" lang="en-US" altLang="ja-JP" sz="2000" dirty="0"/>
              <a:t>TDD</a:t>
            </a:r>
            <a:r>
              <a:rPr kumimoji="1" lang="ja-JP" altLang="en-US" sz="2000" dirty="0"/>
              <a:t>）＝テストファースト・プログラミング</a:t>
            </a:r>
            <a:endParaRPr kumimoji="1" lang="en-US" altLang="ja-JP" sz="2000" dirty="0"/>
          </a:p>
          <a:p>
            <a:pPr marL="800100" lvl="1" indent="-342900">
              <a:buFont typeface="+mj-ea"/>
              <a:buAutoNum type="circleNumDbPlain"/>
            </a:pPr>
            <a:r>
              <a:rPr lang="ja-JP" altLang="en-US" sz="1600" dirty="0"/>
              <a:t>実装する機能をテストするプログラムを書く。</a:t>
            </a:r>
            <a:endParaRPr lang="en-US" altLang="ja-JP" sz="1600" dirty="0"/>
          </a:p>
          <a:p>
            <a:pPr marL="800100" lvl="1" indent="-342900">
              <a:buFont typeface="+mj-ea"/>
              <a:buAutoNum type="circleNumDbPlain"/>
            </a:pPr>
            <a:r>
              <a:rPr kumimoji="1" lang="ja-JP" altLang="en-US" sz="1600" dirty="0"/>
              <a:t>コードを書いてテストする。</a:t>
            </a:r>
            <a:endParaRPr kumimoji="1" lang="en-US" altLang="ja-JP" sz="1600" dirty="0"/>
          </a:p>
          <a:p>
            <a:pPr marL="800100" lvl="1" indent="-342900">
              <a:buFont typeface="+mj-ea"/>
              <a:buAutoNum type="circleNumDbPlain"/>
            </a:pPr>
            <a:r>
              <a:rPr lang="ja-JP" altLang="en-US" sz="1600" dirty="0"/>
              <a:t>デザインを見直す。</a:t>
            </a:r>
            <a:endParaRPr lang="en-US" altLang="ja-JP" sz="1600" dirty="0"/>
          </a:p>
          <a:p>
            <a:pPr marL="800100" lvl="1" indent="-342900">
              <a:buFont typeface="+mj-ea"/>
              <a:buAutoNum type="circleNumDbPlain"/>
            </a:pPr>
            <a:r>
              <a:rPr kumimoji="1" lang="ja-JP" altLang="en-US" sz="1600" dirty="0"/>
              <a:t>信号が青になるまで２＆３を繰り返す。</a:t>
            </a:r>
            <a:endParaRPr kumimoji="1" lang="en-US" altLang="ja-JP" sz="2000" dirty="0"/>
          </a:p>
          <a:p>
            <a:r>
              <a:rPr lang="ja-JP" altLang="en-US" sz="2000" dirty="0"/>
              <a:t>リファクタリング</a:t>
            </a:r>
            <a:endParaRPr lang="en-US" altLang="ja-JP" sz="2000" dirty="0"/>
          </a:p>
          <a:p>
            <a:pPr lvl="1"/>
            <a:r>
              <a:rPr lang="ja-JP" altLang="en-US" sz="1600" dirty="0"/>
              <a:t>完成したコードの見直し（実装された機能を変えずに、コードをシンプルに、見やすくする）</a:t>
            </a:r>
            <a:endParaRPr lang="en-US" altLang="ja-JP" sz="1600" dirty="0"/>
          </a:p>
          <a:p>
            <a:pPr lvl="1"/>
            <a:r>
              <a:rPr lang="ja-JP" altLang="en-US" sz="1600" dirty="0"/>
              <a:t>任意の作業（全員が行う。　時間が空いたら行う。）</a:t>
            </a:r>
            <a:endParaRPr lang="en-US" altLang="ja-JP" sz="1600" dirty="0"/>
          </a:p>
          <a:p>
            <a:r>
              <a:rPr kumimoji="1" lang="ja-JP" altLang="en-US" sz="2000" dirty="0"/>
              <a:t>ペア・プログラミング</a:t>
            </a:r>
            <a:endParaRPr kumimoji="1" lang="en-US" altLang="ja-JP" sz="2000" dirty="0"/>
          </a:p>
          <a:p>
            <a:pPr lvl="1"/>
            <a:r>
              <a:rPr lang="ja-JP" altLang="en-US" sz="1600" dirty="0"/>
              <a:t>ドライバー（コードを書く人）</a:t>
            </a:r>
            <a:endParaRPr lang="en-US" altLang="ja-JP" sz="1600" dirty="0"/>
          </a:p>
          <a:p>
            <a:pPr lvl="1"/>
            <a:r>
              <a:rPr lang="ja-JP" altLang="en-US" sz="1600" dirty="0"/>
              <a:t>ナビゲーター（コードをチェックする人、ナビゲーションをする人）</a:t>
            </a:r>
            <a:endParaRPr lang="en-US" altLang="ja-JP" sz="1600" dirty="0"/>
          </a:p>
          <a:p>
            <a:pPr lvl="1"/>
            <a:r>
              <a:rPr lang="ja-JP" altLang="en-US" sz="1600" dirty="0"/>
              <a:t>この役割を</a:t>
            </a:r>
            <a:r>
              <a:rPr lang="en-US" altLang="ja-JP" sz="1600" dirty="0"/>
              <a:t>1</a:t>
            </a:r>
            <a:r>
              <a:rPr lang="ja-JP" altLang="en-US" sz="1600" dirty="0"/>
              <a:t>日の中でペアの間で、途中で交代する。</a:t>
            </a:r>
            <a:endParaRPr lang="en-US" altLang="ja-JP" sz="1600" dirty="0"/>
          </a:p>
          <a:p>
            <a:pPr lvl="1"/>
            <a:r>
              <a:rPr lang="ja-JP" altLang="en-US" sz="1600" dirty="0"/>
              <a:t>ペアの組み合わせを毎日替える。</a:t>
            </a:r>
            <a:endParaRPr lang="en-US" altLang="ja-JP" sz="1600" dirty="0"/>
          </a:p>
          <a:p>
            <a:r>
              <a:rPr lang="ja-JP" altLang="en-US" sz="2000" dirty="0"/>
              <a:t>１０分間ビルド</a:t>
            </a:r>
            <a:endParaRPr lang="en-US" altLang="ja-JP" sz="2000" dirty="0"/>
          </a:p>
          <a:p>
            <a:pPr lvl="1"/>
            <a:r>
              <a:rPr lang="ja-JP" altLang="en-US" sz="1600" dirty="0"/>
              <a:t>自動的にシステム全体をビルドして、全てのテストを</a:t>
            </a:r>
            <a:r>
              <a:rPr lang="en-US" altLang="ja-JP" sz="1600" dirty="0"/>
              <a:t>10</a:t>
            </a:r>
            <a:r>
              <a:rPr lang="ja-JP" altLang="en-US" sz="1600" dirty="0"/>
              <a:t>分以内に実行させる。（理想形）</a:t>
            </a:r>
            <a:endParaRPr lang="en-US" altLang="ja-JP" sz="1600" dirty="0"/>
          </a:p>
        </p:txBody>
      </p:sp>
      <p:sp>
        <p:nvSpPr>
          <p:cNvPr id="4" name="フッター プレースホルダー 3"/>
          <p:cNvSpPr>
            <a:spLocks noGrp="1"/>
          </p:cNvSpPr>
          <p:nvPr>
            <p:ph type="ftr" sz="quarter" idx="11"/>
          </p:nvPr>
        </p:nvSpPr>
        <p:spPr/>
        <p:txBody>
          <a:bodyPr/>
          <a:lstStyle/>
          <a:p>
            <a:r>
              <a:rPr kumimoji="1" lang="en-US" altLang="ja-JP"/>
              <a:t>Copyrights©2015  SSS Corporation</a:t>
            </a:r>
            <a:r>
              <a:rPr kumimoji="1" lang="ja-JP" altLang="en-US"/>
              <a:t>　 </a:t>
            </a:r>
          </a:p>
        </p:txBody>
      </p:sp>
      <p:sp>
        <p:nvSpPr>
          <p:cNvPr id="5" name="スライド番号プレースホルダー 4"/>
          <p:cNvSpPr>
            <a:spLocks noGrp="1"/>
          </p:cNvSpPr>
          <p:nvPr>
            <p:ph type="sldNum" sz="quarter" idx="12"/>
          </p:nvPr>
        </p:nvSpPr>
        <p:spPr/>
        <p:txBody>
          <a:bodyPr/>
          <a:lstStyle/>
          <a:p>
            <a:fld id="{12493AFB-09EF-44E8-907E-BBD1DBE5A50F}" type="slidenum">
              <a:rPr kumimoji="1" lang="ja-JP" altLang="en-US" smtClean="0"/>
              <a:t>54</a:t>
            </a:fld>
            <a:endParaRPr kumimoji="1" lang="ja-JP" altLang="en-US"/>
          </a:p>
        </p:txBody>
      </p:sp>
    </p:spTree>
    <p:extLst>
      <p:ext uri="{BB962C8B-B14F-4D97-AF65-F5344CB8AC3E}">
        <p14:creationId xmlns:p14="http://schemas.microsoft.com/office/powerpoint/2010/main" val="3947440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a:bodyPr>
          <a:lstStyle/>
          <a:p>
            <a:r>
              <a:rPr kumimoji="1" lang="ja-JP" altLang="en-US" sz="2800" dirty="0"/>
              <a:t>テスト駆動開発（ＴＤＤ）</a:t>
            </a:r>
          </a:p>
        </p:txBody>
      </p:sp>
      <p:sp>
        <p:nvSpPr>
          <p:cNvPr id="3" name="正方形/長方形 2"/>
          <p:cNvSpPr/>
          <p:nvPr/>
        </p:nvSpPr>
        <p:spPr>
          <a:xfrm>
            <a:off x="1331640" y="1556792"/>
            <a:ext cx="4572000" cy="1077218"/>
          </a:xfrm>
          <a:prstGeom prst="rect">
            <a:avLst/>
          </a:prstGeom>
        </p:spPr>
        <p:txBody>
          <a:bodyPr>
            <a:spAutoFit/>
          </a:bodyPr>
          <a:lstStyle/>
          <a:p>
            <a:pPr>
              <a:spcBef>
                <a:spcPct val="50000"/>
              </a:spcBef>
              <a:buFontTx/>
              <a:buChar char="•"/>
            </a:pPr>
            <a:r>
              <a:rPr lang="ja-JP" altLang="en-US" sz="1600" b="1" dirty="0"/>
              <a:t>テスト駆動開発</a:t>
            </a:r>
          </a:p>
          <a:p>
            <a:pPr lvl="1">
              <a:spcBef>
                <a:spcPct val="50000"/>
              </a:spcBef>
              <a:buFontTx/>
              <a:buChar char="•"/>
            </a:pPr>
            <a:r>
              <a:rPr lang="ja-JP" altLang="en-US" sz="1600" dirty="0"/>
              <a:t>テストの自動化</a:t>
            </a:r>
          </a:p>
          <a:p>
            <a:pPr lvl="1">
              <a:spcBef>
                <a:spcPct val="50000"/>
              </a:spcBef>
              <a:buFontTx/>
              <a:buChar char="•"/>
            </a:pPr>
            <a:r>
              <a:rPr lang="ja-JP" altLang="en-US" sz="1600" dirty="0"/>
              <a:t>アクセプタンス・テスト（完了・終了の定義）</a:t>
            </a:r>
          </a:p>
        </p:txBody>
      </p:sp>
      <p:grpSp>
        <p:nvGrpSpPr>
          <p:cNvPr id="4" name="Group 99"/>
          <p:cNvGrpSpPr>
            <a:grpSpLocks/>
          </p:cNvGrpSpPr>
          <p:nvPr/>
        </p:nvGrpSpPr>
        <p:grpSpPr bwMode="auto">
          <a:xfrm>
            <a:off x="2195736" y="2852936"/>
            <a:ext cx="3361875" cy="1368227"/>
            <a:chOff x="2676" y="2659"/>
            <a:chExt cx="1496" cy="544"/>
          </a:xfrm>
        </p:grpSpPr>
        <p:sp>
          <p:nvSpPr>
            <p:cNvPr id="5" name="Rectangle 100"/>
            <p:cNvSpPr>
              <a:spLocks noChangeArrowheads="1"/>
            </p:cNvSpPr>
            <p:nvPr/>
          </p:nvSpPr>
          <p:spPr bwMode="auto">
            <a:xfrm>
              <a:off x="2676" y="2659"/>
              <a:ext cx="408" cy="181"/>
            </a:xfrm>
            <a:prstGeom prst="rect">
              <a:avLst/>
            </a:prstGeom>
            <a:solidFill>
              <a:schemeClr val="tx2">
                <a:lumMod val="20000"/>
                <a:lumOff val="80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a:solidFill>
                    <a:srgbClr val="002060"/>
                  </a:solidFill>
                </a:rPr>
                <a:t>テスト</a:t>
              </a:r>
            </a:p>
          </p:txBody>
        </p:sp>
        <p:sp>
          <p:nvSpPr>
            <p:cNvPr id="6" name="Rectangle 101"/>
            <p:cNvSpPr>
              <a:spLocks noChangeArrowheads="1"/>
            </p:cNvSpPr>
            <p:nvPr/>
          </p:nvSpPr>
          <p:spPr bwMode="auto">
            <a:xfrm>
              <a:off x="3220" y="2840"/>
              <a:ext cx="408" cy="181"/>
            </a:xfrm>
            <a:prstGeom prst="rect">
              <a:avLst/>
            </a:prstGeom>
            <a:solidFill>
              <a:schemeClr val="tx2">
                <a:lumMod val="20000"/>
                <a:lumOff val="80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a:solidFill>
                    <a:srgbClr val="002060"/>
                  </a:solidFill>
                </a:rPr>
                <a:t>コード</a:t>
              </a:r>
            </a:p>
          </p:txBody>
        </p:sp>
        <p:sp>
          <p:nvSpPr>
            <p:cNvPr id="7" name="Rectangle 102"/>
            <p:cNvSpPr>
              <a:spLocks noChangeArrowheads="1"/>
            </p:cNvSpPr>
            <p:nvPr/>
          </p:nvSpPr>
          <p:spPr bwMode="auto">
            <a:xfrm>
              <a:off x="3764" y="3022"/>
              <a:ext cx="408" cy="181"/>
            </a:xfrm>
            <a:prstGeom prst="rect">
              <a:avLst/>
            </a:prstGeom>
            <a:solidFill>
              <a:schemeClr val="tx2">
                <a:lumMod val="20000"/>
                <a:lumOff val="80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a:solidFill>
                    <a:srgbClr val="002060"/>
                  </a:solidFill>
                </a:rPr>
                <a:t>デザイン</a:t>
              </a:r>
            </a:p>
          </p:txBody>
        </p:sp>
        <p:cxnSp>
          <p:nvCxnSpPr>
            <p:cNvPr id="8" name="AutoShape 103"/>
            <p:cNvCxnSpPr>
              <a:cxnSpLocks noChangeShapeType="1"/>
              <a:stCxn id="5" idx="3"/>
              <a:endCxn id="6" idx="0"/>
            </p:cNvCxnSpPr>
            <p:nvPr/>
          </p:nvCxnSpPr>
          <p:spPr bwMode="auto">
            <a:xfrm>
              <a:off x="3084" y="2750"/>
              <a:ext cx="340" cy="9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104"/>
            <p:cNvCxnSpPr>
              <a:cxnSpLocks noChangeShapeType="1"/>
              <a:stCxn id="6" idx="3"/>
              <a:endCxn id="7" idx="0"/>
            </p:cNvCxnSpPr>
            <p:nvPr/>
          </p:nvCxnSpPr>
          <p:spPr bwMode="auto">
            <a:xfrm>
              <a:off x="3628" y="2931"/>
              <a:ext cx="340" cy="91"/>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AutoShape 105"/>
            <p:cNvCxnSpPr>
              <a:cxnSpLocks noChangeShapeType="1"/>
              <a:stCxn id="7" idx="1"/>
              <a:endCxn id="5" idx="2"/>
            </p:cNvCxnSpPr>
            <p:nvPr/>
          </p:nvCxnSpPr>
          <p:spPr bwMode="auto">
            <a:xfrm rot="10800000">
              <a:off x="2880" y="2840"/>
              <a:ext cx="884" cy="27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 Box 106"/>
          <p:cNvSpPr txBox="1">
            <a:spLocks noChangeArrowheads="1"/>
          </p:cNvSpPr>
          <p:nvPr/>
        </p:nvSpPr>
        <p:spPr bwMode="auto">
          <a:xfrm>
            <a:off x="5578656" y="2833135"/>
            <a:ext cx="230505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000" dirty="0"/>
              <a:t>小さいテストのコード作成</a:t>
            </a:r>
          </a:p>
          <a:p>
            <a:pPr algn="l">
              <a:spcBef>
                <a:spcPct val="50000"/>
              </a:spcBef>
            </a:pPr>
            <a:r>
              <a:rPr lang="ja-JP" altLang="en-US" sz="1000" dirty="0"/>
              <a:t>次にソース・コードを作成</a:t>
            </a:r>
          </a:p>
          <a:p>
            <a:pPr algn="l">
              <a:spcBef>
                <a:spcPct val="50000"/>
              </a:spcBef>
            </a:pPr>
            <a:r>
              <a:rPr lang="ja-JP" altLang="en-US" sz="1000" dirty="0"/>
              <a:t>最後にデザインをリファクタリングする。</a:t>
            </a:r>
          </a:p>
          <a:p>
            <a:pPr algn="l">
              <a:spcBef>
                <a:spcPct val="50000"/>
              </a:spcBef>
            </a:pPr>
            <a:r>
              <a:rPr lang="ja-JP" altLang="en-US" sz="1000" dirty="0"/>
              <a:t>このプロセスを廻す。</a:t>
            </a:r>
          </a:p>
        </p:txBody>
      </p:sp>
      <p:sp>
        <p:nvSpPr>
          <p:cNvPr id="12" name="フッター プレースホルダー 11"/>
          <p:cNvSpPr>
            <a:spLocks noGrp="1"/>
          </p:cNvSpPr>
          <p:nvPr>
            <p:ph type="ftr" sz="quarter" idx="11"/>
          </p:nvPr>
        </p:nvSpPr>
        <p:spPr/>
        <p:txBody>
          <a:bodyPr/>
          <a:lstStyle/>
          <a:p>
            <a:r>
              <a:rPr kumimoji="1" lang="en-US" altLang="ja-JP"/>
              <a:t>Copyrights©2015  SSS Corporation</a:t>
            </a:r>
            <a:r>
              <a:rPr kumimoji="1" lang="ja-JP" altLang="en-US"/>
              <a:t>　 </a:t>
            </a:r>
          </a:p>
        </p:txBody>
      </p:sp>
      <p:sp>
        <p:nvSpPr>
          <p:cNvPr id="13" name="スライド番号プレースホルダー 12"/>
          <p:cNvSpPr>
            <a:spLocks noGrp="1"/>
          </p:cNvSpPr>
          <p:nvPr>
            <p:ph type="sldNum" sz="quarter" idx="12"/>
          </p:nvPr>
        </p:nvSpPr>
        <p:spPr/>
        <p:txBody>
          <a:bodyPr/>
          <a:lstStyle/>
          <a:p>
            <a:fld id="{12493AFB-09EF-44E8-907E-BBD1DBE5A50F}" type="slidenum">
              <a:rPr kumimoji="1" lang="ja-JP" altLang="en-US" smtClean="0"/>
              <a:t>55</a:t>
            </a:fld>
            <a:endParaRPr kumimoji="1" lang="ja-JP" altLang="en-US"/>
          </a:p>
        </p:txBody>
      </p:sp>
    </p:spTree>
    <p:extLst>
      <p:ext uri="{BB962C8B-B14F-4D97-AF65-F5344CB8AC3E}">
        <p14:creationId xmlns:p14="http://schemas.microsoft.com/office/powerpoint/2010/main" val="2727967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a:bodyPr>
          <a:lstStyle/>
          <a:p>
            <a:r>
              <a:rPr lang="ja-JP" altLang="en-US" sz="2800" dirty="0"/>
              <a:t>リファクタリング（</a:t>
            </a:r>
            <a:r>
              <a:rPr lang="en-US" altLang="ja-JP" sz="2800" dirty="0"/>
              <a:t>Refactoring</a:t>
            </a:r>
            <a:r>
              <a:rPr lang="ja-JP" altLang="en-US" sz="2800" dirty="0"/>
              <a:t>）</a:t>
            </a:r>
            <a:endParaRPr kumimoji="1" lang="ja-JP" altLang="en-US" sz="2800" dirty="0"/>
          </a:p>
        </p:txBody>
      </p:sp>
      <p:grpSp>
        <p:nvGrpSpPr>
          <p:cNvPr id="3" name="Group 76"/>
          <p:cNvGrpSpPr>
            <a:grpSpLocks/>
          </p:cNvGrpSpPr>
          <p:nvPr/>
        </p:nvGrpSpPr>
        <p:grpSpPr bwMode="auto">
          <a:xfrm>
            <a:off x="3905250" y="2852936"/>
            <a:ext cx="4319588" cy="288925"/>
            <a:chOff x="2608" y="1298"/>
            <a:chExt cx="2721" cy="182"/>
          </a:xfrm>
        </p:grpSpPr>
        <p:sp>
          <p:nvSpPr>
            <p:cNvPr id="4" name="Rectangle 77"/>
            <p:cNvSpPr>
              <a:spLocks noChangeArrowheads="1"/>
            </p:cNvSpPr>
            <p:nvPr/>
          </p:nvSpPr>
          <p:spPr bwMode="auto">
            <a:xfrm>
              <a:off x="2608" y="1298"/>
              <a:ext cx="272" cy="182"/>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 name="Rectangle 78"/>
            <p:cNvSpPr>
              <a:spLocks noChangeArrowheads="1"/>
            </p:cNvSpPr>
            <p:nvPr/>
          </p:nvSpPr>
          <p:spPr bwMode="auto">
            <a:xfrm>
              <a:off x="2880" y="1298"/>
              <a:ext cx="272" cy="182"/>
            </a:xfrm>
            <a:prstGeom prst="rect">
              <a:avLst/>
            </a:prstGeom>
            <a:solidFill>
              <a:srgbClr val="CC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 name="Rectangle 79"/>
            <p:cNvSpPr>
              <a:spLocks noChangeArrowheads="1"/>
            </p:cNvSpPr>
            <p:nvPr/>
          </p:nvSpPr>
          <p:spPr bwMode="auto">
            <a:xfrm>
              <a:off x="3152" y="1298"/>
              <a:ext cx="272" cy="182"/>
            </a:xfrm>
            <a:prstGeom prst="rect">
              <a:avLst/>
            </a:prstGeom>
            <a:solidFill>
              <a:schemeClr val="tx2">
                <a:lumMod val="20000"/>
                <a:lumOff val="80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Rectangle 80"/>
            <p:cNvSpPr>
              <a:spLocks noChangeArrowheads="1"/>
            </p:cNvSpPr>
            <p:nvPr/>
          </p:nvSpPr>
          <p:spPr bwMode="auto">
            <a:xfrm>
              <a:off x="3424" y="1298"/>
              <a:ext cx="272" cy="182"/>
            </a:xfrm>
            <a:prstGeom prst="rect">
              <a:avLst/>
            </a:prstGeom>
            <a:solidFill>
              <a:schemeClr val="tx2">
                <a:lumMod val="20000"/>
                <a:lumOff val="80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Rectangle 81"/>
            <p:cNvSpPr>
              <a:spLocks noChangeArrowheads="1"/>
            </p:cNvSpPr>
            <p:nvPr/>
          </p:nvSpPr>
          <p:spPr bwMode="auto">
            <a:xfrm>
              <a:off x="3696" y="1298"/>
              <a:ext cx="272" cy="182"/>
            </a:xfrm>
            <a:prstGeom prst="rect">
              <a:avLst/>
            </a:prstGeom>
            <a:solidFill>
              <a:schemeClr val="tx2">
                <a:lumMod val="20000"/>
                <a:lumOff val="80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Rectangle 82"/>
            <p:cNvSpPr>
              <a:spLocks noChangeArrowheads="1"/>
            </p:cNvSpPr>
            <p:nvPr/>
          </p:nvSpPr>
          <p:spPr bwMode="auto">
            <a:xfrm>
              <a:off x="3969" y="1298"/>
              <a:ext cx="272" cy="182"/>
            </a:xfrm>
            <a:prstGeom prst="rect">
              <a:avLst/>
            </a:prstGeom>
            <a:solidFill>
              <a:schemeClr val="tx2">
                <a:lumMod val="20000"/>
                <a:lumOff val="80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Rectangle 83"/>
            <p:cNvSpPr>
              <a:spLocks noChangeArrowheads="1"/>
            </p:cNvSpPr>
            <p:nvPr/>
          </p:nvSpPr>
          <p:spPr bwMode="auto">
            <a:xfrm>
              <a:off x="4241" y="1298"/>
              <a:ext cx="272" cy="182"/>
            </a:xfrm>
            <a:prstGeom prst="rect">
              <a:avLst/>
            </a:prstGeom>
            <a:solidFill>
              <a:schemeClr val="tx2">
                <a:lumMod val="20000"/>
                <a:lumOff val="80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Rectangle 84"/>
            <p:cNvSpPr>
              <a:spLocks noChangeArrowheads="1"/>
            </p:cNvSpPr>
            <p:nvPr/>
          </p:nvSpPr>
          <p:spPr bwMode="auto">
            <a:xfrm>
              <a:off x="4513" y="1298"/>
              <a:ext cx="272" cy="182"/>
            </a:xfrm>
            <a:prstGeom prst="rect">
              <a:avLst/>
            </a:prstGeom>
            <a:solidFill>
              <a:schemeClr val="tx2">
                <a:lumMod val="20000"/>
                <a:lumOff val="80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Rectangle 85"/>
            <p:cNvSpPr>
              <a:spLocks noChangeArrowheads="1"/>
            </p:cNvSpPr>
            <p:nvPr/>
          </p:nvSpPr>
          <p:spPr bwMode="auto">
            <a:xfrm>
              <a:off x="4785" y="1298"/>
              <a:ext cx="272" cy="182"/>
            </a:xfrm>
            <a:prstGeom prst="rect">
              <a:avLst/>
            </a:prstGeom>
            <a:solidFill>
              <a:schemeClr val="tx2">
                <a:lumMod val="20000"/>
                <a:lumOff val="80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Rectangle 86"/>
            <p:cNvSpPr>
              <a:spLocks noChangeArrowheads="1"/>
            </p:cNvSpPr>
            <p:nvPr/>
          </p:nvSpPr>
          <p:spPr bwMode="auto">
            <a:xfrm>
              <a:off x="5057" y="1298"/>
              <a:ext cx="272" cy="182"/>
            </a:xfrm>
            <a:prstGeom prst="rect">
              <a:avLst/>
            </a:prstGeom>
            <a:solidFill>
              <a:schemeClr val="tx2">
                <a:lumMod val="20000"/>
                <a:lumOff val="80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4" name="Text Box 89"/>
          <p:cNvSpPr txBox="1">
            <a:spLocks noChangeArrowheads="1"/>
          </p:cNvSpPr>
          <p:nvPr/>
        </p:nvSpPr>
        <p:spPr bwMode="auto">
          <a:xfrm>
            <a:off x="3978275" y="2492573"/>
            <a:ext cx="1223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b="1" dirty="0">
                <a:solidFill>
                  <a:srgbClr val="FF0000"/>
                </a:solidFill>
              </a:rPr>
              <a:t>リファクタリング用（１０％）</a:t>
            </a:r>
          </a:p>
        </p:txBody>
      </p:sp>
      <p:sp>
        <p:nvSpPr>
          <p:cNvPr id="15" name="正方形/長方形 14"/>
          <p:cNvSpPr/>
          <p:nvPr/>
        </p:nvSpPr>
        <p:spPr>
          <a:xfrm>
            <a:off x="681633" y="833537"/>
            <a:ext cx="8064895" cy="2308324"/>
          </a:xfrm>
          <a:prstGeom prst="rect">
            <a:avLst/>
          </a:prstGeom>
        </p:spPr>
        <p:txBody>
          <a:bodyPr wrap="square">
            <a:spAutoFit/>
          </a:bodyPr>
          <a:lstStyle/>
          <a:p>
            <a:r>
              <a:rPr lang="ja-JP" altLang="en-US" dirty="0"/>
              <a:t>正常に動作確認したプログラムに対して下記目的でソースコードの調整を行う作業</a:t>
            </a:r>
          </a:p>
          <a:p>
            <a:pPr marL="742950" lvl="1" indent="-285750">
              <a:buFont typeface="Wingdings" panose="05000000000000000000" pitchFamily="2" charset="2"/>
              <a:buChar char="p"/>
            </a:pPr>
            <a:r>
              <a:rPr lang="ja-JP" altLang="en-US" dirty="0"/>
              <a:t>プログラムの可読性を高める</a:t>
            </a:r>
          </a:p>
          <a:p>
            <a:pPr marL="742950" lvl="1" indent="-285750">
              <a:buFont typeface="Wingdings" panose="05000000000000000000" pitchFamily="2" charset="2"/>
              <a:buChar char="p"/>
            </a:pPr>
            <a:r>
              <a:rPr lang="ja-JP" altLang="en-US" dirty="0"/>
              <a:t>クラス化・部品化</a:t>
            </a:r>
          </a:p>
          <a:p>
            <a:pPr marL="742950" lvl="1" indent="-285750">
              <a:buFont typeface="Wingdings" panose="05000000000000000000" pitchFamily="2" charset="2"/>
              <a:buChar char="p"/>
            </a:pPr>
            <a:r>
              <a:rPr lang="ja-JP" altLang="en-US" dirty="0"/>
              <a:t>変更容易</a:t>
            </a:r>
          </a:p>
          <a:p>
            <a:r>
              <a:rPr lang="ja-JP" altLang="en-US" dirty="0"/>
              <a:t>仕様レベルでの調整</a:t>
            </a:r>
          </a:p>
          <a:p>
            <a:pPr marL="742950" lvl="1" indent="-285750">
              <a:buFont typeface="Wingdings" panose="05000000000000000000" pitchFamily="2" charset="2"/>
              <a:buChar char="p"/>
            </a:pPr>
            <a:r>
              <a:rPr lang="ja-JP" altLang="en-US" dirty="0"/>
              <a:t>使い易さ</a:t>
            </a:r>
          </a:p>
          <a:p>
            <a:pPr marL="742950" lvl="1" indent="-285750">
              <a:buFont typeface="Wingdings" panose="05000000000000000000" pitchFamily="2" charset="2"/>
              <a:buChar char="p"/>
            </a:pPr>
            <a:r>
              <a:rPr lang="ja-JP" altLang="en-US" dirty="0"/>
              <a:t>誤操作抑止</a:t>
            </a:r>
          </a:p>
          <a:p>
            <a:pPr marL="742950" lvl="1" indent="-285750">
              <a:buFont typeface="Wingdings" panose="05000000000000000000" pitchFamily="2" charset="2"/>
              <a:buChar char="p"/>
            </a:pPr>
            <a:r>
              <a:rPr lang="ja-JP" altLang="en-US" dirty="0"/>
              <a:t>仕様変更</a:t>
            </a:r>
          </a:p>
        </p:txBody>
      </p:sp>
      <p:sp>
        <p:nvSpPr>
          <p:cNvPr id="16" name="コンテンツ プレースホルダ 2"/>
          <p:cNvSpPr txBox="1">
            <a:spLocks/>
          </p:cNvSpPr>
          <p:nvPr/>
        </p:nvSpPr>
        <p:spPr>
          <a:xfrm>
            <a:off x="516928" y="3284984"/>
            <a:ext cx="8229600" cy="3412976"/>
          </a:xfrm>
          <a:prstGeom prst="rect">
            <a:avLst/>
          </a:prstGeom>
        </p:spPr>
        <p:txBody>
          <a:bodyPr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defRPr/>
            </a:pPr>
            <a:r>
              <a:rPr lang="ja-JP" altLang="en-US" sz="1800" b="1" dirty="0"/>
              <a:t>リファクタリングのルール</a:t>
            </a:r>
          </a:p>
          <a:p>
            <a:pPr>
              <a:defRPr/>
            </a:pPr>
            <a:r>
              <a:rPr lang="ja-JP" altLang="en-US" sz="1800" dirty="0"/>
              <a:t>リファクタリングと機能改変を同時にはおこなわない。リファクタリングをしてから新しい機能を追加する。</a:t>
            </a:r>
          </a:p>
          <a:p>
            <a:pPr>
              <a:defRPr/>
            </a:pPr>
            <a:r>
              <a:rPr lang="ja-JP" altLang="en-US" sz="1800" dirty="0"/>
              <a:t>リファクタリングを始める前と後にはユニットテストを実行しコードの機能が変更ないかを確認する。</a:t>
            </a:r>
          </a:p>
          <a:p>
            <a:pPr>
              <a:defRPr/>
            </a:pPr>
            <a:r>
              <a:rPr lang="ja-JP" altLang="en-US" sz="1800" dirty="0"/>
              <a:t>パフォーマンスよりもメンテナンス性を重視する。</a:t>
            </a:r>
          </a:p>
          <a:p>
            <a:pPr>
              <a:defRPr/>
            </a:pPr>
            <a:r>
              <a:rPr lang="ja-JP" altLang="en-US" sz="1800" dirty="0"/>
              <a:t>こだわり過ぎてはいけない。</a:t>
            </a:r>
          </a:p>
          <a:p>
            <a:pPr>
              <a:defRPr/>
            </a:pPr>
            <a:r>
              <a:rPr lang="ja-JP" altLang="en-US" sz="1800" dirty="0"/>
              <a:t>小さなリファクタリングとテストの組み合わせを繰り返す。決して一度に大きなリファクタリングをしない。</a:t>
            </a:r>
          </a:p>
          <a:p>
            <a:pPr>
              <a:defRPr/>
            </a:pPr>
            <a:r>
              <a:rPr lang="ja-JP" altLang="en-US" sz="1800" i="1" dirty="0"/>
              <a:t>大きなリファクタリングは惨事のもとである。</a:t>
            </a:r>
            <a:br>
              <a:rPr lang="ja-JP" altLang="en-US" sz="1800" i="1" dirty="0"/>
            </a:br>
            <a:r>
              <a:rPr lang="ja-JP" altLang="en-US" sz="1800" i="1" dirty="0"/>
              <a:t>～</a:t>
            </a:r>
            <a:r>
              <a:rPr lang="en-US" altLang="ja-JP" sz="1800" i="1" dirty="0"/>
              <a:t>Kent Beck</a:t>
            </a:r>
            <a:endParaRPr lang="ja-JP" altLang="en-US" sz="1800" dirty="0"/>
          </a:p>
          <a:p>
            <a:pPr>
              <a:defRPr/>
            </a:pPr>
            <a:endParaRPr lang="ja-JP" altLang="en-US" sz="1800" dirty="0"/>
          </a:p>
        </p:txBody>
      </p:sp>
      <p:sp>
        <p:nvSpPr>
          <p:cNvPr id="17" name="フッター プレースホルダー 16"/>
          <p:cNvSpPr>
            <a:spLocks noGrp="1"/>
          </p:cNvSpPr>
          <p:nvPr>
            <p:ph type="ftr" sz="quarter" idx="11"/>
          </p:nvPr>
        </p:nvSpPr>
        <p:spPr/>
        <p:txBody>
          <a:bodyPr/>
          <a:lstStyle/>
          <a:p>
            <a:r>
              <a:rPr kumimoji="1" lang="en-US" altLang="ja-JP"/>
              <a:t>Copyrights©2015  SSS Corporation</a:t>
            </a:r>
            <a:r>
              <a:rPr kumimoji="1" lang="ja-JP" altLang="en-US"/>
              <a:t>　 </a:t>
            </a:r>
          </a:p>
        </p:txBody>
      </p:sp>
      <p:sp>
        <p:nvSpPr>
          <p:cNvPr id="18" name="スライド番号プレースホルダー 17"/>
          <p:cNvSpPr>
            <a:spLocks noGrp="1"/>
          </p:cNvSpPr>
          <p:nvPr>
            <p:ph type="sldNum" sz="quarter" idx="12"/>
          </p:nvPr>
        </p:nvSpPr>
        <p:spPr/>
        <p:txBody>
          <a:bodyPr/>
          <a:lstStyle/>
          <a:p>
            <a:fld id="{12493AFB-09EF-44E8-907E-BBD1DBE5A50F}" type="slidenum">
              <a:rPr kumimoji="1" lang="ja-JP" altLang="en-US" smtClean="0"/>
              <a:t>56</a:t>
            </a:fld>
            <a:endParaRPr kumimoji="1" lang="ja-JP" altLang="en-US"/>
          </a:p>
        </p:txBody>
      </p:sp>
    </p:spTree>
    <p:extLst>
      <p:ext uri="{BB962C8B-B14F-4D97-AF65-F5344CB8AC3E}">
        <p14:creationId xmlns:p14="http://schemas.microsoft.com/office/powerpoint/2010/main" val="2393392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t>ペア・プログラミング（</a:t>
            </a:r>
            <a:r>
              <a:rPr lang="en-US" altLang="ja-JP" sz="2800" dirty="0"/>
              <a:t>Pair programming</a:t>
            </a:r>
            <a:r>
              <a:rPr lang="ja-JP" altLang="en-US" sz="2800" dirty="0"/>
              <a:t>）</a:t>
            </a:r>
          </a:p>
        </p:txBody>
      </p:sp>
      <p:sp>
        <p:nvSpPr>
          <p:cNvPr id="4" name="Rectangle 3"/>
          <p:cNvSpPr txBox="1">
            <a:spLocks noChangeArrowheads="1"/>
          </p:cNvSpPr>
          <p:nvPr/>
        </p:nvSpPr>
        <p:spPr>
          <a:xfrm>
            <a:off x="477777" y="830816"/>
            <a:ext cx="8229600" cy="345757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80000"/>
              </a:lnSpc>
            </a:pPr>
            <a:r>
              <a:rPr lang="ja-JP" altLang="en-US" sz="1600" dirty="0"/>
              <a:t>二人で一台の端末に向かってプログラム製造を実施する</a:t>
            </a:r>
          </a:p>
          <a:p>
            <a:pPr lvl="1">
              <a:lnSpc>
                <a:spcPct val="80000"/>
              </a:lnSpc>
            </a:pPr>
            <a:r>
              <a:rPr lang="ja-JP" altLang="en-US" sz="1600" dirty="0"/>
              <a:t>毎日違ったペア</a:t>
            </a:r>
          </a:p>
          <a:p>
            <a:pPr lvl="2">
              <a:lnSpc>
                <a:spcPct val="80000"/>
              </a:lnSpc>
            </a:pPr>
            <a:r>
              <a:rPr lang="ja-JP" altLang="en-US" sz="1600" dirty="0"/>
              <a:t>緊張感の維持</a:t>
            </a:r>
          </a:p>
          <a:p>
            <a:pPr lvl="2">
              <a:lnSpc>
                <a:spcPct val="80000"/>
              </a:lnSpc>
            </a:pPr>
            <a:r>
              <a:rPr lang="ja-JP" altLang="en-US" sz="1600" dirty="0"/>
              <a:t>この瞬間にこの作業しか出来ない！！</a:t>
            </a:r>
          </a:p>
          <a:p>
            <a:pPr lvl="1">
              <a:lnSpc>
                <a:spcPct val="80000"/>
              </a:lnSpc>
            </a:pPr>
            <a:r>
              <a:rPr lang="ja-JP" altLang="en-US" sz="1600" dirty="0"/>
              <a:t>役割を一時間前後で交代</a:t>
            </a:r>
          </a:p>
          <a:p>
            <a:pPr lvl="2">
              <a:lnSpc>
                <a:spcPct val="80000"/>
              </a:lnSpc>
            </a:pPr>
            <a:r>
              <a:rPr lang="ja-JP" altLang="en-US" sz="1600" dirty="0"/>
              <a:t>作業者とチェッカー</a:t>
            </a:r>
          </a:p>
          <a:p>
            <a:pPr lvl="2">
              <a:lnSpc>
                <a:spcPct val="80000"/>
              </a:lnSpc>
            </a:pPr>
            <a:r>
              <a:rPr lang="ja-JP" altLang="en-US" sz="1600" dirty="0"/>
              <a:t>曖昧な作業が無くなる</a:t>
            </a:r>
          </a:p>
          <a:p>
            <a:pPr lvl="2">
              <a:lnSpc>
                <a:spcPct val="80000"/>
              </a:lnSpc>
            </a:pPr>
            <a:r>
              <a:rPr lang="ja-JP" altLang="en-US" sz="1600" dirty="0"/>
              <a:t>手戻りの軽減</a:t>
            </a:r>
          </a:p>
          <a:p>
            <a:pPr lvl="1">
              <a:lnSpc>
                <a:spcPct val="80000"/>
              </a:lnSpc>
            </a:pPr>
            <a:r>
              <a:rPr lang="ja-JP" altLang="en-US" sz="1600" dirty="0"/>
              <a:t>品質の向上</a:t>
            </a:r>
          </a:p>
          <a:p>
            <a:pPr lvl="2">
              <a:lnSpc>
                <a:spcPct val="80000"/>
              </a:lnSpc>
            </a:pPr>
            <a:r>
              <a:rPr lang="ja-JP" altLang="en-US" sz="1600" dirty="0"/>
              <a:t>動けば良いと言うような安易な</a:t>
            </a:r>
            <a:br>
              <a:rPr lang="ja-JP" altLang="en-US" sz="1600" dirty="0"/>
            </a:br>
            <a:r>
              <a:rPr lang="ja-JP" altLang="en-US" sz="1600" dirty="0"/>
              <a:t>プログラム製造ではない</a:t>
            </a:r>
            <a:endParaRPr lang="en-US" altLang="ja-JP" sz="1600" dirty="0"/>
          </a:p>
          <a:p>
            <a:pPr lvl="2">
              <a:lnSpc>
                <a:spcPct val="80000"/>
              </a:lnSpc>
            </a:pPr>
            <a:r>
              <a:rPr lang="ja-JP" altLang="en-US" sz="1600" dirty="0"/>
              <a:t>可読性の高いコード</a:t>
            </a:r>
          </a:p>
          <a:p>
            <a:pPr lvl="1">
              <a:lnSpc>
                <a:spcPct val="80000"/>
              </a:lnSpc>
            </a:pPr>
            <a:r>
              <a:rPr lang="ja-JP" altLang="en-US" sz="1600" dirty="0"/>
              <a:t>頭脳労働のムダとり</a:t>
            </a:r>
          </a:p>
          <a:p>
            <a:pPr lvl="2">
              <a:lnSpc>
                <a:spcPct val="80000"/>
              </a:lnSpc>
            </a:pPr>
            <a:r>
              <a:rPr lang="ja-JP" altLang="en-US" sz="1600" dirty="0"/>
              <a:t>一人で考え込む時間が無くなる。</a:t>
            </a:r>
          </a:p>
        </p:txBody>
      </p:sp>
      <p:grpSp>
        <p:nvGrpSpPr>
          <p:cNvPr id="5" name="Group 7"/>
          <p:cNvGrpSpPr>
            <a:grpSpLocks/>
          </p:cNvGrpSpPr>
          <p:nvPr/>
        </p:nvGrpSpPr>
        <p:grpSpPr bwMode="auto">
          <a:xfrm>
            <a:off x="5528410" y="2637235"/>
            <a:ext cx="1520825" cy="803275"/>
            <a:chOff x="3833" y="754"/>
            <a:chExt cx="407" cy="273"/>
          </a:xfrm>
        </p:grpSpPr>
        <p:pic>
          <p:nvPicPr>
            <p:cNvPr id="6" name="Picture 8" descr="j04339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 y="754"/>
              <a:ext cx="27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j04326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 y="799"/>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10"/>
          <p:cNvSpPr txBox="1">
            <a:spLocks noChangeArrowheads="1"/>
          </p:cNvSpPr>
          <p:nvPr/>
        </p:nvSpPr>
        <p:spPr bwMode="auto">
          <a:xfrm>
            <a:off x="4572000" y="3440510"/>
            <a:ext cx="457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400" dirty="0"/>
              <a:t>ペアの交替（定期的 </a:t>
            </a:r>
            <a:r>
              <a:rPr lang="en-US" altLang="ja-JP" sz="1400" dirty="0"/>
              <a:t>: </a:t>
            </a:r>
            <a:r>
              <a:rPr lang="ja-JP" altLang="en-US" sz="1400" dirty="0"/>
              <a:t>毎日）</a:t>
            </a:r>
          </a:p>
          <a:p>
            <a:pPr eaLnBrk="1" hangingPunct="1"/>
            <a:r>
              <a:rPr lang="ja-JP" altLang="en-US" sz="1400" dirty="0"/>
              <a:t>作業の交替（一定時間毎） ： ドライバーとナビゲーター</a:t>
            </a:r>
          </a:p>
        </p:txBody>
      </p:sp>
      <p:sp>
        <p:nvSpPr>
          <p:cNvPr id="9" name="AutoShape 11"/>
          <p:cNvSpPr>
            <a:spLocks noChangeArrowheads="1"/>
          </p:cNvSpPr>
          <p:nvPr/>
        </p:nvSpPr>
        <p:spPr bwMode="auto">
          <a:xfrm>
            <a:off x="5241073" y="2205435"/>
            <a:ext cx="1308100" cy="360362"/>
          </a:xfrm>
          <a:prstGeom prst="wedgeEllipseCallout">
            <a:avLst>
              <a:gd name="adj1" fmla="val 33333"/>
              <a:gd name="adj2" fmla="val 101542"/>
            </a:avLst>
          </a:prstGeom>
          <a:solidFill>
            <a:schemeClr val="accent2">
              <a:lumMod val="20000"/>
              <a:lumOff val="80000"/>
            </a:schemeClr>
          </a:solidFill>
          <a:ln w="9525">
            <a:solidFill>
              <a:schemeClr val="accent2"/>
            </a:solidFill>
            <a:miter lim="800000"/>
            <a:headEnd/>
            <a:tailEnd/>
          </a:ln>
          <a:effec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200"/>
              <a:t>ドライバー</a:t>
            </a:r>
            <a:endParaRPr lang="ja-JP" altLang="en-US"/>
          </a:p>
        </p:txBody>
      </p:sp>
      <p:sp>
        <p:nvSpPr>
          <p:cNvPr id="10" name="AutoShape 12"/>
          <p:cNvSpPr>
            <a:spLocks noChangeArrowheads="1"/>
          </p:cNvSpPr>
          <p:nvPr/>
        </p:nvSpPr>
        <p:spPr bwMode="auto">
          <a:xfrm>
            <a:off x="6825398" y="2276872"/>
            <a:ext cx="1584325" cy="360363"/>
          </a:xfrm>
          <a:prstGeom prst="wedgeEllipseCallout">
            <a:avLst>
              <a:gd name="adj1" fmla="val -53250"/>
              <a:gd name="adj2" fmla="val 100222"/>
            </a:avLst>
          </a:prstGeom>
          <a:solidFill>
            <a:schemeClr val="accent2">
              <a:lumMod val="20000"/>
              <a:lumOff val="80000"/>
            </a:schemeClr>
          </a:solidFill>
          <a:ln w="9525">
            <a:solidFill>
              <a:schemeClr val="accent2"/>
            </a:solidFill>
            <a:miter lim="800000"/>
            <a:headEnd/>
            <a:tailEnd/>
          </a:ln>
          <a:effec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200"/>
              <a:t>ナビゲーター</a:t>
            </a:r>
            <a:endParaRPr lang="ja-JP" altLang="en-US"/>
          </a:p>
        </p:txBody>
      </p:sp>
      <p:sp>
        <p:nvSpPr>
          <p:cNvPr id="11" name="爆発 2 10"/>
          <p:cNvSpPr/>
          <p:nvPr/>
        </p:nvSpPr>
        <p:spPr>
          <a:xfrm>
            <a:off x="3851920" y="4529902"/>
            <a:ext cx="5112568" cy="1942678"/>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rPr>
              <a:t>静かなペアプロは</a:t>
            </a:r>
            <a:endParaRPr kumimoji="1" lang="en-US" altLang="ja-JP" sz="2000" dirty="0">
              <a:solidFill>
                <a:schemeClr val="bg1"/>
              </a:solidFill>
            </a:endParaRPr>
          </a:p>
          <a:p>
            <a:pPr algn="ctr"/>
            <a:r>
              <a:rPr kumimoji="1" lang="ja-JP" altLang="en-US" sz="2000" dirty="0">
                <a:solidFill>
                  <a:schemeClr val="bg1"/>
                </a:solidFill>
              </a:rPr>
              <a:t>機能してない</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288391"/>
            <a:ext cx="3243263"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フッター プレースホルダー 1"/>
          <p:cNvSpPr>
            <a:spLocks noGrp="1"/>
          </p:cNvSpPr>
          <p:nvPr>
            <p:ph type="ftr" sz="quarter" idx="11"/>
          </p:nvPr>
        </p:nvSpPr>
        <p:spPr/>
        <p:txBody>
          <a:bodyPr/>
          <a:lstStyle/>
          <a:p>
            <a:r>
              <a:rPr kumimoji="1" lang="en-US" altLang="ja-JP"/>
              <a:t>Copyrights©2015  SSS Corporation</a:t>
            </a:r>
            <a:r>
              <a:rPr kumimoji="1" lang="ja-JP" altLang="en-US"/>
              <a:t>　 </a:t>
            </a:r>
          </a:p>
        </p:txBody>
      </p:sp>
      <p:sp>
        <p:nvSpPr>
          <p:cNvPr id="12" name="スライド番号プレースホルダー 11"/>
          <p:cNvSpPr>
            <a:spLocks noGrp="1"/>
          </p:cNvSpPr>
          <p:nvPr>
            <p:ph type="sldNum" sz="quarter" idx="12"/>
          </p:nvPr>
        </p:nvSpPr>
        <p:spPr/>
        <p:txBody>
          <a:bodyPr/>
          <a:lstStyle/>
          <a:p>
            <a:fld id="{12493AFB-09EF-44E8-907E-BBD1DBE5A50F}" type="slidenum">
              <a:rPr kumimoji="1" lang="ja-JP" altLang="en-US" smtClean="0"/>
              <a:t>57</a:t>
            </a:fld>
            <a:endParaRPr kumimoji="1" lang="ja-JP" altLang="en-US"/>
          </a:p>
        </p:txBody>
      </p:sp>
    </p:spTree>
    <p:extLst>
      <p:ext uri="{BB962C8B-B14F-4D97-AF65-F5344CB8AC3E}">
        <p14:creationId xmlns:p14="http://schemas.microsoft.com/office/powerpoint/2010/main" val="141189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9418" y="188640"/>
            <a:ext cx="8229600" cy="706090"/>
          </a:xfrm>
        </p:spPr>
        <p:txBody>
          <a:bodyPr>
            <a:normAutofit/>
          </a:bodyPr>
          <a:lstStyle/>
          <a:p>
            <a:r>
              <a:rPr kumimoji="1" lang="ja-JP" altLang="en-US" sz="2800" dirty="0"/>
              <a:t>品質について考える</a:t>
            </a:r>
          </a:p>
        </p:txBody>
      </p:sp>
      <p:grpSp>
        <p:nvGrpSpPr>
          <p:cNvPr id="11" name="グループ化 10"/>
          <p:cNvGrpSpPr/>
          <p:nvPr/>
        </p:nvGrpSpPr>
        <p:grpSpPr>
          <a:xfrm>
            <a:off x="1043608" y="1041725"/>
            <a:ext cx="7956884" cy="2585323"/>
            <a:chOff x="1187624" y="1484782"/>
            <a:chExt cx="7956884" cy="2585323"/>
          </a:xfrm>
        </p:grpSpPr>
        <p:sp>
          <p:nvSpPr>
            <p:cNvPr id="3" name="テキスト ボックス 2"/>
            <p:cNvSpPr txBox="1"/>
            <p:nvPr/>
          </p:nvSpPr>
          <p:spPr>
            <a:xfrm>
              <a:off x="1187624" y="1484784"/>
              <a:ext cx="1656184" cy="1477328"/>
            </a:xfrm>
            <a:prstGeom prst="rect">
              <a:avLst/>
            </a:prstGeom>
            <a:noFill/>
          </p:spPr>
          <p:txBody>
            <a:bodyPr wrap="square" rtlCol="0">
              <a:spAutoFit/>
            </a:bodyPr>
            <a:lstStyle/>
            <a:p>
              <a:r>
                <a:rPr kumimoji="1" lang="ja-JP" altLang="en-US" dirty="0"/>
                <a:t>当り前品質</a:t>
              </a:r>
              <a:endParaRPr kumimoji="1" lang="en-US" altLang="ja-JP" dirty="0"/>
            </a:p>
            <a:p>
              <a:endParaRPr lang="en-US" altLang="ja-JP" dirty="0"/>
            </a:p>
            <a:p>
              <a:endParaRPr kumimoji="1" lang="en-US" altLang="ja-JP" dirty="0"/>
            </a:p>
            <a:p>
              <a:endParaRPr kumimoji="1" lang="en-US" altLang="ja-JP" dirty="0"/>
            </a:p>
            <a:p>
              <a:r>
                <a:rPr lang="ja-JP" altLang="en-US" dirty="0"/>
                <a:t>魅力的品質</a:t>
              </a:r>
              <a:endParaRPr kumimoji="1" lang="ja-JP" altLang="en-US" dirty="0"/>
            </a:p>
          </p:txBody>
        </p:sp>
        <p:sp>
          <p:nvSpPr>
            <p:cNvPr id="4" name="テキスト ボックス 3"/>
            <p:cNvSpPr txBox="1"/>
            <p:nvPr/>
          </p:nvSpPr>
          <p:spPr>
            <a:xfrm>
              <a:off x="3131840" y="1484783"/>
              <a:ext cx="1656184" cy="1477328"/>
            </a:xfrm>
            <a:prstGeom prst="rect">
              <a:avLst/>
            </a:prstGeom>
            <a:noFill/>
          </p:spPr>
          <p:txBody>
            <a:bodyPr wrap="square" rtlCol="0">
              <a:spAutoFit/>
            </a:bodyPr>
            <a:lstStyle/>
            <a:p>
              <a:r>
                <a:rPr lang="ja-JP" altLang="en-US" dirty="0"/>
                <a:t>顕在</a:t>
              </a:r>
              <a:r>
                <a:rPr kumimoji="1" lang="ja-JP" altLang="en-US" dirty="0"/>
                <a:t>品質</a:t>
              </a:r>
              <a:endParaRPr kumimoji="1" lang="en-US" altLang="ja-JP" dirty="0"/>
            </a:p>
            <a:p>
              <a:endParaRPr lang="en-US" altLang="ja-JP" dirty="0"/>
            </a:p>
            <a:p>
              <a:endParaRPr lang="en-US" altLang="ja-JP" dirty="0"/>
            </a:p>
            <a:p>
              <a:endParaRPr kumimoji="1" lang="en-US" altLang="ja-JP" dirty="0"/>
            </a:p>
            <a:p>
              <a:r>
                <a:rPr lang="ja-JP" altLang="en-US" dirty="0"/>
                <a:t>潜在品質</a:t>
              </a:r>
              <a:endParaRPr kumimoji="1" lang="ja-JP" altLang="en-US" dirty="0"/>
            </a:p>
          </p:txBody>
        </p:sp>
        <p:sp>
          <p:nvSpPr>
            <p:cNvPr id="5" name="テキスト ボックス 4"/>
            <p:cNvSpPr txBox="1"/>
            <p:nvPr/>
          </p:nvSpPr>
          <p:spPr>
            <a:xfrm>
              <a:off x="5364088" y="1484782"/>
              <a:ext cx="3780420" cy="2585323"/>
            </a:xfrm>
            <a:prstGeom prst="rect">
              <a:avLst/>
            </a:prstGeom>
            <a:noFill/>
          </p:spPr>
          <p:txBody>
            <a:bodyPr wrap="square" rtlCol="0">
              <a:spAutoFit/>
            </a:bodyPr>
            <a:lstStyle/>
            <a:p>
              <a:r>
                <a:rPr lang="ja-JP" altLang="en-US" dirty="0"/>
                <a:t>バグフリー</a:t>
              </a:r>
              <a:endParaRPr kumimoji="1" lang="en-US" altLang="ja-JP" dirty="0"/>
            </a:p>
            <a:p>
              <a:r>
                <a:rPr lang="ja-JP" altLang="en-US" dirty="0"/>
                <a:t>アジャイル・プラクティスの徹底（守）</a:t>
              </a:r>
              <a:endParaRPr lang="en-US" altLang="ja-JP" dirty="0"/>
            </a:p>
            <a:p>
              <a:r>
                <a:rPr kumimoji="1" lang="ja-JP" altLang="en-US" dirty="0"/>
                <a:t>頻繁なフィードバック・ループの設計</a:t>
              </a:r>
              <a:endParaRPr kumimoji="1" lang="en-US" altLang="ja-JP" dirty="0"/>
            </a:p>
            <a:p>
              <a:endParaRPr kumimoji="1" lang="en-US" altLang="ja-JP" dirty="0"/>
            </a:p>
            <a:p>
              <a:r>
                <a:rPr lang="ja-JP" altLang="en-US" dirty="0"/>
                <a:t>メンテの容易性</a:t>
              </a:r>
              <a:endParaRPr lang="en-US" altLang="ja-JP" dirty="0"/>
            </a:p>
            <a:p>
              <a:r>
                <a:rPr kumimoji="1" lang="ja-JP" altLang="en-US" dirty="0"/>
                <a:t>ソースコード　＝　ドキュメント</a:t>
              </a:r>
              <a:endParaRPr kumimoji="1" lang="en-US" altLang="ja-JP" dirty="0"/>
            </a:p>
            <a:p>
              <a:r>
                <a:rPr kumimoji="1" lang="ja-JP" altLang="en-US" dirty="0"/>
                <a:t>メソッド名と変数名　（名は体を表す）</a:t>
              </a:r>
              <a:endParaRPr kumimoji="1" lang="en-US" altLang="ja-JP" dirty="0"/>
            </a:p>
            <a:p>
              <a:r>
                <a:rPr lang="ja-JP" altLang="en-US" dirty="0"/>
                <a:t>簡易に書けるセカンド・ランゲージ</a:t>
              </a:r>
              <a:endParaRPr lang="en-US" altLang="ja-JP" dirty="0"/>
            </a:p>
            <a:p>
              <a:r>
                <a:rPr kumimoji="1" lang="en-US" altLang="ja-JP" dirty="0"/>
                <a:t>	</a:t>
              </a:r>
              <a:r>
                <a:rPr kumimoji="1" lang="ja-JP" altLang="en-US" dirty="0"/>
                <a:t>　　　　（自分のツール作成）</a:t>
              </a:r>
            </a:p>
          </p:txBody>
        </p:sp>
        <p:sp>
          <p:nvSpPr>
            <p:cNvPr id="7" name="右矢印 6"/>
            <p:cNvSpPr/>
            <p:nvPr/>
          </p:nvSpPr>
          <p:spPr>
            <a:xfrm>
              <a:off x="2596379" y="2705435"/>
              <a:ext cx="432048" cy="1440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2614662" y="1556792"/>
              <a:ext cx="432048" cy="1440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4373140" y="1486123"/>
              <a:ext cx="990947" cy="28535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4373139" y="2634766"/>
              <a:ext cx="990947" cy="28535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フッター プレースホルダー 5"/>
          <p:cNvSpPr>
            <a:spLocks noGrp="1"/>
          </p:cNvSpPr>
          <p:nvPr>
            <p:ph type="ftr" sz="quarter" idx="11"/>
          </p:nvPr>
        </p:nvSpPr>
        <p:spPr/>
        <p:txBody>
          <a:bodyPr/>
          <a:lstStyle/>
          <a:p>
            <a:r>
              <a:rPr kumimoji="1" lang="en-US" altLang="ja-JP"/>
              <a:t>Copyrights©2015  SSS Corporation</a:t>
            </a:r>
            <a:r>
              <a:rPr kumimoji="1" lang="ja-JP" altLang="en-US"/>
              <a:t>　 </a:t>
            </a:r>
          </a:p>
        </p:txBody>
      </p:sp>
      <p:sp>
        <p:nvSpPr>
          <p:cNvPr id="12" name="スライド番号プレースホルダー 11"/>
          <p:cNvSpPr>
            <a:spLocks noGrp="1"/>
          </p:cNvSpPr>
          <p:nvPr>
            <p:ph type="sldNum" sz="quarter" idx="12"/>
          </p:nvPr>
        </p:nvSpPr>
        <p:spPr/>
        <p:txBody>
          <a:bodyPr/>
          <a:lstStyle/>
          <a:p>
            <a:fld id="{12493AFB-09EF-44E8-907E-BBD1DBE5A50F}" type="slidenum">
              <a:rPr kumimoji="1" lang="ja-JP" altLang="en-US" smtClean="0"/>
              <a:t>58</a:t>
            </a:fld>
            <a:endParaRPr kumimoji="1" lang="ja-JP" altLang="en-US"/>
          </a:p>
        </p:txBody>
      </p:sp>
      <p:grpSp>
        <p:nvGrpSpPr>
          <p:cNvPr id="14" name="グループ化 17"/>
          <p:cNvGrpSpPr>
            <a:grpSpLocks/>
          </p:cNvGrpSpPr>
          <p:nvPr/>
        </p:nvGrpSpPr>
        <p:grpSpPr bwMode="auto">
          <a:xfrm>
            <a:off x="1664018" y="2566583"/>
            <a:ext cx="3975100" cy="3887788"/>
            <a:chOff x="2211388" y="2024063"/>
            <a:chExt cx="3975100" cy="3192462"/>
          </a:xfrm>
        </p:grpSpPr>
        <p:sp>
          <p:nvSpPr>
            <p:cNvPr id="15" name="AutoShape 9"/>
            <p:cNvSpPr>
              <a:spLocks noChangeArrowheads="1"/>
            </p:cNvSpPr>
            <p:nvPr/>
          </p:nvSpPr>
          <p:spPr bwMode="auto">
            <a:xfrm>
              <a:off x="2211388" y="2024063"/>
              <a:ext cx="3975100" cy="3192462"/>
            </a:xfrm>
            <a:prstGeom prst="flowChartConnector">
              <a:avLst/>
            </a:prstGeom>
            <a:solidFill>
              <a:schemeClr val="accent1">
                <a:lumMod val="60000"/>
                <a:lumOff val="40000"/>
              </a:schemeClr>
            </a:solidFill>
            <a:ln w="9525">
              <a:solidFill>
                <a:schemeClr val="tx1"/>
              </a:solidFill>
              <a:round/>
              <a:headEnd/>
              <a:tailEnd/>
            </a:ln>
          </p:spPr>
          <p:txBody>
            <a:bodyPr wrap="none" anchor="ctr"/>
            <a:lstStyle/>
            <a:p>
              <a:pPr>
                <a:defRPr/>
              </a:pPr>
              <a:endParaRPr lang="ja-JP" altLang="en-US"/>
            </a:p>
          </p:txBody>
        </p:sp>
        <p:sp>
          <p:nvSpPr>
            <p:cNvPr id="16" name="AutoShape 8"/>
            <p:cNvSpPr>
              <a:spLocks noChangeArrowheads="1"/>
            </p:cNvSpPr>
            <p:nvPr/>
          </p:nvSpPr>
          <p:spPr bwMode="auto">
            <a:xfrm>
              <a:off x="2668588" y="2630227"/>
              <a:ext cx="3041650" cy="2586298"/>
            </a:xfrm>
            <a:prstGeom prst="flowChartConnector">
              <a:avLst/>
            </a:prstGeom>
            <a:solidFill>
              <a:schemeClr val="accent2">
                <a:lumMod val="60000"/>
                <a:lumOff val="40000"/>
              </a:schemeClr>
            </a:solidFill>
            <a:ln w="9525">
              <a:solidFill>
                <a:schemeClr val="tx1"/>
              </a:solidFill>
              <a:round/>
              <a:headEnd/>
              <a:tailEnd/>
            </a:ln>
          </p:spPr>
          <p:txBody>
            <a:bodyPr wrap="none" anchor="ctr"/>
            <a:lstStyle/>
            <a:p>
              <a:pPr>
                <a:defRPr/>
              </a:pPr>
              <a:endParaRPr lang="ja-JP" altLang="en-US"/>
            </a:p>
          </p:txBody>
        </p:sp>
        <p:sp>
          <p:nvSpPr>
            <p:cNvPr id="17" name="AutoShape 7"/>
            <p:cNvSpPr>
              <a:spLocks noChangeArrowheads="1"/>
            </p:cNvSpPr>
            <p:nvPr/>
          </p:nvSpPr>
          <p:spPr bwMode="auto">
            <a:xfrm>
              <a:off x="2930525" y="3171211"/>
              <a:ext cx="2425700" cy="2045314"/>
            </a:xfrm>
            <a:prstGeom prst="flowChartConnector">
              <a:avLst/>
            </a:prstGeom>
            <a:solidFill>
              <a:schemeClr val="accent1">
                <a:lumMod val="50000"/>
              </a:schemeClr>
            </a:solidFill>
            <a:ln w="9525">
              <a:solidFill>
                <a:schemeClr val="tx1"/>
              </a:solidFill>
              <a:round/>
              <a:headEnd/>
              <a:tailEnd/>
            </a:ln>
          </p:spPr>
          <p:txBody>
            <a:bodyPr wrap="none" anchor="ctr"/>
            <a:lstStyle/>
            <a:p>
              <a:pPr>
                <a:defRPr/>
              </a:pPr>
              <a:endParaRPr lang="ja-JP" altLang="en-US"/>
            </a:p>
          </p:txBody>
        </p:sp>
        <p:sp>
          <p:nvSpPr>
            <p:cNvPr id="18" name="AutoShape 6"/>
            <p:cNvSpPr>
              <a:spLocks noChangeArrowheads="1"/>
            </p:cNvSpPr>
            <p:nvPr/>
          </p:nvSpPr>
          <p:spPr bwMode="auto">
            <a:xfrm>
              <a:off x="3232150" y="3695700"/>
              <a:ext cx="1852613" cy="1520825"/>
            </a:xfrm>
            <a:prstGeom prst="flowChartConnector">
              <a:avLst/>
            </a:prstGeom>
            <a:solidFill>
              <a:srgbClr val="FF9900"/>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9" name="AutoShape 5"/>
            <p:cNvSpPr>
              <a:spLocks noChangeArrowheads="1"/>
            </p:cNvSpPr>
            <p:nvPr/>
          </p:nvSpPr>
          <p:spPr bwMode="auto">
            <a:xfrm>
              <a:off x="3452813" y="4105275"/>
              <a:ext cx="1352550" cy="1111250"/>
            </a:xfrm>
            <a:prstGeom prst="flowChartConnector">
              <a:avLst/>
            </a:prstGeom>
            <a:solidFill>
              <a:srgbClr val="FFCC00"/>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20" name="AutoShape 4"/>
            <p:cNvSpPr>
              <a:spLocks noChangeArrowheads="1"/>
            </p:cNvSpPr>
            <p:nvPr/>
          </p:nvSpPr>
          <p:spPr bwMode="auto">
            <a:xfrm>
              <a:off x="3640138" y="4506913"/>
              <a:ext cx="931862" cy="709612"/>
            </a:xfrm>
            <a:prstGeom prst="flowChartConnector">
              <a:avLst/>
            </a:prstGeom>
            <a:solidFill>
              <a:srgbClr val="FFCC99"/>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21" name="Text Box 10"/>
            <p:cNvSpPr txBox="1">
              <a:spLocks noChangeArrowheads="1"/>
            </p:cNvSpPr>
            <p:nvPr/>
          </p:nvSpPr>
          <p:spPr bwMode="auto">
            <a:xfrm>
              <a:off x="3509169" y="4743450"/>
              <a:ext cx="1296194" cy="42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dirty="0"/>
                <a:t>ペアプログラミング</a:t>
              </a:r>
            </a:p>
            <a:p>
              <a:pPr algn="ctr" eaLnBrk="1" hangingPunct="1">
                <a:spcBef>
                  <a:spcPct val="50000"/>
                </a:spcBef>
              </a:pPr>
              <a:r>
                <a:rPr lang="ja-JP" altLang="en-US" sz="1100" b="1" dirty="0"/>
                <a:t>秒／分</a:t>
              </a:r>
            </a:p>
          </p:txBody>
        </p:sp>
        <p:sp>
          <p:nvSpPr>
            <p:cNvPr id="22" name="Text Box 11"/>
            <p:cNvSpPr txBox="1">
              <a:spLocks noChangeArrowheads="1"/>
            </p:cNvSpPr>
            <p:nvPr/>
          </p:nvSpPr>
          <p:spPr bwMode="auto">
            <a:xfrm>
              <a:off x="3621088" y="4105275"/>
              <a:ext cx="995044" cy="42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dirty="0"/>
                <a:t>ユニットテスト</a:t>
              </a:r>
            </a:p>
            <a:p>
              <a:pPr algn="ctr" eaLnBrk="1" hangingPunct="1">
                <a:spcBef>
                  <a:spcPct val="50000"/>
                </a:spcBef>
              </a:pPr>
              <a:r>
                <a:rPr lang="ja-JP" altLang="en-US" sz="1100" b="1" dirty="0"/>
                <a:t>２～３時間</a:t>
              </a:r>
            </a:p>
          </p:txBody>
        </p:sp>
        <p:sp>
          <p:nvSpPr>
            <p:cNvPr id="23" name="Text Box 12"/>
            <p:cNvSpPr txBox="1">
              <a:spLocks noChangeArrowheads="1"/>
            </p:cNvSpPr>
            <p:nvPr/>
          </p:nvSpPr>
          <p:spPr bwMode="auto">
            <a:xfrm>
              <a:off x="3640138" y="3695700"/>
              <a:ext cx="950912" cy="45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b="1" dirty="0"/>
                <a:t>常時結合</a:t>
              </a:r>
            </a:p>
            <a:p>
              <a:pPr algn="ctr" eaLnBrk="1" hangingPunct="1">
                <a:spcBef>
                  <a:spcPct val="50000"/>
                </a:spcBef>
              </a:pPr>
              <a:r>
                <a:rPr lang="ja-JP" altLang="en-US" sz="1200" b="1" dirty="0"/>
                <a:t>５～８時間</a:t>
              </a:r>
            </a:p>
          </p:txBody>
        </p:sp>
        <p:sp>
          <p:nvSpPr>
            <p:cNvPr id="24" name="Text Box 13"/>
            <p:cNvSpPr txBox="1">
              <a:spLocks noChangeArrowheads="1"/>
            </p:cNvSpPr>
            <p:nvPr/>
          </p:nvSpPr>
          <p:spPr bwMode="auto">
            <a:xfrm>
              <a:off x="3232150" y="3222625"/>
              <a:ext cx="1849438" cy="42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b="1" dirty="0">
                  <a:solidFill>
                    <a:schemeClr val="bg1"/>
                  </a:solidFill>
                </a:rPr>
                <a:t>スタンドアップ・ミーティング</a:t>
              </a:r>
            </a:p>
            <a:p>
              <a:pPr algn="ctr" eaLnBrk="1" hangingPunct="1">
                <a:spcBef>
                  <a:spcPct val="50000"/>
                </a:spcBef>
              </a:pPr>
              <a:r>
                <a:rPr lang="ja-JP" altLang="en-US" sz="1100" b="1" dirty="0">
                  <a:solidFill>
                    <a:schemeClr val="bg1"/>
                  </a:solidFill>
                </a:rPr>
                <a:t>１日</a:t>
              </a:r>
            </a:p>
          </p:txBody>
        </p:sp>
        <p:sp>
          <p:nvSpPr>
            <p:cNvPr id="25" name="Text Box 14"/>
            <p:cNvSpPr txBox="1">
              <a:spLocks noChangeArrowheads="1"/>
            </p:cNvSpPr>
            <p:nvPr/>
          </p:nvSpPr>
          <p:spPr bwMode="auto">
            <a:xfrm>
              <a:off x="3695700" y="2112128"/>
              <a:ext cx="950913" cy="51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400" b="1" dirty="0"/>
                <a:t>リリース</a:t>
              </a:r>
            </a:p>
            <a:p>
              <a:pPr algn="ctr" eaLnBrk="1" hangingPunct="1">
                <a:spcBef>
                  <a:spcPct val="50000"/>
                </a:spcBef>
              </a:pPr>
              <a:r>
                <a:rPr lang="ja-JP" altLang="en-US" sz="1400" b="1" dirty="0"/>
                <a:t>１ヶ月</a:t>
              </a:r>
            </a:p>
          </p:txBody>
        </p:sp>
        <p:sp>
          <p:nvSpPr>
            <p:cNvPr id="26" name="Text Box 15"/>
            <p:cNvSpPr txBox="1">
              <a:spLocks noChangeArrowheads="1"/>
            </p:cNvSpPr>
            <p:nvPr/>
          </p:nvSpPr>
          <p:spPr bwMode="auto">
            <a:xfrm>
              <a:off x="3194050" y="2749550"/>
              <a:ext cx="1887538" cy="45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b="1" dirty="0"/>
                <a:t>イタレーション（スプリント）</a:t>
              </a:r>
            </a:p>
            <a:p>
              <a:pPr algn="ctr" eaLnBrk="1" hangingPunct="1">
                <a:spcBef>
                  <a:spcPct val="50000"/>
                </a:spcBef>
              </a:pPr>
              <a:r>
                <a:rPr lang="ja-JP" altLang="en-US" sz="1200" b="1" dirty="0"/>
                <a:t>１週間</a:t>
              </a:r>
            </a:p>
          </p:txBody>
        </p:sp>
      </p:grpSp>
    </p:spTree>
    <p:extLst>
      <p:ext uri="{BB962C8B-B14F-4D97-AF65-F5344CB8AC3E}">
        <p14:creationId xmlns:p14="http://schemas.microsoft.com/office/powerpoint/2010/main" val="2962841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kumimoji="1" lang="ja-JP" altLang="en-US" sz="2800" dirty="0">
                <a:solidFill>
                  <a:srgbClr val="002060"/>
                </a:solidFill>
              </a:rPr>
              <a:t>アジャイル開発で品質が向上する理由</a:t>
            </a:r>
          </a:p>
        </p:txBody>
      </p:sp>
      <p:sp>
        <p:nvSpPr>
          <p:cNvPr id="3" name="コンテンツ プレースホルダー 2"/>
          <p:cNvSpPr>
            <a:spLocks noGrp="1"/>
          </p:cNvSpPr>
          <p:nvPr>
            <p:ph idx="1"/>
          </p:nvPr>
        </p:nvSpPr>
        <p:spPr>
          <a:xfrm>
            <a:off x="467544" y="908720"/>
            <a:ext cx="8424936" cy="5616624"/>
          </a:xfrm>
        </p:spPr>
        <p:txBody>
          <a:bodyPr>
            <a:normAutofit fontScale="85000" lnSpcReduction="10000"/>
          </a:bodyPr>
          <a:lstStyle/>
          <a:p>
            <a:pPr>
              <a:buFont typeface="Wingdings" panose="05000000000000000000" pitchFamily="2" charset="2"/>
              <a:buChar char="u"/>
            </a:pPr>
            <a:r>
              <a:rPr kumimoji="1" lang="ja-JP" altLang="en-US" sz="1800" dirty="0"/>
              <a:t>ムダ取りの原則</a:t>
            </a:r>
            <a:endParaRPr kumimoji="1" lang="en-US" altLang="ja-JP" sz="1800" dirty="0"/>
          </a:p>
          <a:p>
            <a:pPr marL="0" indent="0">
              <a:buNone/>
            </a:pPr>
            <a:r>
              <a:rPr lang="en-US" altLang="ja-JP" sz="1800" dirty="0"/>
              <a:t>	</a:t>
            </a:r>
            <a:r>
              <a:rPr lang="ja-JP" altLang="en-US" sz="1800" dirty="0"/>
              <a:t>作業に</a:t>
            </a:r>
            <a:r>
              <a:rPr lang="ja-JP" altLang="en-US" sz="1800" dirty="0">
                <a:solidFill>
                  <a:srgbClr val="FF0000"/>
                </a:solidFill>
              </a:rPr>
              <a:t>ムラ</a:t>
            </a:r>
            <a:r>
              <a:rPr lang="ja-JP" altLang="en-US" sz="1800" dirty="0"/>
              <a:t>があるから、</a:t>
            </a:r>
            <a:r>
              <a:rPr lang="ja-JP" altLang="en-US" sz="1800" dirty="0">
                <a:solidFill>
                  <a:srgbClr val="FF0000"/>
                </a:solidFill>
              </a:rPr>
              <a:t>ムリ</a:t>
            </a:r>
            <a:r>
              <a:rPr lang="ja-JP" altLang="en-US" sz="1800" dirty="0"/>
              <a:t>をするようになる。</a:t>
            </a:r>
            <a:endParaRPr lang="en-US" altLang="ja-JP" sz="1800" dirty="0"/>
          </a:p>
          <a:p>
            <a:pPr marL="0" indent="0">
              <a:buNone/>
            </a:pPr>
            <a:r>
              <a:rPr kumimoji="1" lang="en-US" altLang="ja-JP" sz="1800" dirty="0">
                <a:solidFill>
                  <a:srgbClr val="FF0000"/>
                </a:solidFill>
              </a:rPr>
              <a:t>	</a:t>
            </a:r>
            <a:r>
              <a:rPr kumimoji="1" lang="ja-JP" altLang="en-US" sz="1800" dirty="0">
                <a:solidFill>
                  <a:srgbClr val="FF0000"/>
                </a:solidFill>
              </a:rPr>
              <a:t>ムリ</a:t>
            </a:r>
            <a:r>
              <a:rPr kumimoji="1" lang="ja-JP" altLang="en-US" sz="1800" dirty="0"/>
              <a:t>な作業をした結果、</a:t>
            </a:r>
            <a:r>
              <a:rPr kumimoji="1" lang="ja-JP" altLang="en-US" sz="1800" dirty="0">
                <a:solidFill>
                  <a:srgbClr val="FF0000"/>
                </a:solidFill>
              </a:rPr>
              <a:t>ムダ</a:t>
            </a:r>
            <a:r>
              <a:rPr kumimoji="1" lang="ja-JP" altLang="en-US" sz="1800" dirty="0"/>
              <a:t>が生じる。</a:t>
            </a:r>
            <a:endParaRPr kumimoji="1" lang="en-US" altLang="ja-JP" sz="1800" dirty="0"/>
          </a:p>
          <a:p>
            <a:pPr marL="0" indent="0">
              <a:buNone/>
            </a:pPr>
            <a:r>
              <a:rPr lang="en-US" altLang="ja-JP" sz="1800" dirty="0"/>
              <a:t>	</a:t>
            </a:r>
            <a:r>
              <a:rPr lang="ja-JP" altLang="en-US" sz="1800" dirty="0"/>
              <a:t>ムラを防止するのは、一定の作業リズム（タクトタイム＝タイムボックス）</a:t>
            </a:r>
            <a:endParaRPr kumimoji="1" lang="en-US" altLang="ja-JP" sz="1800" dirty="0"/>
          </a:p>
          <a:p>
            <a:pPr marL="0" indent="0">
              <a:buNone/>
            </a:pPr>
            <a:endParaRPr kumimoji="1" lang="en-US" altLang="ja-JP" sz="1800" dirty="0"/>
          </a:p>
          <a:p>
            <a:pPr>
              <a:buFont typeface="Wingdings" panose="05000000000000000000" pitchFamily="2" charset="2"/>
              <a:buChar char="u"/>
            </a:pPr>
            <a:r>
              <a:rPr lang="ja-JP" altLang="en-US" sz="1800" dirty="0"/>
              <a:t>タスクの粒度を小さくする。</a:t>
            </a:r>
            <a:endParaRPr lang="en-US" altLang="ja-JP" sz="1800" dirty="0"/>
          </a:p>
          <a:p>
            <a:pPr marL="0" indent="0">
              <a:buNone/>
            </a:pPr>
            <a:r>
              <a:rPr kumimoji="1" lang="en-US" altLang="ja-JP" sz="1800" dirty="0"/>
              <a:t>	</a:t>
            </a:r>
            <a:r>
              <a:rPr kumimoji="1" lang="ja-JP" altLang="en-US" sz="1800" dirty="0"/>
              <a:t>作業手順（工程設計）を考えなければタスクは小さくできない。</a:t>
            </a:r>
            <a:endParaRPr kumimoji="1" lang="en-US" altLang="ja-JP" sz="1800" dirty="0"/>
          </a:p>
          <a:p>
            <a:pPr marL="0" indent="0">
              <a:buNone/>
            </a:pPr>
            <a:r>
              <a:rPr lang="en-US" altLang="ja-JP" sz="1800" dirty="0"/>
              <a:t>	</a:t>
            </a:r>
            <a:r>
              <a:rPr lang="ja-JP" altLang="en-US" sz="1800" dirty="0"/>
              <a:t>タスクが小さくなれば、ミスを容易に発見できる。手戻りも小さい。</a:t>
            </a:r>
            <a:endParaRPr lang="en-US" altLang="ja-JP" sz="1800" dirty="0"/>
          </a:p>
          <a:p>
            <a:pPr marL="0" indent="0">
              <a:buNone/>
            </a:pPr>
            <a:r>
              <a:rPr kumimoji="1" lang="en-US" altLang="ja-JP" sz="1800" dirty="0"/>
              <a:t>	</a:t>
            </a:r>
            <a:r>
              <a:rPr kumimoji="1" lang="ja-JP" altLang="en-US" sz="1800" dirty="0"/>
              <a:t>タスクを小さくするとムダが見えてくる。</a:t>
            </a:r>
            <a:endParaRPr kumimoji="1" lang="en-US" altLang="ja-JP" sz="1800" dirty="0"/>
          </a:p>
          <a:p>
            <a:pPr marL="0" indent="0">
              <a:buNone/>
            </a:pPr>
            <a:r>
              <a:rPr lang="en-US" altLang="ja-JP" sz="1800" dirty="0"/>
              <a:t>	</a:t>
            </a:r>
            <a:r>
              <a:rPr lang="ja-JP" altLang="en-US" sz="1800" dirty="0"/>
              <a:t>正味（本来の価値を作り込む）作業、付帯（事前、事後の）作業、ムダな作業</a:t>
            </a:r>
            <a:endParaRPr lang="en-US" altLang="ja-JP" sz="1800" dirty="0"/>
          </a:p>
          <a:p>
            <a:pPr marL="0" indent="0">
              <a:buNone/>
            </a:pPr>
            <a:r>
              <a:rPr kumimoji="1" lang="en-US" altLang="ja-JP" sz="1800" dirty="0"/>
              <a:t>	</a:t>
            </a:r>
            <a:r>
              <a:rPr kumimoji="1" lang="ja-JP" altLang="en-US" sz="1800" dirty="0"/>
              <a:t>タスクを小さくすることで、整流化が容易になる。（ボトルネックの解消：　一個流し生産）</a:t>
            </a:r>
            <a:endParaRPr kumimoji="1" lang="en-US" altLang="ja-JP" sz="1800" dirty="0"/>
          </a:p>
          <a:p>
            <a:pPr marL="0" indent="0">
              <a:buNone/>
            </a:pPr>
            <a:endParaRPr kumimoji="1" lang="en-US" altLang="ja-JP" sz="1800" dirty="0"/>
          </a:p>
          <a:p>
            <a:pPr>
              <a:buFont typeface="Wingdings" panose="05000000000000000000" pitchFamily="2" charset="2"/>
              <a:buChar char="u"/>
            </a:pPr>
            <a:r>
              <a:rPr kumimoji="1" lang="ja-JP" altLang="en-US" sz="1800" dirty="0"/>
              <a:t>全員</a:t>
            </a:r>
            <a:r>
              <a:rPr lang="ja-JP" altLang="en-US" sz="1800" dirty="0"/>
              <a:t>で</a:t>
            </a:r>
            <a:r>
              <a:rPr kumimoji="1" lang="ja-JP" altLang="en-US" sz="1800" dirty="0"/>
              <a:t>の作業で透明性が高まる。</a:t>
            </a:r>
            <a:endParaRPr kumimoji="1" lang="en-US" altLang="ja-JP" sz="1800" dirty="0"/>
          </a:p>
          <a:p>
            <a:pPr marL="0" indent="0">
              <a:buNone/>
            </a:pPr>
            <a:r>
              <a:rPr lang="en-US" altLang="ja-JP" sz="1800" dirty="0"/>
              <a:t>	</a:t>
            </a:r>
            <a:r>
              <a:rPr lang="ja-JP" altLang="en-US" sz="1800" dirty="0"/>
              <a:t>一人で抱え込む仕事がなくなる。</a:t>
            </a:r>
            <a:endParaRPr lang="en-US" altLang="ja-JP" sz="1800" dirty="0"/>
          </a:p>
          <a:p>
            <a:pPr marL="0" indent="0">
              <a:buNone/>
            </a:pPr>
            <a:r>
              <a:rPr kumimoji="1" lang="en-US" altLang="ja-JP" sz="1800" dirty="0"/>
              <a:t>	</a:t>
            </a:r>
            <a:r>
              <a:rPr kumimoji="1" lang="ja-JP" altLang="en-US" sz="1800" dirty="0"/>
              <a:t>事前に他人の目が届く（チェック）</a:t>
            </a:r>
            <a:endParaRPr kumimoji="1" lang="en-US" altLang="ja-JP" sz="1800" dirty="0"/>
          </a:p>
          <a:p>
            <a:pPr marL="0" indent="0">
              <a:buNone/>
            </a:pPr>
            <a:endParaRPr lang="en-US" altLang="ja-JP" sz="1800" dirty="0"/>
          </a:p>
          <a:p>
            <a:pPr>
              <a:buFont typeface="Wingdings" panose="05000000000000000000" pitchFamily="2" charset="2"/>
              <a:buChar char="u"/>
            </a:pPr>
            <a:r>
              <a:rPr kumimoji="1" lang="ja-JP" altLang="en-US" sz="1800" dirty="0"/>
              <a:t>トヨタ生産方式（ＴＰＳ）の自働化の思想をプロセスに組み込める。</a:t>
            </a:r>
            <a:endParaRPr kumimoji="1" lang="en-US" altLang="ja-JP" sz="1800" dirty="0"/>
          </a:p>
          <a:p>
            <a:pPr marL="0" indent="0">
              <a:buNone/>
            </a:pPr>
            <a:r>
              <a:rPr lang="en-US" altLang="ja-JP" sz="1800" dirty="0"/>
              <a:t>	</a:t>
            </a:r>
            <a:r>
              <a:rPr lang="ja-JP" altLang="en-US" sz="1800" dirty="0"/>
              <a:t>不良作業をしない。不良品を流さない。不良品を受け取らない。（自工程完結）</a:t>
            </a:r>
            <a:endParaRPr lang="en-US" altLang="ja-JP" sz="1800" dirty="0"/>
          </a:p>
          <a:p>
            <a:pPr marL="0" indent="0">
              <a:buNone/>
            </a:pPr>
            <a:r>
              <a:rPr kumimoji="1" lang="en-US" altLang="ja-JP" sz="1800" dirty="0"/>
              <a:t>	</a:t>
            </a:r>
            <a:r>
              <a:rPr kumimoji="1" lang="ja-JP" altLang="en-US" sz="1800" dirty="0"/>
              <a:t>不良が起こったらラインストップをして、関係者全員が異常に気づく。（見える化）</a:t>
            </a:r>
            <a:endParaRPr kumimoji="1" lang="en-US" altLang="ja-JP" sz="1800" dirty="0"/>
          </a:p>
          <a:p>
            <a:pPr marL="0" indent="0">
              <a:buNone/>
            </a:pPr>
            <a:endParaRPr lang="en-US" altLang="ja-JP" sz="1800" dirty="0"/>
          </a:p>
          <a:p>
            <a:pPr>
              <a:buFont typeface="Wingdings" panose="05000000000000000000" pitchFamily="2" charset="2"/>
              <a:buChar char="u"/>
            </a:pPr>
            <a:r>
              <a:rPr kumimoji="1" lang="ja-JP" altLang="en-US" sz="1800" dirty="0"/>
              <a:t>作業者（開発者）に直接フィードバックする仕組みが構築できる。</a:t>
            </a:r>
            <a:endParaRPr kumimoji="1" lang="en-US" altLang="ja-JP" sz="1800" dirty="0"/>
          </a:p>
          <a:p>
            <a:pPr marL="0" indent="0">
              <a:buNone/>
            </a:pPr>
            <a:r>
              <a:rPr lang="en-US" altLang="ja-JP" sz="1800" dirty="0"/>
              <a:t>	『</a:t>
            </a:r>
            <a:r>
              <a:rPr lang="ja-JP" altLang="en-US" sz="1800" dirty="0"/>
              <a:t>擦り合わせ</a:t>
            </a:r>
            <a:r>
              <a:rPr lang="en-US" altLang="ja-JP" sz="1800" dirty="0"/>
              <a:t>』</a:t>
            </a:r>
            <a:r>
              <a:rPr lang="ja-JP" altLang="en-US" sz="1800" dirty="0"/>
              <a:t>をしながら作業が進む。</a:t>
            </a:r>
            <a:endParaRPr kumimoji="1" lang="ja-JP" altLang="en-US" sz="1800" dirty="0"/>
          </a:p>
        </p:txBody>
      </p:sp>
      <p:sp>
        <p:nvSpPr>
          <p:cNvPr id="4" name="フッター プレースホルダー 3"/>
          <p:cNvSpPr>
            <a:spLocks noGrp="1"/>
          </p:cNvSpPr>
          <p:nvPr>
            <p:ph type="ftr" sz="quarter" idx="11"/>
          </p:nvPr>
        </p:nvSpPr>
        <p:spPr/>
        <p:txBody>
          <a:bodyPr/>
          <a:lstStyle/>
          <a:p>
            <a:r>
              <a:rPr kumimoji="1" lang="en-US" altLang="ja-JP"/>
              <a:t>Copyrights©2015  SSS Corporation</a:t>
            </a:r>
            <a:r>
              <a:rPr kumimoji="1" lang="ja-JP" altLang="en-US"/>
              <a:t>　 </a:t>
            </a:r>
          </a:p>
        </p:txBody>
      </p:sp>
      <p:sp>
        <p:nvSpPr>
          <p:cNvPr id="5" name="スライド番号プレースホルダー 4"/>
          <p:cNvSpPr>
            <a:spLocks noGrp="1"/>
          </p:cNvSpPr>
          <p:nvPr>
            <p:ph type="sldNum" sz="quarter" idx="12"/>
          </p:nvPr>
        </p:nvSpPr>
        <p:spPr/>
        <p:txBody>
          <a:bodyPr/>
          <a:lstStyle/>
          <a:p>
            <a:fld id="{12493AFB-09EF-44E8-907E-BBD1DBE5A50F}" type="slidenum">
              <a:rPr kumimoji="1" lang="ja-JP" altLang="en-US" smtClean="0"/>
              <a:t>59</a:t>
            </a:fld>
            <a:endParaRPr kumimoji="1" lang="ja-JP" altLang="en-US"/>
          </a:p>
        </p:txBody>
      </p:sp>
    </p:spTree>
    <p:extLst>
      <p:ext uri="{BB962C8B-B14F-4D97-AF65-F5344CB8AC3E}">
        <p14:creationId xmlns:p14="http://schemas.microsoft.com/office/powerpoint/2010/main" val="293480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27975"/>
            <a:ext cx="7886700" cy="531226"/>
          </a:xfrm>
        </p:spPr>
        <p:txBody>
          <a:bodyPr>
            <a:normAutofit/>
          </a:bodyPr>
          <a:lstStyle/>
          <a:p>
            <a:pPr algn="l"/>
            <a:r>
              <a:rPr lang="ja-JP" altLang="en-US" sz="2000" dirty="0">
                <a:solidFill>
                  <a:srgbClr val="002060"/>
                </a:solidFill>
                <a:latin typeface="Arial Unicode MS" panose="020B0604020202020204" pitchFamily="34" charset="-128"/>
                <a:ea typeface="Calibri" panose="020F0502020204030204" pitchFamily="34" charset="0"/>
                <a:cs typeface="Times New Roman" panose="02020603050405020304" pitchFamily="18" charset="0"/>
              </a:rPr>
              <a:t>変わることは難しい、もし変わらなければ</a:t>
            </a:r>
            <a:r>
              <a:rPr lang="ja-JP" altLang="en-US" sz="2000" dirty="0" err="1">
                <a:solidFill>
                  <a:srgbClr val="002060"/>
                </a:solidFill>
                <a:latin typeface="Arial Unicode MS" panose="020B0604020202020204" pitchFamily="34" charset="-128"/>
                <a:ea typeface="Calibri" panose="020F0502020204030204" pitchFamily="34" charset="0"/>
                <a:cs typeface="Times New Roman" panose="02020603050405020304" pitchFamily="18" charset="0"/>
              </a:rPr>
              <a:t>。。。</a:t>
            </a:r>
            <a:endParaRPr lang="en-US" sz="2000" dirty="0">
              <a:solidFill>
                <a:srgbClr val="002060"/>
              </a:solidFill>
              <a:latin typeface="Arial Unicode MS" panose="020B0604020202020204" pitchFamily="34" charset="-128"/>
              <a:ea typeface="Calibri" panose="020F0502020204030204" pitchFamily="34" charset="0"/>
              <a:cs typeface="Times New Roman" panose="02020603050405020304" pitchFamily="18" charset="0"/>
            </a:endParaRPr>
          </a:p>
        </p:txBody>
      </p:sp>
      <p:sp>
        <p:nvSpPr>
          <p:cNvPr id="10" name="Rectangle 9"/>
          <p:cNvSpPr/>
          <p:nvPr/>
        </p:nvSpPr>
        <p:spPr>
          <a:xfrm>
            <a:off x="215517" y="3870114"/>
            <a:ext cx="2736304" cy="1077218"/>
          </a:xfrm>
          <a:prstGeom prst="rect">
            <a:avLst/>
          </a:prstGeom>
        </p:spPr>
        <p:txBody>
          <a:bodyPr wrap="square">
            <a:spAutoFit/>
          </a:bodyPr>
          <a:lstStyle/>
          <a:p>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1996</a:t>
            </a:r>
          </a:p>
          <a:p>
            <a:r>
              <a:rPr lang="en-US" sz="16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Estimated value: </a:t>
            </a:r>
            <a:r>
              <a:rPr lang="en-US" sz="1600" b="1"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$ 28 billion</a:t>
            </a:r>
          </a:p>
          <a:p>
            <a:r>
              <a:rPr lang="en-US" sz="16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Employees:         </a:t>
            </a:r>
            <a:r>
              <a:rPr lang="en-US" sz="1600" b="1"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145.000</a:t>
            </a:r>
          </a:p>
        </p:txBody>
      </p:sp>
      <p:pic>
        <p:nvPicPr>
          <p:cNvPr id="7170" name="Picture 2" descr="Image result for kodak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322" y="2348806"/>
            <a:ext cx="1286693" cy="12866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kodak icon"/>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3779913" y="2384885"/>
            <a:ext cx="1286693" cy="12866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instagram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6526" y="2484424"/>
            <a:ext cx="1087613" cy="108761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203849" y="3870114"/>
            <a:ext cx="2736304" cy="830997"/>
          </a:xfrm>
          <a:prstGeom prst="rect">
            <a:avLst/>
          </a:prstGeom>
        </p:spPr>
        <p:txBody>
          <a:bodyPr wrap="square">
            <a:spAutoFit/>
          </a:bodyPr>
          <a:lstStyle/>
          <a:p>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2013</a:t>
            </a:r>
          </a:p>
          <a:p>
            <a:r>
              <a:rPr lang="en-US" sz="16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Estimated value: </a:t>
            </a:r>
            <a:r>
              <a:rPr lang="en-US" sz="1600" b="1"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$ 0</a:t>
            </a:r>
          </a:p>
          <a:p>
            <a:r>
              <a:rPr lang="en-US" sz="16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Employees:         </a:t>
            </a:r>
            <a:r>
              <a:rPr lang="en-US" sz="1600" b="1"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17.000</a:t>
            </a:r>
          </a:p>
        </p:txBody>
      </p:sp>
      <p:sp>
        <p:nvSpPr>
          <p:cNvPr id="22" name="Rectangle 21"/>
          <p:cNvSpPr/>
          <p:nvPr/>
        </p:nvSpPr>
        <p:spPr>
          <a:xfrm>
            <a:off x="6192180" y="3870112"/>
            <a:ext cx="2736304" cy="830997"/>
          </a:xfrm>
          <a:prstGeom prst="rect">
            <a:avLst/>
          </a:prstGeom>
        </p:spPr>
        <p:txBody>
          <a:bodyPr wrap="square">
            <a:spAutoFit/>
          </a:bodyPr>
          <a:lstStyle/>
          <a:p>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2013</a:t>
            </a:r>
          </a:p>
          <a:p>
            <a:r>
              <a:rPr lang="en-US" sz="16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Estimated value: </a:t>
            </a:r>
            <a:r>
              <a:rPr lang="en-US" sz="1600" b="1"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$ 1 billion</a:t>
            </a:r>
          </a:p>
          <a:p>
            <a:r>
              <a:rPr lang="en-US" sz="16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Employees:         </a:t>
            </a:r>
            <a:r>
              <a:rPr lang="en-US" sz="1600" b="1"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13</a:t>
            </a:r>
          </a:p>
        </p:txBody>
      </p:sp>
      <p:pic>
        <p:nvPicPr>
          <p:cNvPr id="9" name="Picture 2">
            <a:extLst>
              <a:ext uri="{FF2B5EF4-FFF2-40B4-BE49-F238E27FC236}">
                <a16:creationId xmlns:a16="http://schemas.microsoft.com/office/drawing/2014/main" id="{E7EB994E-22E9-4B64-9BBF-C1D88AC518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260648"/>
            <a:ext cx="1033062" cy="1033062"/>
          </a:xfrm>
          <a:prstGeom prst="rect">
            <a:avLst/>
          </a:prstGeom>
        </p:spPr>
      </p:pic>
    </p:spTree>
    <p:extLst>
      <p:ext uri="{BB962C8B-B14F-4D97-AF65-F5344CB8AC3E}">
        <p14:creationId xmlns:p14="http://schemas.microsoft.com/office/powerpoint/2010/main" val="1952596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kumimoji="0" lang="en-US" altLang="ja-JP">
                <a:solidFill>
                  <a:schemeClr val="bg1">
                    <a:lumMod val="50000"/>
                  </a:schemeClr>
                </a:solidFill>
              </a:rPr>
              <a:t>Copyrights©2015  SSS Corporation</a:t>
            </a:r>
            <a:r>
              <a:rPr kumimoji="0" lang="ja-JP" altLang="en-US">
                <a:solidFill>
                  <a:schemeClr val="bg1">
                    <a:lumMod val="50000"/>
                  </a:schemeClr>
                </a:solidFill>
              </a:rPr>
              <a:t>　 </a:t>
            </a:r>
            <a:endParaRPr lang="en-US" altLang="ja-JP" dirty="0">
              <a:solidFill>
                <a:schemeClr val="bg1">
                  <a:lumMod val="50000"/>
                </a:schemeClr>
              </a:solidFill>
            </a:endParaRPr>
          </a:p>
        </p:txBody>
      </p:sp>
      <p:sp>
        <p:nvSpPr>
          <p:cNvPr id="65539"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3D7D82D-F87B-4811-A1E0-3AE7C462ACB7}" type="slidenum">
              <a:rPr lang="en-US" altLang="ja-JP" smtClean="0">
                <a:solidFill>
                  <a:schemeClr val="bg1">
                    <a:lumMod val="50000"/>
                  </a:schemeClr>
                </a:solidFill>
              </a:rPr>
              <a:pPr eaLnBrk="1" hangingPunct="1"/>
              <a:t>60</a:t>
            </a:fld>
            <a:endParaRPr lang="en-US" altLang="ja-JP">
              <a:solidFill>
                <a:schemeClr val="bg1">
                  <a:lumMod val="50000"/>
                </a:schemeClr>
              </a:solidFill>
            </a:endParaRPr>
          </a:p>
        </p:txBody>
      </p:sp>
      <p:sp>
        <p:nvSpPr>
          <p:cNvPr id="65540" name="Rectangle 2"/>
          <p:cNvSpPr>
            <a:spLocks noGrp="1" noChangeArrowheads="1"/>
          </p:cNvSpPr>
          <p:nvPr>
            <p:ph type="title"/>
          </p:nvPr>
        </p:nvSpPr>
        <p:spPr>
          <a:xfrm>
            <a:off x="457200" y="274638"/>
            <a:ext cx="8229600" cy="562074"/>
          </a:xfrm>
        </p:spPr>
        <p:txBody>
          <a:bodyPr>
            <a:normAutofit/>
          </a:bodyPr>
          <a:lstStyle/>
          <a:p>
            <a:pPr eaLnBrk="1" hangingPunct="1"/>
            <a:r>
              <a:rPr lang="ja-JP" altLang="en-US" sz="2800" dirty="0"/>
              <a:t>タスクの粒度</a:t>
            </a:r>
          </a:p>
        </p:txBody>
      </p:sp>
      <p:sp>
        <p:nvSpPr>
          <p:cNvPr id="336904" name="Rectangle 8"/>
          <p:cNvSpPr>
            <a:spLocks noGrp="1" noChangeArrowheads="1"/>
          </p:cNvSpPr>
          <p:nvPr>
            <p:ph type="body" idx="1"/>
          </p:nvPr>
        </p:nvSpPr>
        <p:spPr>
          <a:xfrm>
            <a:off x="467544" y="908720"/>
            <a:ext cx="8229600" cy="5328592"/>
          </a:xfrm>
        </p:spPr>
        <p:txBody>
          <a:bodyPr>
            <a:normAutofit/>
          </a:bodyPr>
          <a:lstStyle/>
          <a:p>
            <a:pPr eaLnBrk="1" hangingPunct="1">
              <a:lnSpc>
                <a:spcPct val="90000"/>
              </a:lnSpc>
              <a:spcBef>
                <a:spcPct val="50000"/>
              </a:spcBef>
            </a:pPr>
            <a:r>
              <a:rPr lang="ja-JP" altLang="en-US" sz="1600" dirty="0"/>
              <a:t>タスクの粒度を小さくすることはＴＰＳにおける小ロット化と同様</a:t>
            </a:r>
            <a:endParaRPr lang="en-US" altLang="ja-JP" sz="1600" dirty="0"/>
          </a:p>
          <a:p>
            <a:pPr lvl="1" eaLnBrk="1" hangingPunct="1">
              <a:lnSpc>
                <a:spcPct val="90000"/>
              </a:lnSpc>
              <a:spcBef>
                <a:spcPct val="50000"/>
              </a:spcBef>
            </a:pPr>
            <a:r>
              <a:rPr lang="ja-JP" altLang="en-US" sz="1600" dirty="0"/>
              <a:t>「流れ」を作り、負荷を平準化し、柔軟性を高める</a:t>
            </a:r>
            <a:endParaRPr lang="en-US" altLang="ja-JP" sz="1600" dirty="0"/>
          </a:p>
          <a:p>
            <a:pPr lvl="1" eaLnBrk="1" hangingPunct="1">
              <a:lnSpc>
                <a:spcPct val="90000"/>
              </a:lnSpc>
              <a:spcBef>
                <a:spcPct val="50000"/>
              </a:spcBef>
            </a:pPr>
            <a:endParaRPr lang="en-US" altLang="ja-JP" sz="1600" dirty="0"/>
          </a:p>
          <a:p>
            <a:pPr eaLnBrk="1" hangingPunct="1">
              <a:lnSpc>
                <a:spcPct val="90000"/>
              </a:lnSpc>
            </a:pPr>
            <a:endParaRPr lang="en-US" altLang="ja-JP" sz="1600" dirty="0"/>
          </a:p>
          <a:p>
            <a:pPr eaLnBrk="1" hangingPunct="1">
              <a:lnSpc>
                <a:spcPct val="90000"/>
              </a:lnSpc>
            </a:pPr>
            <a:endParaRPr lang="en-US" altLang="ja-JP" sz="1600" dirty="0"/>
          </a:p>
          <a:p>
            <a:pPr eaLnBrk="1" hangingPunct="1">
              <a:lnSpc>
                <a:spcPct val="90000"/>
              </a:lnSpc>
            </a:pPr>
            <a:endParaRPr lang="en-US" altLang="ja-JP" sz="1600" dirty="0"/>
          </a:p>
          <a:p>
            <a:pPr eaLnBrk="1" hangingPunct="1">
              <a:lnSpc>
                <a:spcPct val="90000"/>
              </a:lnSpc>
            </a:pPr>
            <a:endParaRPr lang="en-US" altLang="ja-JP" sz="1600" dirty="0"/>
          </a:p>
          <a:p>
            <a:pPr eaLnBrk="1" hangingPunct="1">
              <a:lnSpc>
                <a:spcPct val="90000"/>
              </a:lnSpc>
            </a:pPr>
            <a:endParaRPr lang="en-US" altLang="ja-JP" sz="1600" dirty="0"/>
          </a:p>
          <a:p>
            <a:pPr eaLnBrk="1" hangingPunct="1">
              <a:lnSpc>
                <a:spcPct val="90000"/>
              </a:lnSpc>
            </a:pPr>
            <a:endParaRPr lang="en-US" altLang="ja-JP" sz="1600" dirty="0"/>
          </a:p>
          <a:p>
            <a:pPr eaLnBrk="1" hangingPunct="1">
              <a:lnSpc>
                <a:spcPct val="90000"/>
              </a:lnSpc>
            </a:pPr>
            <a:r>
              <a:rPr lang="ja-JP" altLang="en-US" sz="1600" dirty="0"/>
              <a:t>タスクの粒度は小さいほど良い</a:t>
            </a:r>
            <a:endParaRPr lang="en-US" altLang="ja-JP" sz="1600" dirty="0"/>
          </a:p>
          <a:p>
            <a:pPr lvl="1" eaLnBrk="1" hangingPunct="1">
              <a:lnSpc>
                <a:spcPct val="90000"/>
              </a:lnSpc>
            </a:pPr>
            <a:r>
              <a:rPr lang="ja-JP" altLang="en-US" sz="1600" dirty="0"/>
              <a:t>１日以内、理想は１時間</a:t>
            </a:r>
            <a:endParaRPr lang="en-US" altLang="ja-JP" sz="1600" dirty="0"/>
          </a:p>
          <a:p>
            <a:pPr lvl="1" eaLnBrk="1" hangingPunct="1">
              <a:lnSpc>
                <a:spcPct val="90000"/>
              </a:lnSpc>
            </a:pPr>
            <a:r>
              <a:rPr lang="ja-JP" altLang="en-US" sz="1600" dirty="0"/>
              <a:t>責任を持って見積ができる</a:t>
            </a:r>
            <a:endParaRPr lang="en-US" altLang="ja-JP" sz="1600" dirty="0"/>
          </a:p>
          <a:p>
            <a:pPr lvl="1" eaLnBrk="1" hangingPunct="1">
              <a:lnSpc>
                <a:spcPct val="90000"/>
              </a:lnSpc>
            </a:pPr>
            <a:r>
              <a:rPr lang="ja-JP" altLang="en-US" sz="1600" dirty="0"/>
              <a:t>バグを作り込まない（簡単にテスト可能）</a:t>
            </a:r>
            <a:endParaRPr lang="en-US" altLang="ja-JP" sz="1600" dirty="0"/>
          </a:p>
          <a:p>
            <a:pPr lvl="1" eaLnBrk="1" hangingPunct="1">
              <a:lnSpc>
                <a:spcPct val="90000"/>
              </a:lnSpc>
            </a:pPr>
            <a:r>
              <a:rPr lang="ja-JP" altLang="en-US" sz="1600" dirty="0"/>
              <a:t>他のペアと同期がとれる</a:t>
            </a:r>
            <a:endParaRPr lang="en-US" altLang="ja-JP" sz="1600" dirty="0"/>
          </a:p>
          <a:p>
            <a:pPr lvl="1" eaLnBrk="1" hangingPunct="1">
              <a:lnSpc>
                <a:spcPct val="90000"/>
              </a:lnSpc>
            </a:pPr>
            <a:r>
              <a:rPr lang="ja-JP" altLang="en-US" sz="1600" dirty="0"/>
              <a:t>ダイナミックなプロジェクト運営が可能となる（チーム編成の増減、分散開発など）</a:t>
            </a:r>
            <a:endParaRPr lang="en-US" altLang="ja-JP" sz="1600" dirty="0"/>
          </a:p>
          <a:p>
            <a:pPr lvl="1" eaLnBrk="1" hangingPunct="1">
              <a:lnSpc>
                <a:spcPct val="90000"/>
              </a:lnSpc>
            </a:pPr>
            <a:r>
              <a:rPr lang="ja-JP" altLang="en-US" sz="1600" dirty="0"/>
              <a:t>タスクが小さくできないのは、作業対象の内容把握に問題が存在するのではないか？</a:t>
            </a:r>
            <a:endParaRPr lang="en-US" altLang="ja-JP" sz="1600" dirty="0"/>
          </a:p>
          <a:p>
            <a:pPr lvl="1" eaLnBrk="1" hangingPunct="1">
              <a:lnSpc>
                <a:spcPct val="90000"/>
              </a:lnSpc>
            </a:pPr>
            <a:r>
              <a:rPr lang="ja-JP" altLang="en-US" sz="1600" dirty="0"/>
              <a:t>タスクを小さく分割するという事は、作業指示書を作成する事。</a:t>
            </a:r>
          </a:p>
        </p:txBody>
      </p:sp>
      <p:graphicFrame>
        <p:nvGraphicFramePr>
          <p:cNvPr id="6" name="表 5"/>
          <p:cNvGraphicFramePr>
            <a:graphicFrameLocks noGrp="1"/>
          </p:cNvGraphicFramePr>
          <p:nvPr>
            <p:extLst>
              <p:ext uri="{D42A27DB-BD31-4B8C-83A1-F6EECF244321}">
                <p14:modId xmlns:p14="http://schemas.microsoft.com/office/powerpoint/2010/main" val="2303723198"/>
              </p:ext>
            </p:extLst>
          </p:nvPr>
        </p:nvGraphicFramePr>
        <p:xfrm>
          <a:off x="4932040" y="2276872"/>
          <a:ext cx="3816424" cy="2448271"/>
        </p:xfrm>
        <a:graphic>
          <a:graphicData uri="http://schemas.openxmlformats.org/drawingml/2006/table">
            <a:tbl>
              <a:tblPr>
                <a:tableStyleId>{5C22544A-7EE6-4342-B048-85BDC9FD1C3A}</a:tableStyleId>
              </a:tblPr>
              <a:tblGrid>
                <a:gridCol w="1431818">
                  <a:extLst>
                    <a:ext uri="{9D8B030D-6E8A-4147-A177-3AD203B41FA5}">
                      <a16:colId xmlns:a16="http://schemas.microsoft.com/office/drawing/2014/main" val="20000"/>
                    </a:ext>
                  </a:extLst>
                </a:gridCol>
                <a:gridCol w="1137030">
                  <a:extLst>
                    <a:ext uri="{9D8B030D-6E8A-4147-A177-3AD203B41FA5}">
                      <a16:colId xmlns:a16="http://schemas.microsoft.com/office/drawing/2014/main" val="20001"/>
                    </a:ext>
                  </a:extLst>
                </a:gridCol>
                <a:gridCol w="1247576">
                  <a:extLst>
                    <a:ext uri="{9D8B030D-6E8A-4147-A177-3AD203B41FA5}">
                      <a16:colId xmlns:a16="http://schemas.microsoft.com/office/drawing/2014/main" val="20002"/>
                    </a:ext>
                  </a:extLst>
                </a:gridCol>
              </a:tblGrid>
              <a:tr h="478036">
                <a:tc>
                  <a:txBody>
                    <a:bodyPr/>
                    <a:lstStyle/>
                    <a:p>
                      <a:pPr algn="ctr" fontAlgn="ctr"/>
                      <a:r>
                        <a:rPr lang="en-US" sz="1100" u="none" strike="noStrike" dirty="0">
                          <a:effectLst/>
                        </a:rPr>
                        <a:t>Statements of Source code</a:t>
                      </a:r>
                      <a:endParaRPr lang="en-US" sz="1100" b="0" i="0" u="none" strike="noStrike" dirty="0">
                        <a:solidFill>
                          <a:srgbClr val="000000"/>
                        </a:solidFill>
                        <a:effectLst/>
                        <a:latin typeface="ＭＳ Ｐゴシック"/>
                      </a:endParaRPr>
                    </a:p>
                  </a:txBody>
                  <a:tcPr marL="9525" marR="9525" marT="9525" marB="0" anchor="ctr"/>
                </a:tc>
                <a:tc>
                  <a:txBody>
                    <a:bodyPr/>
                    <a:lstStyle/>
                    <a:p>
                      <a:pPr algn="ctr" fontAlgn="ctr"/>
                      <a:r>
                        <a:rPr lang="en-US" sz="1100" u="none" strike="noStrike">
                          <a:effectLst/>
                        </a:rPr>
                        <a:t>Test Cases</a:t>
                      </a:r>
                      <a:endParaRPr 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sz="1100" u="none" strike="noStrike">
                          <a:effectLst/>
                        </a:rPr>
                        <a:t>Test Coverage</a:t>
                      </a:r>
                      <a:endParaRPr 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r h="245619">
                <a:tc>
                  <a:txBody>
                    <a:bodyPr/>
                    <a:lstStyle/>
                    <a:p>
                      <a:pPr algn="r" fontAlgn="ctr"/>
                      <a:r>
                        <a:rPr lang="en-US" altLang="ja-JP" sz="1100" u="none" strike="noStrike">
                          <a:effectLst/>
                        </a:rPr>
                        <a:t>1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100.00%</a:t>
                      </a:r>
                      <a:endParaRPr lang="en-US" altLang="ja-JP"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1"/>
                  </a:ext>
                </a:extLst>
              </a:tr>
              <a:tr h="245619">
                <a:tc>
                  <a:txBody>
                    <a:bodyPr/>
                    <a:lstStyle/>
                    <a:p>
                      <a:pPr algn="r" fontAlgn="ctr"/>
                      <a:r>
                        <a:rPr lang="en-US" altLang="ja-JP" sz="1100" u="none" strike="noStrike">
                          <a:effectLst/>
                        </a:rPr>
                        <a:t>10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100.00%</a:t>
                      </a:r>
                      <a:endParaRPr lang="en-US" altLang="ja-JP"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2"/>
                  </a:ext>
                </a:extLst>
              </a:tr>
              <a:tr h="245619">
                <a:tc>
                  <a:txBody>
                    <a:bodyPr/>
                    <a:lstStyle/>
                    <a:p>
                      <a:pPr algn="r" fontAlgn="ctr"/>
                      <a:r>
                        <a:rPr lang="en-US" altLang="ja-JP" sz="1100" u="none" strike="noStrike">
                          <a:effectLst/>
                        </a:rPr>
                        <a:t>100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5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95.00%</a:t>
                      </a:r>
                      <a:endParaRPr lang="en-US" altLang="ja-JP"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3"/>
                  </a:ext>
                </a:extLst>
              </a:tr>
              <a:tr h="245619">
                <a:tc>
                  <a:txBody>
                    <a:bodyPr/>
                    <a:lstStyle/>
                    <a:p>
                      <a:pPr algn="r" fontAlgn="ctr"/>
                      <a:r>
                        <a:rPr lang="en-US" altLang="ja-JP" sz="1100" u="none" strike="noStrike">
                          <a:effectLst/>
                        </a:rPr>
                        <a:t>1,000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15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75.00%</a:t>
                      </a:r>
                      <a:endParaRPr lang="en-US" altLang="ja-JP"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4"/>
                  </a:ext>
                </a:extLst>
              </a:tr>
              <a:tr h="245619">
                <a:tc>
                  <a:txBody>
                    <a:bodyPr/>
                    <a:lstStyle/>
                    <a:p>
                      <a:pPr algn="r" fontAlgn="ctr"/>
                      <a:r>
                        <a:rPr lang="en-US" altLang="ja-JP" sz="1100" u="none" strike="noStrike">
                          <a:effectLst/>
                        </a:rPr>
                        <a:t>10,000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250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50.00%</a:t>
                      </a:r>
                      <a:endParaRPr lang="en-US" altLang="ja-JP"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5"/>
                  </a:ext>
                </a:extLst>
              </a:tr>
              <a:tr h="245619">
                <a:tc>
                  <a:txBody>
                    <a:bodyPr/>
                    <a:lstStyle/>
                    <a:p>
                      <a:pPr algn="r" fontAlgn="ctr"/>
                      <a:r>
                        <a:rPr lang="en-US" altLang="ja-JP" sz="1100" u="none" strike="noStrike">
                          <a:effectLst/>
                        </a:rPr>
                        <a:t>100,000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4,000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35.00%</a:t>
                      </a:r>
                      <a:endParaRPr lang="en-US" altLang="ja-JP"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6"/>
                  </a:ext>
                </a:extLst>
              </a:tr>
              <a:tr h="245619">
                <a:tc>
                  <a:txBody>
                    <a:bodyPr/>
                    <a:lstStyle/>
                    <a:p>
                      <a:pPr algn="r" fontAlgn="ctr"/>
                      <a:r>
                        <a:rPr lang="en-US" altLang="ja-JP" sz="1100" u="none" strike="noStrike" dirty="0">
                          <a:effectLst/>
                        </a:rPr>
                        <a:t>1,000,000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50,000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25.00%</a:t>
                      </a:r>
                      <a:endParaRPr lang="en-US" altLang="ja-JP" sz="11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7"/>
                  </a:ext>
                </a:extLst>
              </a:tr>
              <a:tr h="250902">
                <a:tc>
                  <a:txBody>
                    <a:bodyPr/>
                    <a:lstStyle/>
                    <a:p>
                      <a:pPr algn="r" fontAlgn="ctr"/>
                      <a:r>
                        <a:rPr lang="en-US" altLang="ja-JP" sz="1100" u="none" strike="noStrike">
                          <a:effectLst/>
                        </a:rPr>
                        <a:t>10,000,000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350,000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15.00%</a:t>
                      </a:r>
                      <a:endParaRPr lang="en-US" altLang="ja-JP" sz="11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8"/>
                  </a:ext>
                </a:extLst>
              </a:tr>
            </a:tbl>
          </a:graphicData>
        </a:graphic>
      </p:graphicFrame>
      <p:sp>
        <p:nvSpPr>
          <p:cNvPr id="2" name="テキスト ボックス 1"/>
          <p:cNvSpPr txBox="1"/>
          <p:nvPr/>
        </p:nvSpPr>
        <p:spPr>
          <a:xfrm>
            <a:off x="5004048" y="1556792"/>
            <a:ext cx="3666703" cy="738664"/>
          </a:xfrm>
          <a:prstGeom prst="rect">
            <a:avLst/>
          </a:prstGeom>
          <a:noFill/>
        </p:spPr>
        <p:txBody>
          <a:bodyPr wrap="square" rtlCol="0">
            <a:spAutoFit/>
          </a:bodyPr>
          <a:lstStyle/>
          <a:p>
            <a:r>
              <a:rPr kumimoji="1" lang="en-US" altLang="ja-JP" sz="1400" dirty="0"/>
              <a:t>Application size, Test Cases, and Test Coverage.</a:t>
            </a:r>
          </a:p>
          <a:p>
            <a:r>
              <a:rPr lang="en-US" altLang="ja-JP" sz="1400" dirty="0"/>
              <a:t>	Logical source code  statements</a:t>
            </a:r>
            <a:endParaRPr kumimoji="1" lang="en-US" altLang="ja-JP" sz="1400" dirty="0"/>
          </a:p>
          <a:p>
            <a:pPr algn="r"/>
            <a:r>
              <a:rPr kumimoji="1" lang="en-US" altLang="ja-JP" sz="1400" dirty="0"/>
              <a:t>By Caper Jones</a:t>
            </a:r>
            <a:endParaRPr kumimoji="1" lang="ja-JP" altLang="en-US" sz="1400" dirty="0"/>
          </a:p>
        </p:txBody>
      </p:sp>
    </p:spTree>
    <p:extLst>
      <p:ext uri="{BB962C8B-B14F-4D97-AF65-F5344CB8AC3E}">
        <p14:creationId xmlns:p14="http://schemas.microsoft.com/office/powerpoint/2010/main" val="2793528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a:bodyPr>
          <a:lstStyle/>
          <a:p>
            <a:r>
              <a:rPr kumimoji="1" lang="ja-JP" altLang="en-US" sz="2800" dirty="0"/>
              <a:t>タスクを小さく（粒度）する</a:t>
            </a:r>
          </a:p>
        </p:txBody>
      </p:sp>
      <p:sp>
        <p:nvSpPr>
          <p:cNvPr id="3" name="テキスト ボックス 2"/>
          <p:cNvSpPr txBox="1"/>
          <p:nvPr/>
        </p:nvSpPr>
        <p:spPr>
          <a:xfrm>
            <a:off x="395536" y="908720"/>
            <a:ext cx="8352928" cy="369332"/>
          </a:xfrm>
          <a:prstGeom prst="rect">
            <a:avLst/>
          </a:prstGeom>
          <a:noFill/>
        </p:spPr>
        <p:txBody>
          <a:bodyPr wrap="square" rtlCol="0">
            <a:spAutoFit/>
          </a:bodyPr>
          <a:lstStyle/>
          <a:p>
            <a:r>
              <a:rPr kumimoji="1" lang="ja-JP" altLang="en-US" dirty="0"/>
              <a:t>例えば、レポートを作る業務（仕事）をタスク分解する。</a:t>
            </a:r>
          </a:p>
        </p:txBody>
      </p:sp>
      <p:sp>
        <p:nvSpPr>
          <p:cNvPr id="4" name="テキスト ボックス 3"/>
          <p:cNvSpPr txBox="1"/>
          <p:nvPr/>
        </p:nvSpPr>
        <p:spPr>
          <a:xfrm>
            <a:off x="719572" y="1489109"/>
            <a:ext cx="8244916" cy="4801314"/>
          </a:xfrm>
          <a:prstGeom prst="rect">
            <a:avLst/>
          </a:prstGeom>
          <a:noFill/>
        </p:spPr>
        <p:txBody>
          <a:bodyPr wrap="square" rtlCol="0">
            <a:spAutoFit/>
          </a:bodyPr>
          <a:lstStyle/>
          <a:p>
            <a:pPr marL="342900" indent="-342900">
              <a:buFont typeface="+mj-lt"/>
              <a:buAutoNum type="arabicPeriod"/>
            </a:pPr>
            <a:r>
              <a:rPr kumimoji="1" lang="ja-JP" altLang="en-US" dirty="0"/>
              <a:t>レポートの主旨を確認し、レポートのストーリーを練る。</a:t>
            </a:r>
            <a:r>
              <a:rPr kumimoji="1" lang="en-US" altLang="ja-JP" dirty="0"/>
              <a:t>		30</a:t>
            </a:r>
            <a:r>
              <a:rPr kumimoji="1" lang="ja-JP" altLang="en-US" dirty="0"/>
              <a:t>分</a:t>
            </a:r>
            <a:endParaRPr kumimoji="1" lang="en-US" altLang="ja-JP" dirty="0"/>
          </a:p>
          <a:p>
            <a:pPr marL="342900" indent="-342900">
              <a:buFont typeface="+mj-lt"/>
              <a:buAutoNum type="arabicPeriod"/>
            </a:pPr>
            <a:r>
              <a:rPr lang="ja-JP" altLang="en-US" dirty="0"/>
              <a:t>レポートの章立てを決める</a:t>
            </a:r>
            <a:r>
              <a:rPr lang="en-US" altLang="ja-JP" dirty="0"/>
              <a:t>					10</a:t>
            </a:r>
            <a:r>
              <a:rPr lang="ja-JP" altLang="en-US" dirty="0"/>
              <a:t>分</a:t>
            </a:r>
            <a:endParaRPr lang="en-US" altLang="ja-JP" dirty="0"/>
          </a:p>
          <a:p>
            <a:pPr marL="342900" indent="-342900">
              <a:buFont typeface="+mj-lt"/>
              <a:buAutoNum type="arabicPeriod"/>
            </a:pPr>
            <a:r>
              <a:rPr kumimoji="1" lang="ja-JP" altLang="en-US" dirty="0"/>
              <a:t>各章の基本を決める（文章、図、グラフ、データ、イラスト等）</a:t>
            </a:r>
            <a:r>
              <a:rPr kumimoji="1" lang="en-US" altLang="ja-JP" dirty="0"/>
              <a:t>		30</a:t>
            </a:r>
            <a:r>
              <a:rPr kumimoji="1" lang="ja-JP" altLang="en-US" dirty="0"/>
              <a:t>分</a:t>
            </a:r>
            <a:endParaRPr kumimoji="1" lang="en-US" altLang="ja-JP" dirty="0"/>
          </a:p>
          <a:p>
            <a:pPr marL="342900" indent="-342900">
              <a:buFont typeface="+mj-lt"/>
              <a:buAutoNum type="arabicPeriod"/>
            </a:pPr>
            <a:r>
              <a:rPr lang="ja-JP" altLang="en-US" dirty="0"/>
              <a:t>文章の下書きをする。</a:t>
            </a:r>
            <a:r>
              <a:rPr lang="en-US" altLang="ja-JP" dirty="0"/>
              <a:t>						30</a:t>
            </a:r>
            <a:r>
              <a:rPr lang="ja-JP" altLang="en-US" dirty="0"/>
              <a:t>分</a:t>
            </a:r>
            <a:endParaRPr lang="en-US" altLang="ja-JP" dirty="0"/>
          </a:p>
          <a:p>
            <a:pPr marL="342900" indent="-342900">
              <a:buFont typeface="+mj-lt"/>
              <a:buAutoNum type="arabicPeriod"/>
            </a:pPr>
            <a:r>
              <a:rPr lang="ja-JP" altLang="en-US" dirty="0"/>
              <a:t>図やグラフを作成するためのデータを決め、データを収集する。</a:t>
            </a:r>
            <a:r>
              <a:rPr lang="en-US" altLang="ja-JP" dirty="0"/>
              <a:t>		30</a:t>
            </a:r>
            <a:r>
              <a:rPr lang="ja-JP" altLang="en-US" dirty="0"/>
              <a:t>分</a:t>
            </a:r>
            <a:endParaRPr lang="en-US" altLang="ja-JP" dirty="0"/>
          </a:p>
          <a:p>
            <a:pPr marL="342900" indent="-342900">
              <a:buFont typeface="+mj-lt"/>
              <a:buAutoNum type="arabicPeriod"/>
            </a:pPr>
            <a:r>
              <a:rPr kumimoji="1" lang="en-US" altLang="ja-JP" dirty="0"/>
              <a:t>PC</a:t>
            </a:r>
            <a:r>
              <a:rPr kumimoji="1" lang="ja-JP" altLang="en-US" dirty="0"/>
              <a:t>を立ち上げ、</a:t>
            </a:r>
            <a:r>
              <a:rPr kumimoji="1" lang="en-US" altLang="ja-JP" dirty="0"/>
              <a:t>EXCEL</a:t>
            </a:r>
            <a:r>
              <a:rPr kumimoji="1" lang="ja-JP" altLang="en-US" dirty="0" err="1"/>
              <a:t>、</a:t>
            </a:r>
            <a:r>
              <a:rPr kumimoji="1" lang="en-US" altLang="ja-JP" dirty="0"/>
              <a:t>PowerPoint</a:t>
            </a:r>
            <a:r>
              <a:rPr kumimoji="1" lang="ja-JP" altLang="en-US" dirty="0"/>
              <a:t>を起動する。</a:t>
            </a:r>
            <a:r>
              <a:rPr kumimoji="1" lang="en-US" altLang="ja-JP" dirty="0"/>
              <a:t>			</a:t>
            </a:r>
            <a:r>
              <a:rPr lang="en-US" altLang="ja-JP" dirty="0"/>
              <a:t>  </a:t>
            </a:r>
            <a:r>
              <a:rPr kumimoji="1" lang="en-US" altLang="ja-JP" dirty="0"/>
              <a:t>5</a:t>
            </a:r>
            <a:r>
              <a:rPr kumimoji="1" lang="ja-JP" altLang="en-US" dirty="0"/>
              <a:t>分</a:t>
            </a:r>
            <a:endParaRPr kumimoji="1" lang="en-US" altLang="ja-JP" dirty="0"/>
          </a:p>
          <a:p>
            <a:pPr marL="342900" indent="-342900">
              <a:buFont typeface="+mj-lt"/>
              <a:buAutoNum type="arabicPeriod"/>
            </a:pPr>
            <a:r>
              <a:rPr lang="ja-JP" altLang="en-US" dirty="0"/>
              <a:t>データを</a:t>
            </a:r>
            <a:r>
              <a:rPr lang="en-US" altLang="ja-JP" dirty="0"/>
              <a:t>EXCEL</a:t>
            </a:r>
            <a:r>
              <a:rPr lang="ja-JP" altLang="en-US" dirty="0"/>
              <a:t>に入力する。（データをインポートする。）</a:t>
            </a:r>
            <a:r>
              <a:rPr lang="en-US" altLang="ja-JP" dirty="0"/>
              <a:t>		20</a:t>
            </a:r>
            <a:r>
              <a:rPr lang="ja-JP" altLang="en-US" dirty="0"/>
              <a:t>分</a:t>
            </a:r>
            <a:endParaRPr lang="en-US" altLang="ja-JP" dirty="0"/>
          </a:p>
          <a:p>
            <a:pPr marL="342900" indent="-342900">
              <a:buFont typeface="+mj-lt"/>
              <a:buAutoNum type="arabicPeriod"/>
            </a:pPr>
            <a:r>
              <a:rPr kumimoji="1" lang="ja-JP" altLang="en-US" dirty="0"/>
              <a:t>グラフを作成する。</a:t>
            </a:r>
            <a:r>
              <a:rPr kumimoji="1" lang="en-US" altLang="ja-JP" dirty="0"/>
              <a:t>						10</a:t>
            </a:r>
            <a:r>
              <a:rPr kumimoji="1" lang="ja-JP" altLang="en-US" dirty="0"/>
              <a:t>分</a:t>
            </a:r>
            <a:endParaRPr kumimoji="1" lang="en-US" altLang="ja-JP" dirty="0"/>
          </a:p>
          <a:p>
            <a:pPr marL="342900" indent="-342900">
              <a:buFont typeface="+mj-lt"/>
              <a:buAutoNum type="arabicPeriod"/>
            </a:pPr>
            <a:r>
              <a:rPr lang="ja-JP" altLang="en-US" dirty="0"/>
              <a:t>文章を構成し、</a:t>
            </a:r>
            <a:r>
              <a:rPr lang="en-US" altLang="ja-JP" dirty="0"/>
              <a:t>PowerPoint</a:t>
            </a:r>
            <a:r>
              <a:rPr lang="ja-JP" altLang="en-US" dirty="0"/>
              <a:t>に入力する。（コピーする。）</a:t>
            </a:r>
            <a:r>
              <a:rPr lang="en-US" altLang="ja-JP" dirty="0"/>
              <a:t>			30</a:t>
            </a:r>
            <a:r>
              <a:rPr lang="ja-JP" altLang="en-US" dirty="0"/>
              <a:t>分</a:t>
            </a:r>
            <a:endParaRPr lang="en-US" altLang="ja-JP" dirty="0"/>
          </a:p>
          <a:p>
            <a:pPr marL="342900" indent="-342900">
              <a:buFont typeface="+mj-lt"/>
              <a:buAutoNum type="arabicPeriod"/>
            </a:pPr>
            <a:r>
              <a:rPr lang="en-US" altLang="ja-JP" dirty="0"/>
              <a:t>PowerPoint</a:t>
            </a:r>
            <a:r>
              <a:rPr lang="ja-JP" altLang="en-US" dirty="0"/>
              <a:t>のレイアウトを決め、文章、図、グラフ、イラストを配置する。</a:t>
            </a:r>
            <a:r>
              <a:rPr lang="en-US" altLang="ja-JP" dirty="0"/>
              <a:t>	  5</a:t>
            </a:r>
            <a:r>
              <a:rPr lang="ja-JP" altLang="en-US" dirty="0"/>
              <a:t>分</a:t>
            </a:r>
            <a:endParaRPr lang="en-US" altLang="ja-JP" dirty="0"/>
          </a:p>
          <a:p>
            <a:pPr marL="342900" indent="-342900">
              <a:buFont typeface="+mj-lt"/>
              <a:buAutoNum type="arabicPeriod"/>
            </a:pPr>
            <a:r>
              <a:rPr lang="ja-JP" altLang="en-US" dirty="0"/>
              <a:t>④～⑩を必要ページ分繰り返す。</a:t>
            </a:r>
            <a:endParaRPr lang="en-US" altLang="ja-JP" dirty="0"/>
          </a:p>
          <a:p>
            <a:pPr marL="342900" indent="-342900">
              <a:buFont typeface="+mj-lt"/>
              <a:buAutoNum type="arabicPeriod"/>
            </a:pPr>
            <a:r>
              <a:rPr lang="ja-JP" altLang="en-US" dirty="0"/>
              <a:t>レポート全体を通して確認する（校正する。）</a:t>
            </a:r>
            <a:r>
              <a:rPr lang="en-US" altLang="ja-JP" dirty="0"/>
              <a:t>				30</a:t>
            </a:r>
            <a:r>
              <a:rPr lang="ja-JP" altLang="en-US" dirty="0"/>
              <a:t>分</a:t>
            </a:r>
            <a:endParaRPr lang="en-US" altLang="ja-JP" dirty="0"/>
          </a:p>
          <a:p>
            <a:pPr marL="342900" indent="-342900">
              <a:buFont typeface="+mj-lt"/>
              <a:buAutoNum type="arabicPeriod"/>
            </a:pPr>
            <a:r>
              <a:rPr lang="ja-JP" altLang="en-US" dirty="0"/>
              <a:t>作成日、作成者名、レポートの題名を記入し、完成させる。</a:t>
            </a:r>
            <a:r>
              <a:rPr lang="en-US" altLang="ja-JP" dirty="0"/>
              <a:t>		  5</a:t>
            </a:r>
            <a:r>
              <a:rPr lang="ja-JP" altLang="en-US" dirty="0"/>
              <a:t>分</a:t>
            </a:r>
            <a:endParaRPr lang="en-US" altLang="ja-JP" dirty="0"/>
          </a:p>
          <a:p>
            <a:pPr marL="342900" indent="-342900">
              <a:buFont typeface="+mj-lt"/>
              <a:buAutoNum type="arabicPeriod"/>
            </a:pPr>
            <a:r>
              <a:rPr lang="ja-JP" altLang="en-US" dirty="0"/>
              <a:t>レポートを提出する。</a:t>
            </a:r>
            <a:r>
              <a:rPr lang="en-US" altLang="ja-JP" dirty="0"/>
              <a:t>						  5</a:t>
            </a:r>
            <a:r>
              <a:rPr lang="ja-JP" altLang="en-US" dirty="0"/>
              <a:t>分</a:t>
            </a:r>
            <a:endParaRPr lang="en-US" altLang="ja-JP" dirty="0"/>
          </a:p>
          <a:p>
            <a:r>
              <a:rPr lang="en-US" altLang="ja-JP" dirty="0"/>
              <a:t>						                                 240</a:t>
            </a:r>
            <a:r>
              <a:rPr lang="ja-JP" altLang="en-US" dirty="0"/>
              <a:t>分</a:t>
            </a:r>
            <a:endParaRPr lang="en-US" altLang="ja-JP" dirty="0"/>
          </a:p>
          <a:p>
            <a:r>
              <a:rPr lang="en-US" altLang="ja-JP" dirty="0"/>
              <a:t>							            </a:t>
            </a:r>
            <a:r>
              <a:rPr lang="ja-JP" altLang="en-US" dirty="0"/>
              <a:t>（４時間）</a:t>
            </a:r>
            <a:endParaRPr lang="en-US" altLang="ja-JP" dirty="0"/>
          </a:p>
          <a:p>
            <a:pPr marL="342900" indent="-342900">
              <a:buFont typeface="+mj-lt"/>
              <a:buAutoNum type="arabicPeriod"/>
            </a:pP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a:t>Copyrights©2015  SSS Corporation</a:t>
            </a:r>
            <a:r>
              <a:rPr kumimoji="1" lang="ja-JP" altLang="en-US"/>
              <a:t>　 </a:t>
            </a:r>
          </a:p>
        </p:txBody>
      </p:sp>
      <p:sp>
        <p:nvSpPr>
          <p:cNvPr id="6" name="スライド番号プレースホルダー 5"/>
          <p:cNvSpPr>
            <a:spLocks noGrp="1"/>
          </p:cNvSpPr>
          <p:nvPr>
            <p:ph type="sldNum" sz="quarter" idx="12"/>
          </p:nvPr>
        </p:nvSpPr>
        <p:spPr/>
        <p:txBody>
          <a:bodyPr/>
          <a:lstStyle/>
          <a:p>
            <a:fld id="{12493AFB-09EF-44E8-907E-BBD1DBE5A50F}" type="slidenum">
              <a:rPr kumimoji="1" lang="ja-JP" altLang="en-US" smtClean="0"/>
              <a:t>61</a:t>
            </a:fld>
            <a:endParaRPr kumimoji="1" lang="ja-JP" altLang="en-US"/>
          </a:p>
        </p:txBody>
      </p:sp>
    </p:spTree>
    <p:extLst>
      <p:ext uri="{BB962C8B-B14F-4D97-AF65-F5344CB8AC3E}">
        <p14:creationId xmlns:p14="http://schemas.microsoft.com/office/powerpoint/2010/main" val="325451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899592" y="116632"/>
            <a:ext cx="7344816" cy="6552728"/>
            <a:chOff x="899592" y="116632"/>
            <a:chExt cx="7344816" cy="6552728"/>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7344816" cy="6552728"/>
            </a:xfrm>
            <a:prstGeom prst="rect">
              <a:avLst/>
            </a:prstGeom>
            <a:noFill/>
            <a:ln>
              <a:noFill/>
            </a:ln>
          </p:spPr>
        </p:pic>
        <p:sp>
          <p:nvSpPr>
            <p:cNvPr id="4" name="テキスト ボックス 3"/>
            <p:cNvSpPr txBox="1"/>
            <p:nvPr/>
          </p:nvSpPr>
          <p:spPr>
            <a:xfrm>
              <a:off x="7380312" y="620687"/>
              <a:ext cx="864096" cy="276999"/>
            </a:xfrm>
            <a:prstGeom prst="rect">
              <a:avLst/>
            </a:prstGeom>
            <a:noFill/>
          </p:spPr>
          <p:txBody>
            <a:bodyPr wrap="square" rtlCol="0">
              <a:spAutoFit/>
            </a:bodyPr>
            <a:lstStyle/>
            <a:p>
              <a:pPr algn="ctr"/>
              <a:r>
                <a:rPr lang="en-US" altLang="ja-JP" sz="1200" dirty="0"/>
                <a:t>55.5 </a:t>
              </a:r>
              <a:r>
                <a:rPr lang="ja-JP" altLang="en-US" sz="1200" dirty="0"/>
                <a:t>時間</a:t>
              </a:r>
              <a:endParaRPr kumimoji="1" lang="ja-JP" altLang="en-US" sz="1200" dirty="0"/>
            </a:p>
          </p:txBody>
        </p:sp>
      </p:grpSp>
    </p:spTree>
    <p:extLst>
      <p:ext uri="{BB962C8B-B14F-4D97-AF65-F5344CB8AC3E}">
        <p14:creationId xmlns:p14="http://schemas.microsoft.com/office/powerpoint/2010/main" val="1711207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Text Box 9"/>
          <p:cNvSpPr txBox="1">
            <a:spLocks noChangeArrowheads="1"/>
          </p:cNvSpPr>
          <p:nvPr/>
        </p:nvSpPr>
        <p:spPr bwMode="auto">
          <a:xfrm>
            <a:off x="468313" y="908050"/>
            <a:ext cx="82804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449263">
              <a:defRPr kumimoji="1">
                <a:solidFill>
                  <a:schemeClr val="tx1"/>
                </a:solidFill>
                <a:latin typeface="Arial" charset="0"/>
                <a:ea typeface="ＭＳ Ｐゴシック" charset="-128"/>
              </a:defRPr>
            </a:lvl1pPr>
            <a:lvl2pPr marL="742950" indent="-285750" defTabSz="449263">
              <a:defRPr kumimoji="1">
                <a:solidFill>
                  <a:schemeClr val="tx1"/>
                </a:solidFill>
                <a:latin typeface="Arial" charset="0"/>
                <a:ea typeface="ＭＳ Ｐゴシック" charset="-128"/>
              </a:defRPr>
            </a:lvl2pPr>
            <a:lvl3pPr marL="1143000" indent="-228600" defTabSz="449263">
              <a:defRPr kumimoji="1">
                <a:solidFill>
                  <a:schemeClr val="tx1"/>
                </a:solidFill>
                <a:latin typeface="Arial" charset="0"/>
                <a:ea typeface="ＭＳ Ｐゴシック" charset="-128"/>
              </a:defRPr>
            </a:lvl3pPr>
            <a:lvl4pPr marL="1600200" indent="-228600" defTabSz="449263">
              <a:defRPr kumimoji="1">
                <a:solidFill>
                  <a:schemeClr val="tx1"/>
                </a:solidFill>
                <a:latin typeface="Arial" charset="0"/>
                <a:ea typeface="ＭＳ Ｐゴシック" charset="-128"/>
              </a:defRPr>
            </a:lvl4pPr>
            <a:lvl5pPr marL="2057400" indent="-228600" defTabSz="449263">
              <a:defRPr kumimoji="1">
                <a:solidFill>
                  <a:schemeClr val="tx1"/>
                </a:solidFill>
                <a:latin typeface="Arial" charset="0"/>
                <a:ea typeface="ＭＳ Ｐゴシック" charset="-128"/>
              </a:defRPr>
            </a:lvl5pPr>
            <a:lvl6pPr marL="2514600" indent="-228600" defTabSz="449263" fontAlgn="base">
              <a:spcBef>
                <a:spcPct val="0"/>
              </a:spcBef>
              <a:spcAft>
                <a:spcPct val="0"/>
              </a:spcAft>
              <a:defRPr kumimoji="1">
                <a:solidFill>
                  <a:schemeClr val="tx1"/>
                </a:solidFill>
                <a:latin typeface="Arial" charset="0"/>
                <a:ea typeface="ＭＳ Ｐゴシック" charset="-128"/>
              </a:defRPr>
            </a:lvl6pPr>
            <a:lvl7pPr marL="2971800" indent="-228600" defTabSz="449263" fontAlgn="base">
              <a:spcBef>
                <a:spcPct val="0"/>
              </a:spcBef>
              <a:spcAft>
                <a:spcPct val="0"/>
              </a:spcAft>
              <a:defRPr kumimoji="1">
                <a:solidFill>
                  <a:schemeClr val="tx1"/>
                </a:solidFill>
                <a:latin typeface="Arial" charset="0"/>
                <a:ea typeface="ＭＳ Ｐゴシック" charset="-128"/>
              </a:defRPr>
            </a:lvl7pPr>
            <a:lvl8pPr marL="3429000" indent="-228600" defTabSz="449263" fontAlgn="base">
              <a:spcBef>
                <a:spcPct val="0"/>
              </a:spcBef>
              <a:spcAft>
                <a:spcPct val="0"/>
              </a:spcAft>
              <a:defRPr kumimoji="1">
                <a:solidFill>
                  <a:schemeClr val="tx1"/>
                </a:solidFill>
                <a:latin typeface="Arial" charset="0"/>
                <a:ea typeface="ＭＳ Ｐゴシック" charset="-128"/>
              </a:defRPr>
            </a:lvl8pPr>
            <a:lvl9pPr marL="3886200" indent="-228600" defTabSz="449263"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200" dirty="0">
                <a:latin typeface="ＭＳ Ｐゴシック" charset="-128"/>
              </a:rPr>
              <a:t>エンジニアＡさん：　アジャイル初体験、ウォーターフォール開発経験約１５年（主任クラス）３７才</a:t>
            </a:r>
          </a:p>
          <a:p>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情報処理技術者　１種			</a:t>
            </a:r>
            <a:r>
              <a:rPr lang="en-US" altLang="ja-JP" sz="1200" dirty="0">
                <a:latin typeface="ＭＳ Ｐゴシック" charset="-128"/>
              </a:rPr>
              <a:t>&gt; </a:t>
            </a:r>
            <a:r>
              <a:rPr lang="ja-JP" altLang="en-US" sz="1200" dirty="0">
                <a:latin typeface="ＭＳ Ｐゴシック" charset="-128"/>
              </a:rPr>
              <a:t>ＵＭＴＰ　Ｌ１</a:t>
            </a:r>
          </a:p>
          <a:p>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業務ＳＥ（物流／生産管理／公共サービス）　８年		</a:t>
            </a:r>
            <a:r>
              <a:rPr lang="en-US" altLang="ja-JP" sz="1200" dirty="0">
                <a:latin typeface="ＭＳ Ｐゴシック" charset="-128"/>
              </a:rPr>
              <a:t>&gt; </a:t>
            </a:r>
            <a:r>
              <a:rPr lang="ja-JP" altLang="en-US" sz="1200" dirty="0">
                <a:latin typeface="ＭＳ Ｐゴシック" charset="-128"/>
              </a:rPr>
              <a:t>ホスト汎用機テクニカルＳＥ　７年</a:t>
            </a:r>
          </a:p>
          <a:p>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今回　．ＮＥＴは初めての経験			</a:t>
            </a:r>
            <a:r>
              <a:rPr lang="en-US" altLang="ja-JP" sz="1200" dirty="0">
                <a:latin typeface="ＭＳ Ｐゴシック" charset="-128"/>
              </a:rPr>
              <a:t>&gt; </a:t>
            </a:r>
            <a:r>
              <a:rPr lang="ja-JP" altLang="en-US" sz="1200" dirty="0">
                <a:latin typeface="ＭＳ Ｐゴシック" charset="-128"/>
              </a:rPr>
              <a:t>ＪＡＶＡ（</a:t>
            </a:r>
            <a:r>
              <a:rPr lang="en-US" altLang="ja-JP" sz="1200" dirty="0">
                <a:latin typeface="ＭＳ Ｐゴシック" charset="-128"/>
              </a:rPr>
              <a:t>web</a:t>
            </a:r>
            <a:r>
              <a:rPr lang="ja-JP" altLang="en-US" sz="1200" dirty="0">
                <a:latin typeface="ＭＳ Ｐゴシック" charset="-128"/>
              </a:rPr>
              <a:t>）　３年</a:t>
            </a:r>
          </a:p>
          <a:p>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ＰＬ／ＳＱＬ　２年			</a:t>
            </a:r>
            <a:r>
              <a:rPr lang="en-US" altLang="ja-JP" sz="1200" dirty="0">
                <a:latin typeface="ＭＳ Ｐゴシック" charset="-128"/>
              </a:rPr>
              <a:t>&gt; </a:t>
            </a:r>
            <a:r>
              <a:rPr lang="ja-JP" altLang="en-US" sz="1200" dirty="0">
                <a:latin typeface="ＭＳ Ｐゴシック" charset="-128"/>
              </a:rPr>
              <a:t>ＶＢ．ＮＥＴ　（２週間：本アジャイル開発で初）</a:t>
            </a:r>
          </a:p>
          <a:p>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ＣＯＢＯＬ、Ｃ＋＋　</a:t>
            </a:r>
            <a:r>
              <a:rPr lang="en-US" altLang="ja-JP" sz="1200" dirty="0" err="1">
                <a:latin typeface="ＭＳ Ｐゴシック" charset="-128"/>
              </a:rPr>
              <a:t>etc</a:t>
            </a:r>
            <a:r>
              <a:rPr lang="ja-JP" altLang="en-US" sz="1200" dirty="0">
                <a:latin typeface="ＭＳ Ｐゴシック" charset="-128"/>
              </a:rPr>
              <a:t>（細かい開発は多数）</a:t>
            </a:r>
          </a:p>
          <a:p>
            <a:pPr>
              <a:spcBef>
                <a:spcPct val="50000"/>
              </a:spcBef>
            </a:pPr>
            <a:r>
              <a:rPr lang="ja-JP" altLang="en-US" sz="1200" dirty="0">
                <a:latin typeface="ＭＳ Ｐゴシック" charset="-128"/>
              </a:rPr>
              <a:t>アジャイル開発の効果：　コーディングの生産性は変わらないが、開発作業内で手戻りが無く、結果的に早く完了できる。</a:t>
            </a:r>
          </a:p>
          <a:p>
            <a:pPr>
              <a:spcBef>
                <a:spcPct val="50000"/>
              </a:spcBef>
            </a:pPr>
            <a:r>
              <a:rPr lang="ja-JP" altLang="en-US" sz="1200" dirty="0">
                <a:latin typeface="ＭＳ Ｐゴシック" charset="-128"/>
              </a:rPr>
              <a:t>体験した感想：　とにかく頭が疲れる。集中する。</a:t>
            </a:r>
          </a:p>
          <a:p>
            <a:pPr>
              <a:spcBef>
                <a:spcPct val="50000"/>
              </a:spcBef>
            </a:pPr>
            <a:r>
              <a:rPr lang="ja-JP" altLang="en-US" sz="1200" dirty="0">
                <a:latin typeface="ＭＳ Ｐゴシック" charset="-128"/>
              </a:rPr>
              <a:t>・品質が高くなる。</a:t>
            </a:r>
          </a:p>
          <a:p>
            <a:r>
              <a:rPr lang="ja-JP" altLang="en-US" sz="1200" dirty="0">
                <a:latin typeface="ＭＳ Ｐゴシック" charset="-128"/>
              </a:rPr>
              <a:t>・技術的な問題や、方式で悩む時間が少ないので効率は良い。</a:t>
            </a:r>
          </a:p>
          <a:p>
            <a:r>
              <a:rPr lang="ja-JP" altLang="en-US" sz="1200" dirty="0">
                <a:latin typeface="ＭＳ Ｐゴシック" charset="-128"/>
              </a:rPr>
              <a:t>・気を抜く暇がないので、稼働率は高い</a:t>
            </a:r>
          </a:p>
          <a:p>
            <a:r>
              <a:rPr lang="ja-JP" altLang="en-US" sz="1200" dirty="0">
                <a:latin typeface="ＭＳ Ｐゴシック" charset="-128"/>
              </a:rPr>
              <a:t>・二人でやっているので、生産性は倍まではいかない。ただし品質が高いので、改修やテスト時の修正工数は少なくなる</a:t>
            </a:r>
          </a:p>
          <a:p>
            <a:r>
              <a:rPr lang="ja-JP" altLang="en-US" sz="1200" dirty="0">
                <a:latin typeface="ＭＳ Ｐゴシック" charset="-128"/>
              </a:rPr>
              <a:t>・ペアプロ／クロスファンクションにより　ソースコードレベルで情報を共有するため、 自然に　可読性／ロジックのシンプルさが感じられる実装となる。</a:t>
            </a:r>
          </a:p>
          <a:p>
            <a:r>
              <a:rPr lang="ja-JP" altLang="en-US" sz="1200" dirty="0">
                <a:latin typeface="ＭＳ Ｐゴシック" charset="-128"/>
              </a:rPr>
              <a:t>・随時に動かしながら機能拡張をするため、潜在バグ／デグレードのリスクは低い。</a:t>
            </a:r>
          </a:p>
          <a:p>
            <a:r>
              <a:rPr lang="ja-JP" altLang="en-US" sz="1200" dirty="0">
                <a:latin typeface="ＭＳ Ｐゴシック" charset="-128"/>
              </a:rPr>
              <a:t>・実装が不慣れな要員がいても、ペアの組み合わせにより品質の高い実装が可能となる。</a:t>
            </a:r>
          </a:p>
          <a:p>
            <a:r>
              <a:rPr lang="ja-JP" altLang="en-US" sz="1200" dirty="0">
                <a:latin typeface="ＭＳ Ｐゴシック" charset="-128"/>
              </a:rPr>
              <a:t>・作業の完了が、視覚的に理解できる。実装の成果がすぐに見れる。</a:t>
            </a:r>
          </a:p>
          <a:p>
            <a:r>
              <a:rPr lang="ja-JP" altLang="en-US" sz="1200" dirty="0">
                <a:latin typeface="ＭＳ Ｐゴシック" charset="-128"/>
              </a:rPr>
              <a:t>・スタンドアップミーティング／振り返り／タスクの割り振りによりメンバー全員が全体の作業を見渡せる。司会を持ち回りすることにより参加意識が強調される。</a:t>
            </a:r>
          </a:p>
          <a:p>
            <a:r>
              <a:rPr lang="ja-JP" altLang="en-US" sz="1200" dirty="0">
                <a:latin typeface="ＭＳ Ｐゴシック" charset="-128"/>
              </a:rPr>
              <a:t>人に見られているのに、適当な（動けばいい）コーディングはできない。</a:t>
            </a:r>
          </a:p>
          <a:p>
            <a:r>
              <a:rPr lang="ja-JP" altLang="en-US" sz="1200" dirty="0">
                <a:latin typeface="ＭＳ Ｐゴシック" charset="-128"/>
              </a:rPr>
              <a:t>・悩んでいる時間が少ない。（随時相談／調査）</a:t>
            </a:r>
          </a:p>
          <a:p>
            <a:r>
              <a:rPr lang="ja-JP" altLang="en-US" sz="1200" dirty="0">
                <a:latin typeface="ＭＳ Ｐゴシック" charset="-128"/>
              </a:rPr>
              <a:t>・具体的な目標を随時持つことができる。</a:t>
            </a:r>
          </a:p>
          <a:p>
            <a:r>
              <a:rPr lang="ja-JP" altLang="en-US" sz="1200" dirty="0">
                <a:latin typeface="ＭＳ Ｐゴシック" charset="-128"/>
              </a:rPr>
              <a:t>・タスク担当を明確にすることにより、責任範囲の当事者意識を持つことができる。</a:t>
            </a:r>
          </a:p>
          <a:p>
            <a:pPr>
              <a:spcBef>
                <a:spcPct val="50000"/>
              </a:spcBef>
            </a:pPr>
            <a:endParaRPr lang="en-US" altLang="ja-JP" sz="1200" dirty="0">
              <a:latin typeface="ＭＳ Ｐゴシック" charset="-128"/>
            </a:endParaRPr>
          </a:p>
        </p:txBody>
      </p:sp>
      <p:sp>
        <p:nvSpPr>
          <p:cNvPr id="124939" name="Rectangle 11"/>
          <p:cNvSpPr>
            <a:spLocks noGrp="1" noChangeArrowheads="1"/>
          </p:cNvSpPr>
          <p:nvPr>
            <p:ph type="title" idx="4294967295"/>
          </p:nvPr>
        </p:nvSpPr>
        <p:spPr>
          <a:xfrm>
            <a:off x="395288" y="155575"/>
            <a:ext cx="7056437" cy="752475"/>
          </a:xfrm>
        </p:spPr>
        <p:txBody>
          <a:bodyPr lIns="90000" tIns="46800" rIns="90000" bIns="46800">
            <a:normAutofit/>
          </a:bodyPr>
          <a:lstStyle/>
          <a:p>
            <a:pPr algn="l"/>
            <a:r>
              <a:rPr lang="ja-JP" altLang="en-US" sz="2800" dirty="0">
                <a:solidFill>
                  <a:srgbClr val="002060"/>
                </a:solidFill>
                <a:latin typeface="ＭＳ Ｐゴシック" charset="-128"/>
              </a:rPr>
              <a:t>経験事例の報告（エンジニアの声）</a:t>
            </a:r>
          </a:p>
        </p:txBody>
      </p:sp>
      <p:cxnSp>
        <p:nvCxnSpPr>
          <p:cNvPr id="3" name="直線コネクタ 2"/>
          <p:cNvCxnSpPr/>
          <p:nvPr/>
        </p:nvCxnSpPr>
        <p:spPr>
          <a:xfrm>
            <a:off x="1475656" y="2636912"/>
            <a:ext cx="2160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フッター プレースホルダー 1"/>
          <p:cNvSpPr>
            <a:spLocks noGrp="1"/>
          </p:cNvSpPr>
          <p:nvPr>
            <p:ph type="ftr" sz="quarter" idx="11"/>
          </p:nvPr>
        </p:nvSpPr>
        <p:spPr/>
        <p:txBody>
          <a:bodyPr/>
          <a:lstStyle/>
          <a:p>
            <a:r>
              <a:rPr kumimoji="1" lang="en-US" altLang="ja-JP"/>
              <a:t>Copyrights©2015  SSS Corporation</a:t>
            </a:r>
            <a:r>
              <a:rPr kumimoji="1" lang="ja-JP" altLang="en-US"/>
              <a:t>　 </a:t>
            </a:r>
          </a:p>
        </p:txBody>
      </p:sp>
      <p:sp>
        <p:nvSpPr>
          <p:cNvPr id="4" name="スライド番号プレースホルダー 3"/>
          <p:cNvSpPr>
            <a:spLocks noGrp="1"/>
          </p:cNvSpPr>
          <p:nvPr>
            <p:ph type="sldNum" sz="quarter" idx="12"/>
          </p:nvPr>
        </p:nvSpPr>
        <p:spPr/>
        <p:txBody>
          <a:bodyPr/>
          <a:lstStyle/>
          <a:p>
            <a:fld id="{12493AFB-09EF-44E8-907E-BBD1DBE5A50F}" type="slidenum">
              <a:rPr kumimoji="1" lang="ja-JP" altLang="en-US" smtClean="0"/>
              <a:t>63</a:t>
            </a:fld>
            <a:endParaRPr kumimoji="1" lang="ja-JP" altLang="en-US"/>
          </a:p>
        </p:txBody>
      </p:sp>
    </p:spTree>
    <p:extLst>
      <p:ext uri="{BB962C8B-B14F-4D97-AF65-F5344CB8AC3E}">
        <p14:creationId xmlns:p14="http://schemas.microsoft.com/office/powerpoint/2010/main" val="120113880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idx="4294967295"/>
          </p:nvPr>
        </p:nvSpPr>
        <p:spPr>
          <a:xfrm>
            <a:off x="250825" y="188913"/>
            <a:ext cx="8228013" cy="530225"/>
          </a:xfrm>
        </p:spPr>
        <p:txBody>
          <a:bodyPr lIns="90000" tIns="46800" rIns="90000" bIns="46800">
            <a:normAutofit/>
          </a:bodyPr>
          <a:lstStyle/>
          <a:p>
            <a:pPr algn="l"/>
            <a:r>
              <a:rPr lang="ja-JP" altLang="en-US" sz="2800" dirty="0">
                <a:solidFill>
                  <a:srgbClr val="002060"/>
                </a:solidFill>
                <a:latin typeface="ＭＳ Ｐゴシック" charset="-128"/>
              </a:rPr>
              <a:t>経験事例の報告（エンジニアの声）</a:t>
            </a:r>
          </a:p>
        </p:txBody>
      </p:sp>
      <p:sp>
        <p:nvSpPr>
          <p:cNvPr id="103428" name="Rectangle 4"/>
          <p:cNvSpPr>
            <a:spLocks noChangeArrowheads="1"/>
          </p:cNvSpPr>
          <p:nvPr/>
        </p:nvSpPr>
        <p:spPr bwMode="auto">
          <a:xfrm>
            <a:off x="1584325" y="2708275"/>
            <a:ext cx="75596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a:lnSpc>
                <a:spcPct val="93000"/>
              </a:lnSpc>
              <a:buClr>
                <a:srgbClr val="000000"/>
              </a:buClr>
              <a:buSzPct val="100000"/>
              <a:buFont typeface="Arial" charset="0"/>
              <a:buNone/>
            </a:pPr>
            <a:r>
              <a:rPr lang="ja-JP" altLang="en-US" sz="1200" dirty="0">
                <a:latin typeface="ＭＳ Ｐゴシック" charset="-128"/>
              </a:rPr>
              <a:t>エンジニア</a:t>
            </a:r>
            <a:r>
              <a:rPr lang="en-US" altLang="ja-JP" sz="1200" dirty="0">
                <a:latin typeface="ＭＳ Ｐゴシック" charset="-128"/>
              </a:rPr>
              <a:t>C</a:t>
            </a:r>
            <a:r>
              <a:rPr lang="ja-JP" altLang="en-US" sz="1200" dirty="0">
                <a:latin typeface="ＭＳ Ｐゴシック" charset="-128"/>
              </a:rPr>
              <a:t>さん：　アジャイル初体験、ウォーターフォール開発経験約４年２７才</a:t>
            </a:r>
          </a:p>
          <a:p>
            <a:pPr defTabSz="449263">
              <a:lnSpc>
                <a:spcPct val="93000"/>
              </a:lnSpc>
              <a:buClr>
                <a:srgbClr val="000000"/>
              </a:buClr>
              <a:buSzPct val="100000"/>
              <a:buFont typeface="Arial" charset="0"/>
              <a:buNone/>
            </a:pPr>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初級アドミニストレータ</a:t>
            </a:r>
          </a:p>
          <a:p>
            <a:pPr defTabSz="449263">
              <a:lnSpc>
                <a:spcPct val="93000"/>
              </a:lnSpc>
              <a:buClr>
                <a:srgbClr val="000000"/>
              </a:buClr>
              <a:buSzPct val="100000"/>
              <a:buFont typeface="Arial" charset="0"/>
              <a:buNone/>
            </a:pPr>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詳細設計・</a:t>
            </a:r>
            <a:r>
              <a:rPr lang="en-US" altLang="ja-JP" sz="1200" dirty="0">
                <a:latin typeface="ＭＳ Ｐゴシック" charset="-128"/>
              </a:rPr>
              <a:t>PG</a:t>
            </a:r>
            <a:r>
              <a:rPr lang="ja-JP" altLang="en-US" sz="1200" dirty="0">
                <a:latin typeface="ＭＳ Ｐゴシック" charset="-128"/>
              </a:rPr>
              <a:t>・</a:t>
            </a:r>
            <a:r>
              <a:rPr lang="en-US" altLang="ja-JP" sz="1200" dirty="0">
                <a:latin typeface="ＭＳ Ｐゴシック" charset="-128"/>
              </a:rPr>
              <a:t>/</a:t>
            </a:r>
            <a:r>
              <a:rPr lang="ja-JP" altLang="en-US" sz="1200" dirty="0">
                <a:latin typeface="ＭＳ Ｐゴシック" charset="-128"/>
              </a:rPr>
              <a:t>テスト（物流／在庫管理／</a:t>
            </a:r>
            <a:r>
              <a:rPr lang="en-US" altLang="ja-JP" sz="1200" dirty="0">
                <a:latin typeface="ＭＳ Ｐゴシック" charset="-128"/>
              </a:rPr>
              <a:t>Web</a:t>
            </a:r>
            <a:r>
              <a:rPr lang="ja-JP" altLang="en-US" sz="1200" dirty="0">
                <a:latin typeface="ＭＳ Ｐゴシック" charset="-128"/>
              </a:rPr>
              <a:t>）　４年		</a:t>
            </a:r>
          </a:p>
          <a:p>
            <a:pPr defTabSz="449263">
              <a:lnSpc>
                <a:spcPct val="93000"/>
              </a:lnSpc>
              <a:buClr>
                <a:srgbClr val="000000"/>
              </a:buClr>
              <a:buSzPct val="100000"/>
              <a:buFont typeface="Arial" charset="0"/>
              <a:buNone/>
            </a:pPr>
            <a:r>
              <a:rPr lang="ja-JP" altLang="en-US" sz="1200" dirty="0">
                <a:latin typeface="ＭＳ Ｐゴシック" charset="-128"/>
              </a:rPr>
              <a:t>	</a:t>
            </a:r>
            <a:r>
              <a:rPr lang="en-US" altLang="ja-JP" sz="1200" dirty="0">
                <a:latin typeface="ＭＳ Ｐゴシック" charset="-128"/>
              </a:rPr>
              <a:t>&gt;</a:t>
            </a:r>
            <a:r>
              <a:rPr lang="ja-JP" altLang="en-US" sz="1200" dirty="0">
                <a:latin typeface="ＭＳ Ｐゴシック" charset="-128"/>
              </a:rPr>
              <a:t>ＶＢ．</a:t>
            </a:r>
            <a:r>
              <a:rPr lang="en-US" altLang="ja-JP" sz="1200" dirty="0">
                <a:latin typeface="ＭＳ Ｐゴシック" charset="-128"/>
              </a:rPr>
              <a:t>2</a:t>
            </a:r>
            <a:r>
              <a:rPr lang="ja-JP" altLang="en-US" sz="1200" dirty="0">
                <a:latin typeface="ＭＳ Ｐゴシック" charset="-128"/>
              </a:rPr>
              <a:t>年　　　　　　			</a:t>
            </a:r>
            <a:r>
              <a:rPr lang="en-US" altLang="ja-JP" sz="1200" dirty="0">
                <a:latin typeface="ＭＳ Ｐゴシック" charset="-128"/>
              </a:rPr>
              <a:t>&gt; </a:t>
            </a:r>
            <a:r>
              <a:rPr lang="ja-JP" altLang="en-US" sz="1200" dirty="0">
                <a:latin typeface="ＭＳ Ｐゴシック" charset="-128"/>
              </a:rPr>
              <a:t>ＪＡＶＡ（</a:t>
            </a:r>
            <a:r>
              <a:rPr lang="en-US" altLang="ja-JP" sz="1200" dirty="0">
                <a:latin typeface="ＭＳ Ｐゴシック" charset="-128"/>
              </a:rPr>
              <a:t>web</a:t>
            </a:r>
            <a:r>
              <a:rPr lang="ja-JP" altLang="en-US" sz="1200" dirty="0">
                <a:latin typeface="ＭＳ Ｐゴシック" charset="-128"/>
              </a:rPr>
              <a:t>）　３年</a:t>
            </a:r>
          </a:p>
          <a:p>
            <a:pPr defTabSz="449263">
              <a:lnSpc>
                <a:spcPct val="93000"/>
              </a:lnSpc>
              <a:buClr>
                <a:srgbClr val="000000"/>
              </a:buClr>
              <a:buSzPct val="100000"/>
              <a:buFont typeface="Arial" charset="0"/>
              <a:buNone/>
            </a:pPr>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ＰＬ／ＳＱＬ　三ヶ月	</a:t>
            </a:r>
          </a:p>
          <a:p>
            <a:pPr defTabSz="449263">
              <a:lnSpc>
                <a:spcPct val="93000"/>
              </a:lnSpc>
              <a:buClr>
                <a:srgbClr val="000000"/>
              </a:buClr>
              <a:buSzPct val="100000"/>
              <a:buFont typeface="Arial" charset="0"/>
              <a:buNone/>
            </a:pPr>
            <a:r>
              <a:rPr lang="ja-JP" altLang="en-US" sz="1200" dirty="0">
                <a:latin typeface="ＭＳ Ｐゴシック" charset="-128"/>
              </a:rPr>
              <a:t>		</a:t>
            </a:r>
          </a:p>
          <a:p>
            <a:pPr defTabSz="449263">
              <a:lnSpc>
                <a:spcPct val="93000"/>
              </a:lnSpc>
              <a:buClr>
                <a:srgbClr val="000000"/>
              </a:buClr>
              <a:buSzPct val="100000"/>
              <a:buFont typeface="Arial" charset="0"/>
              <a:buNone/>
            </a:pPr>
            <a:r>
              <a:rPr lang="ja-JP" altLang="en-US" sz="1200" dirty="0">
                <a:latin typeface="ＭＳ Ｐゴシック" charset="-128"/>
              </a:rPr>
              <a:t>アジャイル感想：　</a:t>
            </a:r>
          </a:p>
          <a:p>
            <a:pPr defTabSz="449263">
              <a:lnSpc>
                <a:spcPct val="93000"/>
              </a:lnSpc>
              <a:buClr>
                <a:srgbClr val="000000"/>
              </a:buClr>
              <a:buSzPct val="100000"/>
              <a:buFont typeface="Arial" charset="0"/>
              <a:buNone/>
            </a:pPr>
            <a:r>
              <a:rPr lang="ja-JP" altLang="en-US" sz="1200" dirty="0">
                <a:latin typeface="ＭＳ Ｐゴシック" charset="-128"/>
              </a:rPr>
              <a:t>・一人で開発をしている時は、技術的にわからないことがあるとネットや本等で調べて解決し、作業を進めていくが、ペア・プロの場合横で他の人が見ているので、気軽に調べ物がしにくい。</a:t>
            </a:r>
          </a:p>
          <a:p>
            <a:pPr defTabSz="449263">
              <a:lnSpc>
                <a:spcPct val="93000"/>
              </a:lnSpc>
              <a:buClr>
                <a:srgbClr val="000000"/>
              </a:buClr>
              <a:buSzPct val="100000"/>
              <a:buFont typeface="Arial" charset="0"/>
              <a:buNone/>
            </a:pPr>
            <a:r>
              <a:rPr lang="ja-JP" altLang="en-US" sz="1200" dirty="0">
                <a:latin typeface="ＭＳ Ｐゴシック" charset="-128"/>
              </a:rPr>
              <a:t>　（まだメンバーに慣れていないため、気軽に質問ができない）</a:t>
            </a:r>
          </a:p>
          <a:p>
            <a:pPr defTabSz="449263">
              <a:lnSpc>
                <a:spcPct val="93000"/>
              </a:lnSpc>
              <a:buClr>
                <a:srgbClr val="000000"/>
              </a:buClr>
              <a:buSzPct val="100000"/>
              <a:buFont typeface="Arial" charset="0"/>
              <a:buNone/>
            </a:pPr>
            <a:r>
              <a:rPr lang="ja-JP" altLang="en-US" sz="1200" dirty="0">
                <a:latin typeface="ＭＳ Ｐゴシック" charset="-128"/>
              </a:rPr>
              <a:t>・仕様をよく知っている人とペアを組むと、プログラミングの道筋を立てて開発ができるので、良いと思う。</a:t>
            </a:r>
          </a:p>
          <a:p>
            <a:pPr defTabSz="449263">
              <a:lnSpc>
                <a:spcPct val="93000"/>
              </a:lnSpc>
              <a:buClr>
                <a:srgbClr val="000000"/>
              </a:buClr>
              <a:buSzPct val="100000"/>
              <a:buFont typeface="Arial" charset="0"/>
              <a:buNone/>
            </a:pPr>
            <a:r>
              <a:rPr lang="ja-JP" altLang="en-US" sz="1200" dirty="0">
                <a:latin typeface="ＭＳ Ｐゴシック" charset="-128"/>
              </a:rPr>
              <a:t>・反対にある程度わかっている人が作業を行い、ほとんどわかっていない人が横で見ている場合、作業者はどこまで説明しながら進めればいいのかわからない。</a:t>
            </a:r>
          </a:p>
          <a:p>
            <a:pPr defTabSz="449263">
              <a:lnSpc>
                <a:spcPct val="93000"/>
              </a:lnSpc>
              <a:buClr>
                <a:srgbClr val="000000"/>
              </a:buClr>
              <a:buSzPct val="100000"/>
              <a:buFont typeface="Arial" charset="0"/>
              <a:buNone/>
            </a:pPr>
            <a:r>
              <a:rPr lang="ja-JP" altLang="en-US" sz="1200" dirty="0">
                <a:latin typeface="ＭＳ Ｐゴシック" charset="-128"/>
              </a:rPr>
              <a:t>・ペア・プロだと常に他の人と一緒に開発を行うので、緊張感が保てる。その反面、気を抜くことができないので、一人で作業をするよりもかなり疲労度が高い。</a:t>
            </a:r>
          </a:p>
          <a:p>
            <a:pPr defTabSz="449263">
              <a:lnSpc>
                <a:spcPct val="93000"/>
              </a:lnSpc>
              <a:buClr>
                <a:srgbClr val="000000"/>
              </a:buClr>
              <a:buSzPct val="100000"/>
              <a:buFont typeface="Arial" charset="0"/>
              <a:buNone/>
            </a:pPr>
            <a:r>
              <a:rPr lang="ja-JP" altLang="en-US" sz="1200" dirty="0">
                <a:latin typeface="ＭＳ Ｐゴシック" charset="-128"/>
              </a:rPr>
              <a:t>・タスク毎に見積もり時間を出して作業を行うことと、プログラム１本の見積もり時間しか出ていない状態で作業を行うことと比べると、タスク毎の方が作業を進めやすい。</a:t>
            </a:r>
          </a:p>
          <a:p>
            <a:pPr defTabSz="449263">
              <a:lnSpc>
                <a:spcPct val="93000"/>
              </a:lnSpc>
              <a:buClr>
                <a:srgbClr val="000000"/>
              </a:buClr>
              <a:buSzPct val="100000"/>
              <a:buFont typeface="Arial" charset="0"/>
              <a:buNone/>
            </a:pPr>
            <a:r>
              <a:rPr lang="ja-JP" altLang="en-US" sz="1200" dirty="0">
                <a:latin typeface="ＭＳ Ｐゴシック" charset="-128"/>
              </a:rPr>
              <a:t>　（プログラム１本の見積もりの場合、ペース配分が上手くいかないことがある）</a:t>
            </a:r>
          </a:p>
          <a:p>
            <a:pPr defTabSz="449263">
              <a:lnSpc>
                <a:spcPct val="93000"/>
              </a:lnSpc>
              <a:buClr>
                <a:srgbClr val="000000"/>
              </a:buClr>
              <a:buSzPct val="100000"/>
              <a:buFont typeface="Arial" charset="0"/>
              <a:buNone/>
            </a:pPr>
            <a:r>
              <a:rPr lang="ja-JP" altLang="en-US" sz="1200" dirty="0">
                <a:latin typeface="ＭＳ Ｐゴシック" charset="-128"/>
              </a:rPr>
              <a:t>・ウォーターフォール型の開発に慣れているので、要件定義からいきなりプログラミングに入ることにまだ戸惑いを感じる。外部設計書、内部設計書があった方が開発がしやすい。</a:t>
            </a:r>
          </a:p>
          <a:p>
            <a:pPr defTabSz="449263">
              <a:lnSpc>
                <a:spcPct val="93000"/>
              </a:lnSpc>
              <a:buClr>
                <a:srgbClr val="000000"/>
              </a:buClr>
              <a:buSzPct val="100000"/>
              <a:buFont typeface="Arial" charset="0"/>
              <a:buNone/>
            </a:pPr>
            <a:r>
              <a:rPr lang="ja-JP" altLang="en-US" sz="1200" dirty="0">
                <a:latin typeface="ＭＳ Ｐゴシック" charset="-128"/>
              </a:rPr>
              <a:t>・ペア・プロに慣れてきたので、作業進捗が早くなってきた。</a:t>
            </a:r>
          </a:p>
          <a:p>
            <a:pPr defTabSz="449263">
              <a:lnSpc>
                <a:spcPct val="93000"/>
              </a:lnSpc>
              <a:buClr>
                <a:srgbClr val="000000"/>
              </a:buClr>
              <a:buSzPct val="100000"/>
              <a:buFont typeface="Arial" charset="0"/>
              <a:buNone/>
            </a:pPr>
            <a:r>
              <a:rPr lang="ja-JP" altLang="en-US" sz="1200" dirty="0">
                <a:latin typeface="ＭＳ Ｐゴシック" charset="-128"/>
              </a:rPr>
              <a:t>・常に隣に他人がいる環境でずっと開発を行うのは疲労度が高く、辛い時もある。</a:t>
            </a:r>
          </a:p>
        </p:txBody>
      </p:sp>
      <p:sp>
        <p:nvSpPr>
          <p:cNvPr id="103430" name="Text Box 10"/>
          <p:cNvSpPr txBox="1">
            <a:spLocks noChangeArrowheads="1"/>
          </p:cNvSpPr>
          <p:nvPr/>
        </p:nvSpPr>
        <p:spPr bwMode="auto">
          <a:xfrm>
            <a:off x="250825" y="692150"/>
            <a:ext cx="8353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449263">
              <a:defRPr kumimoji="1">
                <a:solidFill>
                  <a:schemeClr val="tx1"/>
                </a:solidFill>
                <a:latin typeface="Arial" charset="0"/>
                <a:ea typeface="ＭＳ Ｐゴシック" charset="-128"/>
              </a:defRPr>
            </a:lvl1pPr>
            <a:lvl2pPr marL="742950" indent="-285750" defTabSz="449263">
              <a:defRPr kumimoji="1">
                <a:solidFill>
                  <a:schemeClr val="tx1"/>
                </a:solidFill>
                <a:latin typeface="Arial" charset="0"/>
                <a:ea typeface="ＭＳ Ｐゴシック" charset="-128"/>
              </a:defRPr>
            </a:lvl2pPr>
            <a:lvl3pPr marL="1143000" indent="-228600" defTabSz="449263">
              <a:defRPr kumimoji="1">
                <a:solidFill>
                  <a:schemeClr val="tx1"/>
                </a:solidFill>
                <a:latin typeface="Arial" charset="0"/>
                <a:ea typeface="ＭＳ Ｐゴシック" charset="-128"/>
              </a:defRPr>
            </a:lvl3pPr>
            <a:lvl4pPr marL="1600200" indent="-228600" defTabSz="449263">
              <a:defRPr kumimoji="1">
                <a:solidFill>
                  <a:schemeClr val="tx1"/>
                </a:solidFill>
                <a:latin typeface="Arial" charset="0"/>
                <a:ea typeface="ＭＳ Ｐゴシック" charset="-128"/>
              </a:defRPr>
            </a:lvl4pPr>
            <a:lvl5pPr marL="2057400" indent="-228600" defTabSz="449263">
              <a:defRPr kumimoji="1">
                <a:solidFill>
                  <a:schemeClr val="tx1"/>
                </a:solidFill>
                <a:latin typeface="Arial" charset="0"/>
                <a:ea typeface="ＭＳ Ｐゴシック" charset="-128"/>
              </a:defRPr>
            </a:lvl5pPr>
            <a:lvl6pPr marL="2514600" indent="-228600" defTabSz="449263" fontAlgn="base">
              <a:spcBef>
                <a:spcPct val="0"/>
              </a:spcBef>
              <a:spcAft>
                <a:spcPct val="0"/>
              </a:spcAft>
              <a:defRPr kumimoji="1">
                <a:solidFill>
                  <a:schemeClr val="tx1"/>
                </a:solidFill>
                <a:latin typeface="Arial" charset="0"/>
                <a:ea typeface="ＭＳ Ｐゴシック" charset="-128"/>
              </a:defRPr>
            </a:lvl6pPr>
            <a:lvl7pPr marL="2971800" indent="-228600" defTabSz="449263" fontAlgn="base">
              <a:spcBef>
                <a:spcPct val="0"/>
              </a:spcBef>
              <a:spcAft>
                <a:spcPct val="0"/>
              </a:spcAft>
              <a:defRPr kumimoji="1">
                <a:solidFill>
                  <a:schemeClr val="tx1"/>
                </a:solidFill>
                <a:latin typeface="Arial" charset="0"/>
                <a:ea typeface="ＭＳ Ｐゴシック" charset="-128"/>
              </a:defRPr>
            </a:lvl7pPr>
            <a:lvl8pPr marL="3429000" indent="-228600" defTabSz="449263" fontAlgn="base">
              <a:spcBef>
                <a:spcPct val="0"/>
              </a:spcBef>
              <a:spcAft>
                <a:spcPct val="0"/>
              </a:spcAft>
              <a:defRPr kumimoji="1">
                <a:solidFill>
                  <a:schemeClr val="tx1"/>
                </a:solidFill>
                <a:latin typeface="Arial" charset="0"/>
                <a:ea typeface="ＭＳ Ｐゴシック" charset="-128"/>
              </a:defRPr>
            </a:lvl8pPr>
            <a:lvl9pPr marL="3886200" indent="-228600" defTabSz="449263"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200" dirty="0">
                <a:latin typeface="ＭＳ Ｐゴシック" charset="-128"/>
              </a:rPr>
              <a:t>エンジニアＢさん：　アジャイル初体験、ウォーターフォール開発経験約５年　２８才</a:t>
            </a:r>
          </a:p>
          <a:p>
            <a:r>
              <a:rPr lang="ja-JP" altLang="en-US" sz="1200" dirty="0">
                <a:latin typeface="ＭＳ Ｐゴシック" charset="-128"/>
              </a:rPr>
              <a:t>	</a:t>
            </a:r>
            <a:r>
              <a:rPr lang="en-US" altLang="ja-JP" sz="1200" dirty="0">
                <a:latin typeface="ＭＳ Ｐゴシック" charset="-128"/>
              </a:rPr>
              <a:t>&gt; Oracle Master Bronze 10g			&gt; VB.NET</a:t>
            </a:r>
            <a:r>
              <a:rPr lang="ja-JP" altLang="en-US" sz="1200" dirty="0">
                <a:latin typeface="ＭＳ Ｐゴシック" charset="-128"/>
              </a:rPr>
              <a:t>：１年</a:t>
            </a:r>
          </a:p>
          <a:p>
            <a:r>
              <a:rPr lang="ja-JP" altLang="en-US" sz="1200" dirty="0">
                <a:latin typeface="ＭＳ Ｐゴシック" charset="-128"/>
              </a:rPr>
              <a:t>	</a:t>
            </a:r>
            <a:r>
              <a:rPr lang="en-US" altLang="ja-JP" sz="1200" dirty="0">
                <a:latin typeface="ＭＳ Ｐゴシック" charset="-128"/>
              </a:rPr>
              <a:t>&gt; HTML</a:t>
            </a:r>
            <a:r>
              <a:rPr lang="ja-JP" altLang="en-US" sz="1200" dirty="0" err="1">
                <a:latin typeface="ＭＳ Ｐゴシック" charset="-128"/>
              </a:rPr>
              <a:t>、</a:t>
            </a:r>
            <a:r>
              <a:rPr lang="en-US" altLang="ja-JP" sz="1200" dirty="0">
                <a:latin typeface="ＭＳ Ｐゴシック" charset="-128"/>
              </a:rPr>
              <a:t>JavaScript</a:t>
            </a:r>
            <a:r>
              <a:rPr lang="ja-JP" altLang="en-US" sz="1200" dirty="0" err="1">
                <a:latin typeface="ＭＳ Ｐゴシック" charset="-128"/>
              </a:rPr>
              <a:t>、</a:t>
            </a:r>
            <a:r>
              <a:rPr lang="en-US" altLang="ja-JP" sz="1200" dirty="0">
                <a:latin typeface="ＭＳ Ｐゴシック" charset="-128"/>
              </a:rPr>
              <a:t>CSS</a:t>
            </a:r>
            <a:r>
              <a:rPr lang="ja-JP" altLang="en-US" sz="1200" dirty="0">
                <a:latin typeface="ＭＳ Ｐゴシック" charset="-128"/>
              </a:rPr>
              <a:t>など</a:t>
            </a:r>
            <a:r>
              <a:rPr lang="en-US" altLang="ja-JP" sz="1200" dirty="0">
                <a:latin typeface="ＭＳ Ｐゴシック" charset="-128"/>
              </a:rPr>
              <a:t>Web</a:t>
            </a:r>
            <a:r>
              <a:rPr lang="ja-JP" altLang="en-US" sz="1200" dirty="0">
                <a:latin typeface="ＭＳ Ｐゴシック" charset="-128"/>
              </a:rPr>
              <a:t>関係：１年（随時）	</a:t>
            </a:r>
            <a:r>
              <a:rPr lang="en-US" altLang="ja-JP" sz="1200" dirty="0">
                <a:latin typeface="ＭＳ Ｐゴシック" charset="-128"/>
              </a:rPr>
              <a:t>&gt; PHP</a:t>
            </a:r>
            <a:r>
              <a:rPr lang="ja-JP" altLang="en-US" sz="1200" dirty="0">
                <a:latin typeface="ＭＳ Ｐゴシック" charset="-128"/>
              </a:rPr>
              <a:t>：１年</a:t>
            </a:r>
          </a:p>
          <a:p>
            <a:r>
              <a:rPr lang="ja-JP" altLang="en-US" sz="1200" dirty="0">
                <a:latin typeface="ＭＳ Ｐゴシック" charset="-128"/>
              </a:rPr>
              <a:t>	</a:t>
            </a:r>
            <a:r>
              <a:rPr lang="en-US" altLang="ja-JP" sz="1200" dirty="0">
                <a:latin typeface="ＭＳ Ｐゴシック" charset="-128"/>
              </a:rPr>
              <a:t>&gt; VB6</a:t>
            </a:r>
            <a:r>
              <a:rPr lang="ja-JP" altLang="en-US" sz="1200" dirty="0">
                <a:latin typeface="ＭＳ Ｐゴシック" charset="-128"/>
              </a:rPr>
              <a:t>：３年				</a:t>
            </a:r>
            <a:r>
              <a:rPr lang="en-US" altLang="ja-JP" sz="1200" dirty="0">
                <a:latin typeface="ＭＳ Ｐゴシック" charset="-128"/>
              </a:rPr>
              <a:t>&gt; PL/SQL</a:t>
            </a:r>
            <a:r>
              <a:rPr lang="ja-JP" altLang="en-US" sz="1200" dirty="0">
                <a:latin typeface="ＭＳ Ｐゴシック" charset="-128"/>
              </a:rPr>
              <a:t>：１年</a:t>
            </a:r>
          </a:p>
          <a:p>
            <a:r>
              <a:rPr lang="ja-JP" altLang="en-US" sz="1200" dirty="0">
                <a:latin typeface="ＭＳ Ｐゴシック" charset="-128"/>
              </a:rPr>
              <a:t>	</a:t>
            </a:r>
            <a:r>
              <a:rPr lang="en-US" altLang="ja-JP" sz="1200" dirty="0">
                <a:latin typeface="ＭＳ Ｐゴシック" charset="-128"/>
              </a:rPr>
              <a:t>&gt; XML</a:t>
            </a:r>
            <a:r>
              <a:rPr lang="ja-JP" altLang="en-US" sz="1200" dirty="0">
                <a:latin typeface="ＭＳ Ｐゴシック" charset="-128"/>
              </a:rPr>
              <a:t>：１ヶ月</a:t>
            </a:r>
          </a:p>
          <a:p>
            <a:pPr>
              <a:spcBef>
                <a:spcPct val="50000"/>
              </a:spcBef>
            </a:pPr>
            <a:r>
              <a:rPr lang="ja-JP" altLang="en-US" sz="1200" dirty="0">
                <a:latin typeface="ＭＳ Ｐゴシック" charset="-128"/>
              </a:rPr>
              <a:t>アジャイル開発の効果：　生産性が上がった（体感）。</a:t>
            </a:r>
          </a:p>
          <a:p>
            <a:pPr>
              <a:spcBef>
                <a:spcPct val="50000"/>
              </a:spcBef>
            </a:pPr>
            <a:r>
              <a:rPr lang="ja-JP" altLang="en-US" sz="1200" dirty="0">
                <a:latin typeface="ＭＳ Ｐゴシック" charset="-128"/>
              </a:rPr>
              <a:t>体験した感想：　個人のコミュニケーション能力が高く問われる</a:t>
            </a:r>
          </a:p>
          <a:p>
            <a:r>
              <a:rPr lang="ja-JP" altLang="en-US" sz="1200" dirty="0">
                <a:latin typeface="ＭＳ Ｐゴシック" charset="-128"/>
              </a:rPr>
              <a:t>・二人で作業を行っているため、単純ミスも少なく精度が高い。</a:t>
            </a:r>
          </a:p>
          <a:p>
            <a:r>
              <a:rPr lang="ja-JP" altLang="en-US" sz="1200" dirty="0">
                <a:latin typeface="ＭＳ Ｐゴシック" charset="-128"/>
              </a:rPr>
              <a:t>・思った以上に疲れる。気を抜く暇がない。</a:t>
            </a:r>
          </a:p>
        </p:txBody>
      </p:sp>
      <p:cxnSp>
        <p:nvCxnSpPr>
          <p:cNvPr id="3" name="直線コネクタ 2"/>
          <p:cNvCxnSpPr/>
          <p:nvPr/>
        </p:nvCxnSpPr>
        <p:spPr>
          <a:xfrm>
            <a:off x="2267744" y="2348880"/>
            <a:ext cx="19442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751844" y="2611438"/>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22152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5736" y="490759"/>
            <a:ext cx="4629150" cy="367154"/>
          </a:xfrm>
        </p:spPr>
        <p:txBody>
          <a:bodyPr>
            <a:noAutofit/>
          </a:bodyPr>
          <a:lstStyle/>
          <a:p>
            <a:r>
              <a:rPr lang="ja-JP" altLang="en-US" sz="2800" dirty="0"/>
              <a:t>日経コンピュータ連載コラム</a:t>
            </a:r>
          </a:p>
        </p:txBody>
      </p:sp>
      <p:sp>
        <p:nvSpPr>
          <p:cNvPr id="3" name="正方形/長方形 2"/>
          <p:cNvSpPr/>
          <p:nvPr/>
        </p:nvSpPr>
        <p:spPr>
          <a:xfrm>
            <a:off x="784678" y="1369790"/>
            <a:ext cx="7040188" cy="1938992"/>
          </a:xfrm>
          <a:prstGeom prst="rect">
            <a:avLst/>
          </a:prstGeom>
        </p:spPr>
        <p:txBody>
          <a:bodyPr wrap="square">
            <a:spAutoFit/>
          </a:bodyPr>
          <a:lstStyle/>
          <a:p>
            <a:pPr marL="19288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4</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13</a:t>
            </a:r>
            <a:r>
              <a:rPr lang="ja-JP" altLang="en-US" sz="1200" dirty="0">
                <a:solidFill>
                  <a:srgbClr val="002060"/>
                </a:solidFill>
                <a:latin typeface="游ゴシック" panose="020F0502020204030204"/>
                <a:ea typeface="游ゴシック" panose="020B0400000000000000" pitchFamily="34" charset="-128"/>
              </a:rPr>
              <a:t>日	元気が無い現場に四つのサイン あいさつが元気を取り戻す第一歩 </a:t>
            </a:r>
            <a:endParaRPr lang="en-US" altLang="ja-JP" sz="1200" dirty="0">
              <a:solidFill>
                <a:srgbClr val="002060"/>
              </a:solidFill>
              <a:latin typeface="游ゴシック" panose="020F0502020204030204"/>
              <a:ea typeface="游ゴシック" panose="020B0400000000000000" pitchFamily="34" charset="-128"/>
            </a:endParaRPr>
          </a:p>
          <a:p>
            <a:pPr marL="19288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4</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27</a:t>
            </a:r>
            <a:r>
              <a:rPr lang="ja-JP" altLang="en-US" sz="1200" dirty="0">
                <a:solidFill>
                  <a:srgbClr val="002060"/>
                </a:solidFill>
                <a:latin typeface="游ゴシック" panose="020F0502020204030204"/>
                <a:ea typeface="游ゴシック" panose="020B0400000000000000" pitchFamily="34" charset="-128"/>
              </a:rPr>
              <a:t>日	コミュニケーションが取れない組織 他人をどれだけ知っているのか </a:t>
            </a:r>
          </a:p>
          <a:p>
            <a:pPr marL="19288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5</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11</a:t>
            </a:r>
            <a:r>
              <a:rPr lang="ja-JP" altLang="en-US" sz="1200" dirty="0">
                <a:solidFill>
                  <a:srgbClr val="002060"/>
                </a:solidFill>
                <a:latin typeface="游ゴシック" panose="020F0502020204030204"/>
                <a:ea typeface="游ゴシック" panose="020B0400000000000000" pitchFamily="34" charset="-128"/>
              </a:rPr>
              <a:t>日	残業が減らない組織 属人的な仕事を無くしているか </a:t>
            </a:r>
            <a:endParaRPr lang="en-US" altLang="ja-JP" sz="1200" dirty="0">
              <a:solidFill>
                <a:srgbClr val="002060"/>
              </a:solidFill>
              <a:latin typeface="游ゴシック" panose="020F0502020204030204"/>
              <a:ea typeface="游ゴシック" panose="020B0400000000000000" pitchFamily="34" charset="-128"/>
            </a:endParaRPr>
          </a:p>
          <a:p>
            <a:pPr marL="19288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5</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25</a:t>
            </a:r>
            <a:r>
              <a:rPr lang="ja-JP" altLang="en-US" sz="1200" dirty="0">
                <a:solidFill>
                  <a:srgbClr val="002060"/>
                </a:solidFill>
                <a:latin typeface="游ゴシック" panose="020F0502020204030204"/>
                <a:ea typeface="游ゴシック" panose="020B0400000000000000" pitchFamily="34" charset="-128"/>
              </a:rPr>
              <a:t>日	多忙で夏休みを取れない職場 改善活動の停滞乗り越え取得率向上 </a:t>
            </a:r>
          </a:p>
          <a:p>
            <a:pPr marL="19288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6</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8</a:t>
            </a:r>
            <a:r>
              <a:rPr lang="ja-JP" altLang="en-US" sz="1200" dirty="0">
                <a:solidFill>
                  <a:srgbClr val="002060"/>
                </a:solidFill>
                <a:latin typeface="游ゴシック" panose="020F0502020204030204"/>
                <a:ea typeface="游ゴシック" panose="020B0400000000000000" pitchFamily="34" charset="-128"/>
              </a:rPr>
              <a:t>日	助け合いの無いシステム部門 「心のマネジメント」 が改善のカギ </a:t>
            </a:r>
            <a:endParaRPr lang="en-US" altLang="ja-JP" sz="1200" dirty="0">
              <a:solidFill>
                <a:srgbClr val="002060"/>
              </a:solidFill>
              <a:latin typeface="游ゴシック" panose="020F0502020204030204"/>
              <a:ea typeface="游ゴシック" panose="020B0400000000000000" pitchFamily="34" charset="-128"/>
            </a:endParaRPr>
          </a:p>
          <a:p>
            <a:pPr marL="19288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6</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22</a:t>
            </a:r>
            <a:r>
              <a:rPr lang="ja-JP" altLang="en-US" sz="1200" dirty="0">
                <a:solidFill>
                  <a:srgbClr val="002060"/>
                </a:solidFill>
                <a:latin typeface="游ゴシック" panose="020F0502020204030204"/>
                <a:ea typeface="游ゴシック" panose="020B0400000000000000" pitchFamily="34" charset="-128"/>
              </a:rPr>
              <a:t>日	アジャイル開発でチームを元気に 初挑戦でも成功、カギは見える化 </a:t>
            </a:r>
            <a:endParaRPr lang="en-US" altLang="ja-JP" sz="1200" dirty="0">
              <a:solidFill>
                <a:srgbClr val="002060"/>
              </a:solidFill>
              <a:latin typeface="游ゴシック" panose="020F0502020204030204"/>
              <a:ea typeface="游ゴシック" panose="020B0400000000000000" pitchFamily="34" charset="-128"/>
            </a:endParaRPr>
          </a:p>
          <a:p>
            <a:pPr marL="19288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7</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6</a:t>
            </a:r>
            <a:r>
              <a:rPr lang="ja-JP" altLang="en-US" sz="1200" dirty="0">
                <a:solidFill>
                  <a:srgbClr val="002060"/>
                </a:solidFill>
                <a:latin typeface="游ゴシック" panose="020F0502020204030204"/>
                <a:ea typeface="游ゴシック" panose="020B0400000000000000" pitchFamily="34" charset="-128"/>
              </a:rPr>
              <a:t>日	発注者の信頼をどう得るのか アジャイル開発成功のカギ</a:t>
            </a:r>
            <a:endParaRPr lang="en-US" altLang="ja-JP" sz="1200" dirty="0">
              <a:solidFill>
                <a:srgbClr val="002060"/>
              </a:solidFill>
              <a:latin typeface="游ゴシック" panose="020F0502020204030204"/>
              <a:ea typeface="游ゴシック" panose="020B0400000000000000" pitchFamily="34" charset="-128"/>
            </a:endParaRPr>
          </a:p>
          <a:p>
            <a:pPr marL="19288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7</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20</a:t>
            </a:r>
            <a:r>
              <a:rPr lang="ja-JP" altLang="en-US" sz="1200" dirty="0">
                <a:solidFill>
                  <a:srgbClr val="002060"/>
                </a:solidFill>
                <a:latin typeface="游ゴシック" panose="020F0502020204030204"/>
                <a:ea typeface="游ゴシック" panose="020B0400000000000000" pitchFamily="34" charset="-128"/>
              </a:rPr>
              <a:t>日	チームの透明性はアナログで高める　自らを律するのが成功の秘訣</a:t>
            </a:r>
            <a:endParaRPr lang="en-US" altLang="ja-JP" sz="1200" dirty="0">
              <a:solidFill>
                <a:srgbClr val="002060"/>
              </a:solidFill>
              <a:latin typeface="游ゴシック" panose="020F0502020204030204"/>
              <a:ea typeface="游ゴシック" panose="020B0400000000000000" pitchFamily="34" charset="-128"/>
            </a:endParaRPr>
          </a:p>
          <a:p>
            <a:pPr marL="19288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8</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3</a:t>
            </a:r>
            <a:r>
              <a:rPr lang="ja-JP" altLang="en-US" sz="1200" dirty="0">
                <a:solidFill>
                  <a:srgbClr val="002060"/>
                </a:solidFill>
                <a:latin typeface="游ゴシック" panose="020F0502020204030204"/>
                <a:ea typeface="游ゴシック" panose="020B0400000000000000" pitchFamily="34" charset="-128"/>
              </a:rPr>
              <a:t>日	暗すぎるウォーターフォールの現場　やる気引き出す心のマネジメントを</a:t>
            </a:r>
            <a:endParaRPr lang="en-US" altLang="ja-JP" sz="1200" dirty="0">
              <a:solidFill>
                <a:srgbClr val="002060"/>
              </a:solidFill>
              <a:latin typeface="游ゴシック" panose="020F0502020204030204"/>
              <a:ea typeface="游ゴシック" panose="020B0400000000000000" pitchFamily="34" charset="-128"/>
            </a:endParaRPr>
          </a:p>
          <a:p>
            <a:pPr marL="19288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8</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17</a:t>
            </a:r>
            <a:r>
              <a:rPr lang="ja-JP" altLang="en-US" sz="1200" dirty="0">
                <a:solidFill>
                  <a:srgbClr val="002060"/>
                </a:solidFill>
                <a:latin typeface="游ゴシック" panose="020F0502020204030204"/>
                <a:ea typeface="游ゴシック" panose="020B0400000000000000" pitchFamily="34" charset="-128"/>
              </a:rPr>
              <a:t>日	進捗が</a:t>
            </a:r>
            <a:r>
              <a:rPr lang="en-US" altLang="ja-JP" sz="1200" dirty="0">
                <a:solidFill>
                  <a:srgbClr val="002060"/>
                </a:solidFill>
                <a:latin typeface="游ゴシック" panose="020F0502020204030204"/>
                <a:ea typeface="游ゴシック" panose="020B0400000000000000" pitchFamily="34" charset="-128"/>
              </a:rPr>
              <a:t>90</a:t>
            </a:r>
            <a:r>
              <a:rPr lang="ja-JP" altLang="en-US" sz="1200" dirty="0">
                <a:solidFill>
                  <a:srgbClr val="002060"/>
                </a:solidFill>
                <a:latin typeface="游ゴシック" panose="020F0502020204030204"/>
                <a:ea typeface="游ゴシック" panose="020B0400000000000000" pitchFamily="34" charset="-128"/>
              </a:rPr>
              <a:t>％から先に進まない　</a:t>
            </a:r>
            <a:r>
              <a:rPr lang="en-US" altLang="ja-JP" sz="1200" dirty="0">
                <a:solidFill>
                  <a:srgbClr val="002060"/>
                </a:solidFill>
                <a:latin typeface="游ゴシック" panose="020F0502020204030204"/>
                <a:ea typeface="游ゴシック" panose="020B0400000000000000" pitchFamily="34" charset="-128"/>
              </a:rPr>
              <a:t>1</a:t>
            </a:r>
            <a:r>
              <a:rPr lang="ja-JP" altLang="en-US" sz="1200" dirty="0">
                <a:solidFill>
                  <a:srgbClr val="002060"/>
                </a:solidFill>
                <a:latin typeface="游ゴシック" panose="020F0502020204030204"/>
                <a:ea typeface="游ゴシック" panose="020B0400000000000000" pitchFamily="34" charset="-128"/>
              </a:rPr>
              <a:t>時間の作業に分割しているか</a:t>
            </a:r>
          </a:p>
        </p:txBody>
      </p:sp>
      <p:sp>
        <p:nvSpPr>
          <p:cNvPr id="4" name="正方形/長方形 3">
            <a:extLst>
              <a:ext uri="{FF2B5EF4-FFF2-40B4-BE49-F238E27FC236}">
                <a16:creationId xmlns:a16="http://schemas.microsoft.com/office/drawing/2014/main" id="{0914828A-7BB7-4193-B962-571D5FF5D732}"/>
              </a:ext>
            </a:extLst>
          </p:cNvPr>
          <p:cNvSpPr/>
          <p:nvPr/>
        </p:nvSpPr>
        <p:spPr>
          <a:xfrm>
            <a:off x="683568" y="1063585"/>
            <a:ext cx="4185761" cy="276999"/>
          </a:xfrm>
          <a:prstGeom prst="rect">
            <a:avLst/>
          </a:prstGeom>
        </p:spPr>
        <p:txBody>
          <a:bodyPr wrap="none">
            <a:spAutoFit/>
          </a:bodyPr>
          <a:lstStyle/>
          <a:p>
            <a:pPr defTabSz="685800">
              <a:defRPr/>
            </a:pPr>
            <a:r>
              <a:rPr lang="ja-JP" altLang="en-US" sz="1200" dirty="0">
                <a:solidFill>
                  <a:srgbClr val="002060"/>
                </a:solidFill>
                <a:latin typeface="游ゴシック" panose="020F0502020204030204"/>
                <a:ea typeface="游ゴシック" panose="020B0400000000000000" pitchFamily="34" charset="-128"/>
              </a:rPr>
              <a:t>総合タイトル：前編　</a:t>
            </a:r>
            <a:r>
              <a:rPr lang="en-US" altLang="ja-JP" sz="1200" dirty="0">
                <a:solidFill>
                  <a:srgbClr val="002060"/>
                </a:solidFill>
                <a:latin typeface="游ゴシック" panose="020F0502020204030204"/>
                <a:ea typeface="游ゴシック" panose="020B0400000000000000" pitchFamily="34" charset="-128"/>
              </a:rPr>
              <a:t>【</a:t>
            </a:r>
            <a:r>
              <a:rPr lang="ja-JP" altLang="en-US" sz="1200" dirty="0">
                <a:solidFill>
                  <a:srgbClr val="002060"/>
                </a:solidFill>
                <a:latin typeface="游ゴシック" panose="020F0502020204030204"/>
                <a:ea typeface="游ゴシック" panose="020B0400000000000000" pitchFamily="34" charset="-128"/>
              </a:rPr>
              <a:t>現場を元気にするチーム運営術</a:t>
            </a:r>
            <a:r>
              <a:rPr lang="en-US" altLang="ja-JP" sz="1200" dirty="0">
                <a:solidFill>
                  <a:srgbClr val="002060"/>
                </a:solidFill>
                <a:latin typeface="游ゴシック" panose="020F0502020204030204"/>
                <a:ea typeface="游ゴシック" panose="020B0400000000000000" pitchFamily="34" charset="-128"/>
              </a:rPr>
              <a:t>】</a:t>
            </a:r>
            <a:endParaRPr lang="ja-JP" altLang="en-US" sz="1200" dirty="0">
              <a:solidFill>
                <a:srgbClr val="002060"/>
              </a:solidFill>
              <a:latin typeface="游ゴシック" panose="020F0502020204030204"/>
              <a:ea typeface="游ゴシック" panose="020B0400000000000000" pitchFamily="34" charset="-128"/>
            </a:endParaRPr>
          </a:p>
        </p:txBody>
      </p:sp>
      <p:sp>
        <p:nvSpPr>
          <p:cNvPr id="5" name="正方形/長方形 4">
            <a:extLst>
              <a:ext uri="{FF2B5EF4-FFF2-40B4-BE49-F238E27FC236}">
                <a16:creationId xmlns:a16="http://schemas.microsoft.com/office/drawing/2014/main" id="{AD0151DF-18FF-4094-B045-3B5CABCB2EE1}"/>
              </a:ext>
            </a:extLst>
          </p:cNvPr>
          <p:cNvSpPr/>
          <p:nvPr/>
        </p:nvSpPr>
        <p:spPr>
          <a:xfrm>
            <a:off x="1475656" y="3436112"/>
            <a:ext cx="4456944" cy="276999"/>
          </a:xfrm>
          <a:prstGeom prst="rect">
            <a:avLst/>
          </a:prstGeom>
        </p:spPr>
        <p:txBody>
          <a:bodyPr wrap="square">
            <a:spAutoFit/>
          </a:bodyPr>
          <a:lstStyle/>
          <a:p>
            <a:pPr defTabSz="685800">
              <a:defRPr/>
            </a:pPr>
            <a:r>
              <a:rPr lang="ja-JP" altLang="en-US" sz="1200" dirty="0">
                <a:solidFill>
                  <a:srgbClr val="002060"/>
                </a:solidFill>
                <a:latin typeface="游ゴシック" panose="020F0502020204030204"/>
                <a:ea typeface="游ゴシック" panose="020B0400000000000000" pitchFamily="34" charset="-128"/>
              </a:rPr>
              <a:t>総合タイトル：後編　</a:t>
            </a:r>
            <a:r>
              <a:rPr lang="en-US" altLang="ja-JP" sz="1200" dirty="0">
                <a:solidFill>
                  <a:srgbClr val="002060"/>
                </a:solidFill>
                <a:latin typeface="游ゴシック" panose="020F0502020204030204"/>
                <a:ea typeface="游ゴシック" panose="020B0400000000000000" pitchFamily="34" charset="-128"/>
              </a:rPr>
              <a:t>【</a:t>
            </a:r>
            <a:r>
              <a:rPr lang="ja-JP" altLang="en-US" sz="1200" dirty="0">
                <a:solidFill>
                  <a:srgbClr val="002060"/>
                </a:solidFill>
                <a:latin typeface="游ゴシック" panose="020F0502020204030204"/>
                <a:ea typeface="游ゴシック" panose="020B0400000000000000" pitchFamily="34" charset="-128"/>
              </a:rPr>
              <a:t>現場を元気にする</a:t>
            </a:r>
            <a:r>
              <a:rPr lang="en-US" altLang="ja-JP" sz="1200" dirty="0">
                <a:solidFill>
                  <a:srgbClr val="002060"/>
                </a:solidFill>
                <a:latin typeface="游ゴシック" panose="020F0502020204030204"/>
                <a:ea typeface="游ゴシック" panose="020B0400000000000000" pitchFamily="34" charset="-128"/>
              </a:rPr>
              <a:t>DevOps</a:t>
            </a:r>
            <a:r>
              <a:rPr lang="ja-JP" altLang="en-US" sz="1200" dirty="0">
                <a:solidFill>
                  <a:srgbClr val="002060"/>
                </a:solidFill>
                <a:latin typeface="游ゴシック" panose="020F0502020204030204"/>
                <a:ea typeface="游ゴシック" panose="020B0400000000000000" pitchFamily="34" charset="-128"/>
              </a:rPr>
              <a:t> </a:t>
            </a:r>
            <a:r>
              <a:rPr lang="en-US" altLang="ja-JP" sz="1200" dirty="0">
                <a:solidFill>
                  <a:srgbClr val="002060"/>
                </a:solidFill>
                <a:latin typeface="游ゴシック" panose="020F0502020204030204"/>
                <a:ea typeface="游ゴシック" panose="020B0400000000000000" pitchFamily="34" charset="-128"/>
              </a:rPr>
              <a:t>2.0】</a:t>
            </a:r>
            <a:endParaRPr lang="ja-JP" altLang="en-US" sz="1200" dirty="0">
              <a:solidFill>
                <a:srgbClr val="002060"/>
              </a:solidFill>
              <a:latin typeface="游ゴシック" panose="020F0502020204030204"/>
              <a:ea typeface="游ゴシック" panose="020B0400000000000000" pitchFamily="34" charset="-128"/>
            </a:endParaRPr>
          </a:p>
        </p:txBody>
      </p:sp>
      <p:sp>
        <p:nvSpPr>
          <p:cNvPr id="6" name="正方形/長方形 5">
            <a:extLst>
              <a:ext uri="{FF2B5EF4-FFF2-40B4-BE49-F238E27FC236}">
                <a16:creationId xmlns:a16="http://schemas.microsoft.com/office/drawing/2014/main" id="{B595B2CA-4F2B-4472-A1F2-0E7DACF08E93}"/>
              </a:ext>
            </a:extLst>
          </p:cNvPr>
          <p:cNvSpPr/>
          <p:nvPr/>
        </p:nvSpPr>
        <p:spPr>
          <a:xfrm>
            <a:off x="1586743" y="3710446"/>
            <a:ext cx="7557257" cy="2123658"/>
          </a:xfrm>
          <a:prstGeom prst="rect">
            <a:avLst/>
          </a:prstGeom>
        </p:spPr>
        <p:txBody>
          <a:bodyPr wrap="square">
            <a:spAutoFit/>
          </a:bodyPr>
          <a:lstStyle/>
          <a:p>
            <a:pPr marL="450056" lvl="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9</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14</a:t>
            </a:r>
            <a:r>
              <a:rPr lang="ja-JP" altLang="en-US" sz="1200" dirty="0">
                <a:solidFill>
                  <a:srgbClr val="002060"/>
                </a:solidFill>
                <a:latin typeface="游ゴシック" panose="020F0502020204030204"/>
                <a:ea typeface="游ゴシック" panose="020B0400000000000000" pitchFamily="34" charset="-128"/>
              </a:rPr>
              <a:t>日</a:t>
            </a:r>
            <a:r>
              <a:rPr lang="en-US" altLang="ja-JP" sz="1200" dirty="0">
                <a:solidFill>
                  <a:srgbClr val="002060"/>
                </a:solidFill>
                <a:latin typeface="游ゴシック" panose="020F0502020204030204"/>
                <a:ea typeface="游ゴシック" panose="020B0400000000000000" pitchFamily="34" charset="-128"/>
              </a:rPr>
              <a:t>	</a:t>
            </a:r>
            <a:r>
              <a:rPr lang="ja-JP" altLang="en-US" sz="1200" dirty="0">
                <a:solidFill>
                  <a:srgbClr val="002060"/>
                </a:solidFill>
                <a:latin typeface="游ゴシック" panose="020F0502020204030204"/>
                <a:ea typeface="游ゴシック" panose="020B0400000000000000" pitchFamily="34" charset="-128"/>
              </a:rPr>
              <a:t>今こそ大量生産時代の常識に決別　トヨタ由来の方法論で元気になろう</a:t>
            </a:r>
            <a:endParaRPr lang="en-US" altLang="ja-JP" sz="1200" dirty="0">
              <a:solidFill>
                <a:srgbClr val="002060"/>
              </a:solidFill>
              <a:latin typeface="游ゴシック" panose="020F0502020204030204"/>
              <a:ea typeface="游ゴシック" panose="020B0400000000000000" pitchFamily="34" charset="-128"/>
            </a:endParaRPr>
          </a:p>
          <a:p>
            <a:pPr marL="450056" lvl="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9</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28</a:t>
            </a:r>
            <a:r>
              <a:rPr lang="ja-JP" altLang="en-US" sz="1200" dirty="0">
                <a:solidFill>
                  <a:srgbClr val="002060"/>
                </a:solidFill>
                <a:latin typeface="游ゴシック" panose="020F0502020204030204"/>
                <a:ea typeface="游ゴシック" panose="020B0400000000000000" pitchFamily="34" charset="-128"/>
              </a:rPr>
              <a:t>日</a:t>
            </a:r>
            <a:r>
              <a:rPr lang="en-US" altLang="ja-JP" sz="1200" dirty="0">
                <a:solidFill>
                  <a:srgbClr val="002060"/>
                </a:solidFill>
                <a:latin typeface="游ゴシック" panose="020F0502020204030204"/>
                <a:ea typeface="游ゴシック" panose="020B0400000000000000" pitchFamily="34" charset="-128"/>
              </a:rPr>
              <a:t>	</a:t>
            </a:r>
            <a:r>
              <a:rPr lang="ja-JP" altLang="en-US" sz="1200" dirty="0">
                <a:solidFill>
                  <a:srgbClr val="002060"/>
                </a:solidFill>
                <a:latin typeface="游ゴシック" panose="020F0502020204030204"/>
                <a:ea typeface="游ゴシック" panose="020B0400000000000000" pitchFamily="34" charset="-128"/>
              </a:rPr>
              <a:t>自ら改善を続けるチームに変える　働き方改革への第一歩</a:t>
            </a:r>
            <a:endParaRPr lang="en-US" altLang="ja-JP" sz="1200" dirty="0">
              <a:solidFill>
                <a:srgbClr val="002060"/>
              </a:solidFill>
              <a:latin typeface="游ゴシック" panose="020F0502020204030204"/>
              <a:ea typeface="游ゴシック" panose="020B0400000000000000" pitchFamily="34" charset="-128"/>
            </a:endParaRPr>
          </a:p>
          <a:p>
            <a:pPr marL="450056" lvl="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10</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12</a:t>
            </a:r>
            <a:r>
              <a:rPr lang="ja-JP" altLang="en-US" sz="1200" dirty="0">
                <a:solidFill>
                  <a:srgbClr val="002060"/>
                </a:solidFill>
                <a:latin typeface="游ゴシック" panose="020F0502020204030204"/>
                <a:ea typeface="游ゴシック" panose="020B0400000000000000" pitchFamily="34" charset="-128"/>
              </a:rPr>
              <a:t>日</a:t>
            </a:r>
            <a:r>
              <a:rPr lang="en-US" altLang="ja-JP" sz="1200" dirty="0">
                <a:solidFill>
                  <a:srgbClr val="002060"/>
                </a:solidFill>
                <a:latin typeface="游ゴシック" panose="020F0502020204030204"/>
                <a:ea typeface="游ゴシック" panose="020B0400000000000000" pitchFamily="34" charset="-128"/>
              </a:rPr>
              <a:t>	</a:t>
            </a:r>
            <a:r>
              <a:rPr lang="ja-JP" altLang="en-US" sz="1200" dirty="0">
                <a:solidFill>
                  <a:srgbClr val="002060"/>
                </a:solidFill>
                <a:latin typeface="游ゴシック" panose="020F0502020204030204"/>
                <a:ea typeface="游ゴシック" panose="020B0400000000000000" pitchFamily="34" charset="-128"/>
              </a:rPr>
              <a:t>人を大切にするのが「強い企業」　仕事のやり方を変えて近づこう</a:t>
            </a:r>
            <a:endParaRPr lang="en-US" altLang="ja-JP" sz="1200" dirty="0">
              <a:solidFill>
                <a:srgbClr val="002060"/>
              </a:solidFill>
              <a:latin typeface="游ゴシック" panose="020F0502020204030204"/>
              <a:ea typeface="游ゴシック" panose="020B0400000000000000" pitchFamily="34" charset="-128"/>
            </a:endParaRPr>
          </a:p>
          <a:p>
            <a:pPr marL="450056" lvl="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10</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26</a:t>
            </a:r>
            <a:r>
              <a:rPr lang="ja-JP" altLang="en-US" sz="1200" dirty="0">
                <a:solidFill>
                  <a:srgbClr val="002060"/>
                </a:solidFill>
                <a:latin typeface="游ゴシック" panose="020F0502020204030204"/>
                <a:ea typeface="游ゴシック" panose="020B0400000000000000" pitchFamily="34" charset="-128"/>
              </a:rPr>
              <a:t>日</a:t>
            </a:r>
            <a:r>
              <a:rPr lang="en-US" altLang="ja-JP" sz="1200" dirty="0">
                <a:solidFill>
                  <a:srgbClr val="002060"/>
                </a:solidFill>
                <a:latin typeface="游ゴシック" panose="020F0502020204030204"/>
                <a:ea typeface="游ゴシック" panose="020B0400000000000000" pitchFamily="34" charset="-128"/>
              </a:rPr>
              <a:t> 	</a:t>
            </a:r>
            <a:r>
              <a:rPr lang="ja-JP" altLang="en-US" sz="1200" dirty="0">
                <a:solidFill>
                  <a:srgbClr val="002060"/>
                </a:solidFill>
                <a:latin typeface="游ゴシック" panose="020F0502020204030204"/>
                <a:ea typeface="游ゴシック" panose="020B0400000000000000" pitchFamily="34" charset="-128"/>
              </a:rPr>
              <a:t>「サイロ」現場を３段階で変革　個別最適では幸せにはなれない</a:t>
            </a:r>
            <a:endParaRPr lang="en-US" altLang="ja-JP" sz="1200" dirty="0">
              <a:solidFill>
                <a:srgbClr val="002060"/>
              </a:solidFill>
              <a:latin typeface="游ゴシック" panose="020F0502020204030204"/>
              <a:ea typeface="游ゴシック" panose="020B0400000000000000" pitchFamily="34" charset="-128"/>
            </a:endParaRPr>
          </a:p>
          <a:p>
            <a:pPr marL="450056" lvl="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11</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9</a:t>
            </a:r>
            <a:r>
              <a:rPr lang="ja-JP" altLang="en-US" sz="1200" dirty="0">
                <a:solidFill>
                  <a:srgbClr val="002060"/>
                </a:solidFill>
                <a:latin typeface="游ゴシック" panose="020F0502020204030204"/>
                <a:ea typeface="游ゴシック" panose="020B0400000000000000" pitchFamily="34" charset="-128"/>
              </a:rPr>
              <a:t>日</a:t>
            </a:r>
            <a:r>
              <a:rPr lang="en-US" altLang="ja-JP" sz="1200" dirty="0">
                <a:solidFill>
                  <a:srgbClr val="002060"/>
                </a:solidFill>
                <a:latin typeface="游ゴシック" panose="020F0502020204030204"/>
                <a:ea typeface="游ゴシック" panose="020B0400000000000000" pitchFamily="34" charset="-128"/>
              </a:rPr>
              <a:t>	</a:t>
            </a:r>
            <a:r>
              <a:rPr lang="ja-JP" altLang="en-US" sz="1200" dirty="0">
                <a:solidFill>
                  <a:srgbClr val="002060"/>
                </a:solidFill>
                <a:latin typeface="游ゴシック" panose="020F0502020204030204"/>
                <a:ea typeface="游ゴシック" panose="020B0400000000000000" pitchFamily="34" charset="-128"/>
              </a:rPr>
              <a:t>アジャイル開発の品質向上策　７つの視点で作業の様子を観察</a:t>
            </a:r>
            <a:endParaRPr lang="en-US" altLang="ja-JP" sz="1200" dirty="0">
              <a:solidFill>
                <a:srgbClr val="002060"/>
              </a:solidFill>
              <a:latin typeface="游ゴシック" panose="020F0502020204030204"/>
              <a:ea typeface="游ゴシック" panose="020B0400000000000000" pitchFamily="34" charset="-128"/>
            </a:endParaRPr>
          </a:p>
          <a:p>
            <a:pPr marL="450056" lvl="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11</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23</a:t>
            </a:r>
            <a:r>
              <a:rPr lang="ja-JP" altLang="en-US" sz="1200" dirty="0">
                <a:solidFill>
                  <a:srgbClr val="002060"/>
                </a:solidFill>
                <a:latin typeface="游ゴシック" panose="020F0502020204030204"/>
                <a:ea typeface="游ゴシック" panose="020B0400000000000000" pitchFamily="34" charset="-128"/>
              </a:rPr>
              <a:t>日</a:t>
            </a:r>
            <a:r>
              <a:rPr lang="en-US" altLang="ja-JP" sz="1200" dirty="0">
                <a:solidFill>
                  <a:srgbClr val="002060"/>
                </a:solidFill>
                <a:latin typeface="游ゴシック" panose="020F0502020204030204"/>
                <a:ea typeface="游ゴシック" panose="020B0400000000000000" pitchFamily="34" charset="-128"/>
              </a:rPr>
              <a:t>  	</a:t>
            </a:r>
            <a:r>
              <a:rPr lang="ja-JP" altLang="en-US" sz="1200" dirty="0">
                <a:solidFill>
                  <a:srgbClr val="002060"/>
                </a:solidFill>
                <a:latin typeface="游ゴシック" panose="020F0502020204030204"/>
                <a:ea typeface="游ゴシック" panose="020B0400000000000000" pitchFamily="34" charset="-128"/>
              </a:rPr>
              <a:t>「伝達ゲーム」は開発失敗の元凶　業務プロセスの観点を貫こう</a:t>
            </a:r>
            <a:endParaRPr lang="en-US" altLang="ja-JP" sz="1200" dirty="0">
              <a:solidFill>
                <a:srgbClr val="002060"/>
              </a:solidFill>
              <a:latin typeface="游ゴシック" panose="020F0502020204030204"/>
              <a:ea typeface="游ゴシック" panose="020B0400000000000000" pitchFamily="34" charset="-128"/>
            </a:endParaRPr>
          </a:p>
          <a:p>
            <a:pPr marL="450056" lvl="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12</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7</a:t>
            </a:r>
            <a:r>
              <a:rPr lang="ja-JP" altLang="en-US" sz="1200" dirty="0">
                <a:solidFill>
                  <a:srgbClr val="002060"/>
                </a:solidFill>
                <a:latin typeface="游ゴシック" panose="020F0502020204030204"/>
                <a:ea typeface="游ゴシック" panose="020B0400000000000000" pitchFamily="34" charset="-128"/>
              </a:rPr>
              <a:t>日</a:t>
            </a:r>
            <a:r>
              <a:rPr lang="en-US" altLang="ja-JP" sz="1200" dirty="0">
                <a:solidFill>
                  <a:srgbClr val="002060"/>
                </a:solidFill>
                <a:latin typeface="游ゴシック" panose="020F0502020204030204"/>
                <a:ea typeface="游ゴシック" panose="020B0400000000000000" pitchFamily="34" charset="-128"/>
              </a:rPr>
              <a:t>	 </a:t>
            </a:r>
            <a:r>
              <a:rPr lang="ja-JP" altLang="en-US" sz="1200" dirty="0">
                <a:solidFill>
                  <a:srgbClr val="002060"/>
                </a:solidFill>
                <a:latin typeface="游ゴシック" panose="020F0502020204030204"/>
                <a:ea typeface="游ゴシック" panose="020B0400000000000000" pitchFamily="34" charset="-128"/>
              </a:rPr>
              <a:t>ビジネスの速度が</a:t>
            </a:r>
            <a:r>
              <a:rPr lang="en-US" altLang="ja-JP" sz="1200" dirty="0">
                <a:solidFill>
                  <a:srgbClr val="002060"/>
                </a:solidFill>
                <a:latin typeface="游ゴシック" panose="020F0502020204030204"/>
                <a:ea typeface="游ゴシック" panose="020B0400000000000000" pitchFamily="34" charset="-128"/>
              </a:rPr>
              <a:t>3</a:t>
            </a:r>
            <a:r>
              <a:rPr lang="ja-JP" altLang="en-US" sz="1200" dirty="0">
                <a:solidFill>
                  <a:srgbClr val="002060"/>
                </a:solidFill>
                <a:latin typeface="游ゴシック" panose="020F0502020204030204"/>
                <a:ea typeface="游ゴシック" panose="020B0400000000000000" pitchFamily="34" charset="-128"/>
              </a:rPr>
              <a:t>倍に　全体最適に変革する</a:t>
            </a:r>
            <a:r>
              <a:rPr lang="en-US" altLang="ja-JP" sz="1200" dirty="0">
                <a:solidFill>
                  <a:srgbClr val="002060"/>
                </a:solidFill>
                <a:latin typeface="游ゴシック" panose="020F0502020204030204"/>
                <a:ea typeface="游ゴシック" panose="020B0400000000000000" pitchFamily="34" charset="-128"/>
              </a:rPr>
              <a:t>3</a:t>
            </a:r>
            <a:r>
              <a:rPr lang="ja-JP" altLang="en-US" sz="1200" dirty="0">
                <a:solidFill>
                  <a:srgbClr val="002060"/>
                </a:solidFill>
                <a:latin typeface="游ゴシック" panose="020F0502020204030204"/>
                <a:ea typeface="游ゴシック" panose="020B0400000000000000" pitchFamily="34" charset="-128"/>
              </a:rPr>
              <a:t>ステップ</a:t>
            </a:r>
            <a:endParaRPr lang="en-US" altLang="ja-JP" sz="1200" dirty="0">
              <a:solidFill>
                <a:srgbClr val="002060"/>
              </a:solidFill>
              <a:latin typeface="游ゴシック" panose="020F0502020204030204"/>
              <a:ea typeface="游ゴシック" panose="020B0400000000000000" pitchFamily="34" charset="-128"/>
            </a:endParaRPr>
          </a:p>
          <a:p>
            <a:pPr marL="450056" lvl="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2017</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12</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21</a:t>
            </a:r>
            <a:r>
              <a:rPr lang="ja-JP" altLang="en-US" sz="1200" dirty="0">
                <a:solidFill>
                  <a:srgbClr val="002060"/>
                </a:solidFill>
                <a:latin typeface="游ゴシック" panose="020F0502020204030204"/>
                <a:ea typeface="游ゴシック" panose="020B0400000000000000" pitchFamily="34" charset="-128"/>
              </a:rPr>
              <a:t>日</a:t>
            </a:r>
            <a:r>
              <a:rPr lang="en-US" altLang="ja-JP" sz="1200" dirty="0">
                <a:solidFill>
                  <a:srgbClr val="002060"/>
                </a:solidFill>
                <a:latin typeface="游ゴシック" panose="020F0502020204030204"/>
                <a:ea typeface="游ゴシック" panose="020B0400000000000000" pitchFamily="34" charset="-128"/>
              </a:rPr>
              <a:t>	</a:t>
            </a:r>
            <a:r>
              <a:rPr lang="ja-JP" altLang="en-US" sz="1200" dirty="0">
                <a:solidFill>
                  <a:srgbClr val="002060"/>
                </a:solidFill>
                <a:latin typeface="游ゴシック" panose="020F0502020204030204"/>
                <a:ea typeface="游ゴシック" panose="020B0400000000000000" pitchFamily="34" charset="-128"/>
              </a:rPr>
              <a:t>ウォーターフォールは時流に合わない　まずは安全管理と可視化に着手</a:t>
            </a:r>
            <a:endParaRPr lang="en-US" altLang="ja-JP" sz="1200" dirty="0">
              <a:solidFill>
                <a:srgbClr val="002060"/>
              </a:solidFill>
              <a:latin typeface="游ゴシック" panose="020F0502020204030204"/>
              <a:ea typeface="游ゴシック" panose="020B0400000000000000" pitchFamily="34" charset="-128"/>
            </a:endParaRPr>
          </a:p>
          <a:p>
            <a:pPr marL="450056" lvl="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2018</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1</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4</a:t>
            </a:r>
            <a:r>
              <a:rPr lang="ja-JP" altLang="en-US" sz="1200" dirty="0">
                <a:solidFill>
                  <a:srgbClr val="002060"/>
                </a:solidFill>
                <a:latin typeface="游ゴシック" panose="020F0502020204030204"/>
                <a:ea typeface="游ゴシック" panose="020B0400000000000000" pitchFamily="34" charset="-128"/>
              </a:rPr>
              <a:t>日</a:t>
            </a:r>
            <a:r>
              <a:rPr lang="en-US" altLang="ja-JP" sz="1200" dirty="0">
                <a:solidFill>
                  <a:srgbClr val="002060"/>
                </a:solidFill>
                <a:latin typeface="游ゴシック" panose="020F0502020204030204"/>
                <a:ea typeface="游ゴシック" panose="020B0400000000000000" pitchFamily="34" charset="-128"/>
              </a:rPr>
              <a:t>	</a:t>
            </a:r>
            <a:r>
              <a:rPr lang="ja-JP" altLang="en-US" sz="1200" dirty="0">
                <a:solidFill>
                  <a:srgbClr val="002060"/>
                </a:solidFill>
                <a:latin typeface="游ゴシック" panose="020F0502020204030204"/>
                <a:ea typeface="游ゴシック" panose="020B0400000000000000" pitchFamily="34" charset="-128"/>
              </a:rPr>
              <a:t>チームを育てるならアジャイルを　マネジャーは支援役に徹する</a:t>
            </a:r>
            <a:endParaRPr lang="en-US" altLang="ja-JP" sz="1200" dirty="0">
              <a:solidFill>
                <a:srgbClr val="002060"/>
              </a:solidFill>
              <a:latin typeface="游ゴシック" panose="020F0502020204030204"/>
              <a:ea typeface="游ゴシック" panose="020B0400000000000000" pitchFamily="34" charset="-128"/>
            </a:endParaRPr>
          </a:p>
          <a:p>
            <a:pPr marL="450056" lvl="1" indent="-192881" defTabSz="685800">
              <a:buFont typeface="+mj-lt"/>
              <a:buAutoNum type="arabicPeriod"/>
              <a:defRPr/>
            </a:pPr>
            <a:r>
              <a:rPr lang="en-US" altLang="ja-JP" sz="1200" dirty="0">
                <a:solidFill>
                  <a:srgbClr val="002060"/>
                </a:solidFill>
                <a:latin typeface="游ゴシック" panose="020F0502020204030204"/>
                <a:ea typeface="游ゴシック" panose="020B0400000000000000" pitchFamily="34" charset="-128"/>
              </a:rPr>
              <a:t>2018</a:t>
            </a:r>
            <a:r>
              <a:rPr lang="ja-JP" altLang="en-US" sz="1200" dirty="0">
                <a:solidFill>
                  <a:srgbClr val="002060"/>
                </a:solidFill>
                <a:latin typeface="游ゴシック" panose="020F0502020204030204"/>
                <a:ea typeface="游ゴシック" panose="020B0400000000000000" pitchFamily="34" charset="-128"/>
              </a:rPr>
              <a:t>年</a:t>
            </a:r>
            <a:r>
              <a:rPr lang="en-US" altLang="ja-JP" sz="1200" dirty="0">
                <a:solidFill>
                  <a:srgbClr val="002060"/>
                </a:solidFill>
                <a:latin typeface="游ゴシック" panose="020F0502020204030204"/>
                <a:ea typeface="游ゴシック" panose="020B0400000000000000" pitchFamily="34" charset="-128"/>
              </a:rPr>
              <a:t>1</a:t>
            </a:r>
            <a:r>
              <a:rPr lang="ja-JP" altLang="en-US" sz="1200" dirty="0">
                <a:solidFill>
                  <a:srgbClr val="002060"/>
                </a:solidFill>
                <a:latin typeface="游ゴシック" panose="020F0502020204030204"/>
                <a:ea typeface="游ゴシック" panose="020B0400000000000000" pitchFamily="34" charset="-128"/>
              </a:rPr>
              <a:t>月</a:t>
            </a:r>
            <a:r>
              <a:rPr lang="en-US" altLang="ja-JP" sz="1200" dirty="0">
                <a:solidFill>
                  <a:srgbClr val="002060"/>
                </a:solidFill>
                <a:latin typeface="游ゴシック" panose="020F0502020204030204"/>
                <a:ea typeface="游ゴシック" panose="020B0400000000000000" pitchFamily="34" charset="-128"/>
              </a:rPr>
              <a:t>18</a:t>
            </a:r>
            <a:r>
              <a:rPr lang="ja-JP" altLang="en-US" sz="1200" dirty="0">
                <a:solidFill>
                  <a:srgbClr val="002060"/>
                </a:solidFill>
                <a:latin typeface="游ゴシック" panose="020F0502020204030204"/>
                <a:ea typeface="游ゴシック" panose="020B0400000000000000" pitchFamily="34" charset="-128"/>
              </a:rPr>
              <a:t>日</a:t>
            </a:r>
            <a:r>
              <a:rPr lang="en-US" altLang="ja-JP" sz="1200" dirty="0">
                <a:solidFill>
                  <a:srgbClr val="002060"/>
                </a:solidFill>
                <a:latin typeface="游ゴシック" panose="020F0502020204030204"/>
                <a:ea typeface="游ゴシック" panose="020B0400000000000000" pitchFamily="34" charset="-128"/>
              </a:rPr>
              <a:t>	</a:t>
            </a:r>
            <a:r>
              <a:rPr lang="ja-JP" altLang="en-US" sz="1200" dirty="0">
                <a:solidFill>
                  <a:srgbClr val="002060"/>
                </a:solidFill>
                <a:latin typeface="游ゴシック" panose="020F0502020204030204"/>
                <a:ea typeface="游ゴシック" panose="020B0400000000000000" pitchFamily="34" charset="-128"/>
              </a:rPr>
              <a:t>ツールだけでは元気は出ない </a:t>
            </a:r>
            <a:r>
              <a:rPr lang="en-US" altLang="ja-JP" sz="1200" dirty="0">
                <a:solidFill>
                  <a:srgbClr val="002060"/>
                </a:solidFill>
                <a:latin typeface="游ゴシック" panose="020F0502020204030204"/>
                <a:ea typeface="游ゴシック" panose="020B0400000000000000" pitchFamily="34" charset="-128"/>
              </a:rPr>
              <a:t>DevOps 2.0</a:t>
            </a:r>
            <a:r>
              <a:rPr lang="ja-JP" altLang="en-US" sz="1200" dirty="0">
                <a:solidFill>
                  <a:srgbClr val="002060"/>
                </a:solidFill>
                <a:latin typeface="游ゴシック" panose="020F0502020204030204"/>
                <a:ea typeface="游ゴシック" panose="020B0400000000000000" pitchFamily="34" charset="-128"/>
              </a:rPr>
              <a:t>に必要な</a:t>
            </a:r>
            <a:r>
              <a:rPr lang="en-US" altLang="ja-JP" sz="1200" dirty="0">
                <a:solidFill>
                  <a:srgbClr val="002060"/>
                </a:solidFill>
                <a:latin typeface="游ゴシック" panose="020F0502020204030204"/>
                <a:ea typeface="游ゴシック" panose="020B0400000000000000" pitchFamily="34" charset="-128"/>
              </a:rPr>
              <a:t>7</a:t>
            </a:r>
            <a:r>
              <a:rPr lang="ja-JP" altLang="en-US" sz="1200" dirty="0" err="1">
                <a:solidFill>
                  <a:srgbClr val="002060"/>
                </a:solidFill>
                <a:latin typeface="游ゴシック" panose="020F0502020204030204"/>
                <a:ea typeface="游ゴシック" panose="020B0400000000000000" pitchFamily="34" charset="-128"/>
              </a:rPr>
              <a:t>つの</a:t>
            </a:r>
            <a:r>
              <a:rPr lang="ja-JP" altLang="en-US" sz="1200" dirty="0">
                <a:solidFill>
                  <a:srgbClr val="002060"/>
                </a:solidFill>
                <a:latin typeface="游ゴシック" panose="020F0502020204030204"/>
                <a:ea typeface="游ゴシック" panose="020B0400000000000000" pitchFamily="34" charset="-128"/>
              </a:rPr>
              <a:t>役割</a:t>
            </a:r>
          </a:p>
          <a:p>
            <a:pPr marL="450056" lvl="1" indent="-192881" defTabSz="685800">
              <a:buFont typeface="+mj-lt"/>
              <a:buAutoNum type="arabicPeriod"/>
              <a:defRPr/>
            </a:pPr>
            <a:endParaRPr lang="en-US" altLang="ja-JP" sz="1200" dirty="0">
              <a:solidFill>
                <a:srgbClr val="002060"/>
              </a:solidFill>
              <a:latin typeface="游ゴシック" panose="020F0502020204030204"/>
              <a:ea typeface="游ゴシック" panose="020B0400000000000000" pitchFamily="34" charset="-128"/>
            </a:endParaRPr>
          </a:p>
        </p:txBody>
      </p:sp>
      <p:sp>
        <p:nvSpPr>
          <p:cNvPr id="8" name="スライド番号プレースホルダー 7">
            <a:extLst>
              <a:ext uri="{FF2B5EF4-FFF2-40B4-BE49-F238E27FC236}">
                <a16:creationId xmlns:a16="http://schemas.microsoft.com/office/drawing/2014/main" id="{92502799-DC44-4BD5-A2F5-EDB76506F38C}"/>
              </a:ext>
            </a:extLst>
          </p:cNvPr>
          <p:cNvSpPr>
            <a:spLocks noGrp="1"/>
          </p:cNvSpPr>
          <p:nvPr>
            <p:ph type="sldNum" sz="quarter" idx="12"/>
          </p:nvPr>
        </p:nvSpPr>
        <p:spPr/>
        <p:txBody>
          <a:bodyPr/>
          <a:lstStyle/>
          <a:p>
            <a:pPr defTabSz="685800">
              <a:defRPr/>
            </a:pPr>
            <a:fld id="{1E1DC047-088E-438F-B077-FCC6D2EF2EB8}" type="slidenum">
              <a:rPr lang="ja-JP" altLang="en-US" sz="900">
                <a:solidFill>
                  <a:prstClr val="black">
                    <a:tint val="75000"/>
                  </a:prstClr>
                </a:solidFill>
                <a:latin typeface="游ゴシック" panose="020F0502020204030204"/>
                <a:ea typeface="游ゴシック" panose="020B0400000000000000" pitchFamily="34" charset="-128"/>
              </a:rPr>
              <a:pPr defTabSz="685800">
                <a:defRPr/>
              </a:pPr>
              <a:t>65</a:t>
            </a:fld>
            <a:endParaRPr lang="ja-JP" altLang="en-US" sz="900">
              <a:solidFill>
                <a:prstClr val="black">
                  <a:tint val="75000"/>
                </a:prstClr>
              </a:solidFill>
              <a:latin typeface="游ゴシック" panose="020F0502020204030204"/>
              <a:ea typeface="游ゴシック" panose="020B0400000000000000" pitchFamily="34" charset="-128"/>
            </a:endParaRPr>
          </a:p>
        </p:txBody>
      </p:sp>
      <p:sp>
        <p:nvSpPr>
          <p:cNvPr id="7" name="テキスト ボックス 6">
            <a:extLst>
              <a:ext uri="{FF2B5EF4-FFF2-40B4-BE49-F238E27FC236}">
                <a16:creationId xmlns:a16="http://schemas.microsoft.com/office/drawing/2014/main" id="{11B89040-31E0-418A-8995-C3D9F0529A8C}"/>
              </a:ext>
            </a:extLst>
          </p:cNvPr>
          <p:cNvSpPr txBox="1"/>
          <p:nvPr/>
        </p:nvSpPr>
        <p:spPr>
          <a:xfrm>
            <a:off x="829987" y="5943805"/>
            <a:ext cx="7012787" cy="300082"/>
          </a:xfrm>
          <a:prstGeom prst="rect">
            <a:avLst/>
          </a:prstGeom>
          <a:noFill/>
        </p:spPr>
        <p:txBody>
          <a:bodyPr wrap="square" rtlCol="0">
            <a:spAutoFit/>
          </a:bodyPr>
          <a:lstStyle/>
          <a:p>
            <a:pPr defTabSz="685800">
              <a:defRPr/>
            </a:pPr>
            <a:r>
              <a:rPr lang="ja-JP" altLang="en-US" sz="1350" dirty="0">
                <a:solidFill>
                  <a:prstClr val="black"/>
                </a:solidFill>
                <a:latin typeface="游ゴシック" panose="020F0502020204030204"/>
                <a:ea typeface="游ゴシック" panose="020B0400000000000000" pitchFamily="34" charset="-128"/>
              </a:rPr>
              <a:t>本年</a:t>
            </a:r>
            <a:r>
              <a:rPr lang="en-US" altLang="ja-JP" sz="1350" dirty="0">
                <a:solidFill>
                  <a:prstClr val="black"/>
                </a:solidFill>
                <a:latin typeface="游ゴシック" panose="020F0502020204030204"/>
                <a:ea typeface="游ゴシック" panose="020B0400000000000000" pitchFamily="34" charset="-128"/>
              </a:rPr>
              <a:t>4</a:t>
            </a:r>
            <a:r>
              <a:rPr lang="ja-JP" altLang="en-US" sz="1350" dirty="0">
                <a:solidFill>
                  <a:prstClr val="black"/>
                </a:solidFill>
                <a:latin typeface="游ゴシック" panose="020F0502020204030204"/>
                <a:ea typeface="游ゴシック" panose="020B0400000000000000" pitchFamily="34" charset="-128"/>
              </a:rPr>
              <a:t>月</a:t>
            </a:r>
            <a:r>
              <a:rPr lang="en-US" altLang="ja-JP" sz="1350" dirty="0">
                <a:solidFill>
                  <a:prstClr val="black"/>
                </a:solidFill>
                <a:latin typeface="游ゴシック" panose="020F0502020204030204"/>
                <a:ea typeface="游ゴシック" panose="020B0400000000000000" pitchFamily="34" charset="-128"/>
              </a:rPr>
              <a:t>12</a:t>
            </a:r>
            <a:r>
              <a:rPr lang="ja-JP" altLang="en-US" sz="1350" dirty="0">
                <a:solidFill>
                  <a:prstClr val="black"/>
                </a:solidFill>
                <a:latin typeface="游ゴシック" panose="020F0502020204030204"/>
                <a:ea typeface="游ゴシック" panose="020B0400000000000000" pitchFamily="34" charset="-128"/>
              </a:rPr>
              <a:t>日号より第三回目の連載コラムが開始されます。</a:t>
            </a:r>
          </a:p>
        </p:txBody>
      </p:sp>
    </p:spTree>
    <p:extLst>
      <p:ext uri="{BB962C8B-B14F-4D97-AF65-F5344CB8AC3E}">
        <p14:creationId xmlns:p14="http://schemas.microsoft.com/office/powerpoint/2010/main" val="4278183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0"/>
            <a:ext cx="9144000" cy="836613"/>
          </a:xfrm>
        </p:spPr>
        <p:txBody>
          <a:bodyPr>
            <a:normAutofit/>
          </a:bodyPr>
          <a:lstStyle/>
          <a:p>
            <a:pPr algn="ctr"/>
            <a:r>
              <a:rPr lang="en-US" altLang="ja-JP" sz="2800" dirty="0"/>
              <a:t>『</a:t>
            </a:r>
            <a:r>
              <a:rPr lang="ja-JP" altLang="en-US" sz="2800" dirty="0"/>
              <a:t>もの作り</a:t>
            </a:r>
            <a:r>
              <a:rPr lang="en-US" altLang="ja-JP" sz="2800" dirty="0"/>
              <a:t>』</a:t>
            </a:r>
            <a:r>
              <a:rPr lang="ja-JP" altLang="en-US" sz="2800" dirty="0"/>
              <a:t>と</a:t>
            </a:r>
            <a:r>
              <a:rPr lang="en-US" altLang="ja-JP" sz="2800" dirty="0"/>
              <a:t>『</a:t>
            </a:r>
            <a:r>
              <a:rPr lang="ja-JP" altLang="en-US" sz="2800" dirty="0"/>
              <a:t>システム作り</a:t>
            </a:r>
            <a:r>
              <a:rPr lang="en-US" altLang="ja-JP" sz="2800" dirty="0"/>
              <a:t>』</a:t>
            </a:r>
            <a:r>
              <a:rPr lang="ja-JP" altLang="en-US" sz="2800" dirty="0"/>
              <a:t>の相違</a:t>
            </a:r>
          </a:p>
        </p:txBody>
      </p:sp>
      <p:sp>
        <p:nvSpPr>
          <p:cNvPr id="19460" name="Rectangle 4"/>
          <p:cNvSpPr>
            <a:spLocks noChangeArrowheads="1"/>
          </p:cNvSpPr>
          <p:nvPr/>
        </p:nvSpPr>
        <p:spPr bwMode="auto">
          <a:xfrm>
            <a:off x="325438" y="1268413"/>
            <a:ext cx="719137"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製品企画</a:t>
            </a:r>
          </a:p>
        </p:txBody>
      </p:sp>
      <p:sp>
        <p:nvSpPr>
          <p:cNvPr id="19461" name="Rectangle 5"/>
          <p:cNvSpPr>
            <a:spLocks noChangeArrowheads="1"/>
          </p:cNvSpPr>
          <p:nvPr/>
        </p:nvSpPr>
        <p:spPr bwMode="auto">
          <a:xfrm>
            <a:off x="1116013" y="1268413"/>
            <a:ext cx="719137"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機能検討</a:t>
            </a:r>
          </a:p>
          <a:p>
            <a:pPr algn="ctr"/>
            <a:r>
              <a:rPr lang="ja-JP" altLang="en-US" sz="1400"/>
              <a:t>（</a:t>
            </a:r>
            <a:r>
              <a:rPr lang="en-US" altLang="ja-JP" sz="1400"/>
              <a:t>VE</a:t>
            </a:r>
            <a:r>
              <a:rPr lang="ja-JP" altLang="en-US" sz="1400"/>
              <a:t>）</a:t>
            </a:r>
          </a:p>
        </p:txBody>
      </p:sp>
      <p:sp>
        <p:nvSpPr>
          <p:cNvPr id="19462" name="Rectangle 6"/>
          <p:cNvSpPr>
            <a:spLocks noChangeArrowheads="1"/>
          </p:cNvSpPr>
          <p:nvPr/>
        </p:nvSpPr>
        <p:spPr bwMode="auto">
          <a:xfrm>
            <a:off x="1908175" y="1268413"/>
            <a:ext cx="719138"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製品設計</a:t>
            </a:r>
          </a:p>
        </p:txBody>
      </p:sp>
      <p:sp>
        <p:nvSpPr>
          <p:cNvPr id="19463" name="Rectangle 7"/>
          <p:cNvSpPr>
            <a:spLocks noChangeArrowheads="1"/>
          </p:cNvSpPr>
          <p:nvPr/>
        </p:nvSpPr>
        <p:spPr bwMode="auto">
          <a:xfrm>
            <a:off x="3851275"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工程設計</a:t>
            </a:r>
          </a:p>
        </p:txBody>
      </p:sp>
      <p:sp>
        <p:nvSpPr>
          <p:cNvPr id="19464" name="Rectangle 8"/>
          <p:cNvSpPr>
            <a:spLocks noChangeArrowheads="1"/>
          </p:cNvSpPr>
          <p:nvPr/>
        </p:nvSpPr>
        <p:spPr bwMode="auto">
          <a:xfrm>
            <a:off x="3059113"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生技検討</a:t>
            </a:r>
          </a:p>
          <a:p>
            <a:pPr algn="ctr"/>
            <a:r>
              <a:rPr lang="ja-JP" altLang="en-US" sz="1000"/>
              <a:t>（生産設計）</a:t>
            </a:r>
          </a:p>
        </p:txBody>
      </p:sp>
      <p:sp>
        <p:nvSpPr>
          <p:cNvPr id="19465" name="Rectangle 9"/>
          <p:cNvSpPr>
            <a:spLocks noChangeArrowheads="1"/>
          </p:cNvSpPr>
          <p:nvPr/>
        </p:nvSpPr>
        <p:spPr bwMode="auto">
          <a:xfrm>
            <a:off x="4643438"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試作</a:t>
            </a:r>
          </a:p>
        </p:txBody>
      </p:sp>
      <p:sp>
        <p:nvSpPr>
          <p:cNvPr id="19466" name="Rectangle 10"/>
          <p:cNvSpPr>
            <a:spLocks noChangeArrowheads="1"/>
          </p:cNvSpPr>
          <p:nvPr/>
        </p:nvSpPr>
        <p:spPr bwMode="auto">
          <a:xfrm>
            <a:off x="5724525"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量産製造</a:t>
            </a:r>
          </a:p>
        </p:txBody>
      </p:sp>
      <p:sp>
        <p:nvSpPr>
          <p:cNvPr id="19467" name="Rectangle 11"/>
          <p:cNvSpPr>
            <a:spLocks noChangeArrowheads="1"/>
          </p:cNvSpPr>
          <p:nvPr/>
        </p:nvSpPr>
        <p:spPr bwMode="auto">
          <a:xfrm>
            <a:off x="7092950"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品質検査</a:t>
            </a:r>
          </a:p>
          <a:p>
            <a:pPr algn="ctr"/>
            <a:r>
              <a:rPr lang="ja-JP" altLang="en-US" sz="1400"/>
              <a:t>（テスト）</a:t>
            </a:r>
          </a:p>
        </p:txBody>
      </p:sp>
      <p:sp>
        <p:nvSpPr>
          <p:cNvPr id="19468" name="Rectangle 12"/>
          <p:cNvSpPr>
            <a:spLocks noChangeArrowheads="1"/>
          </p:cNvSpPr>
          <p:nvPr/>
        </p:nvSpPr>
        <p:spPr bwMode="auto">
          <a:xfrm>
            <a:off x="7885113"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出荷</a:t>
            </a:r>
            <a:r>
              <a:rPr lang="en-US" altLang="ja-JP" sz="1400"/>
              <a:t>/</a:t>
            </a:r>
            <a:r>
              <a:rPr lang="ja-JP" altLang="en-US" sz="1400"/>
              <a:t>納品</a:t>
            </a:r>
          </a:p>
        </p:txBody>
      </p:sp>
      <p:sp>
        <p:nvSpPr>
          <p:cNvPr id="19469" name="AutoShape 13"/>
          <p:cNvSpPr>
            <a:spLocks noChangeArrowheads="1"/>
          </p:cNvSpPr>
          <p:nvPr/>
        </p:nvSpPr>
        <p:spPr bwMode="auto">
          <a:xfrm>
            <a:off x="323850" y="2349500"/>
            <a:ext cx="2879725" cy="1584325"/>
          </a:xfrm>
          <a:prstGeom prst="leftRightArrow">
            <a:avLst>
              <a:gd name="adj1" fmla="val 50000"/>
              <a:gd name="adj2" fmla="val 36353"/>
            </a:avLst>
          </a:prstGeom>
          <a:solidFill>
            <a:srgbClr val="C0C0C0">
              <a:alpha val="50000"/>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設計</a:t>
            </a:r>
          </a:p>
        </p:txBody>
      </p:sp>
      <p:sp>
        <p:nvSpPr>
          <p:cNvPr id="19470" name="AutoShape 14"/>
          <p:cNvSpPr>
            <a:spLocks noChangeArrowheads="1"/>
          </p:cNvSpPr>
          <p:nvPr/>
        </p:nvSpPr>
        <p:spPr bwMode="auto">
          <a:xfrm>
            <a:off x="3348038" y="2349500"/>
            <a:ext cx="3097212" cy="1584325"/>
          </a:xfrm>
          <a:prstGeom prst="leftRightArrow">
            <a:avLst>
              <a:gd name="adj1" fmla="val 50000"/>
              <a:gd name="adj2" fmla="val 39098"/>
            </a:avLst>
          </a:prstGeom>
          <a:solidFill>
            <a:srgbClr val="C0C0C0">
              <a:alpha val="50000"/>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製造</a:t>
            </a:r>
          </a:p>
        </p:txBody>
      </p:sp>
      <p:sp>
        <p:nvSpPr>
          <p:cNvPr id="19471" name="AutoShape 15"/>
          <p:cNvSpPr>
            <a:spLocks noChangeArrowheads="1"/>
          </p:cNvSpPr>
          <p:nvPr/>
        </p:nvSpPr>
        <p:spPr bwMode="auto">
          <a:xfrm>
            <a:off x="6659563" y="2349500"/>
            <a:ext cx="2305050" cy="1584325"/>
          </a:xfrm>
          <a:prstGeom prst="leftRightArrow">
            <a:avLst>
              <a:gd name="adj1" fmla="val 50000"/>
              <a:gd name="adj2" fmla="val 29098"/>
            </a:avLst>
          </a:prstGeom>
          <a:solidFill>
            <a:srgbClr val="C0C0C0">
              <a:alpha val="50000"/>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テスト</a:t>
            </a:r>
            <a:r>
              <a:rPr lang="en-US" altLang="ja-JP"/>
              <a:t>/</a:t>
            </a:r>
            <a:r>
              <a:rPr lang="ja-JP" altLang="en-US"/>
              <a:t>納品</a:t>
            </a:r>
          </a:p>
        </p:txBody>
      </p:sp>
      <p:sp>
        <p:nvSpPr>
          <p:cNvPr id="19472" name="Rectangle 16"/>
          <p:cNvSpPr>
            <a:spLocks noChangeArrowheads="1"/>
          </p:cNvSpPr>
          <p:nvPr/>
        </p:nvSpPr>
        <p:spPr bwMode="auto">
          <a:xfrm>
            <a:off x="395288" y="4868863"/>
            <a:ext cx="792162" cy="792162"/>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システム</a:t>
            </a:r>
          </a:p>
          <a:p>
            <a:pPr algn="ctr"/>
            <a:r>
              <a:rPr lang="ja-JP" altLang="en-US" sz="1400"/>
              <a:t>企画</a:t>
            </a:r>
          </a:p>
        </p:txBody>
      </p:sp>
      <p:sp>
        <p:nvSpPr>
          <p:cNvPr id="19473" name="Rectangle 17"/>
          <p:cNvSpPr>
            <a:spLocks noChangeArrowheads="1"/>
          </p:cNvSpPr>
          <p:nvPr/>
        </p:nvSpPr>
        <p:spPr bwMode="auto">
          <a:xfrm>
            <a:off x="1258888" y="4868863"/>
            <a:ext cx="719137" cy="792162"/>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要求定義</a:t>
            </a:r>
          </a:p>
        </p:txBody>
      </p:sp>
      <p:sp>
        <p:nvSpPr>
          <p:cNvPr id="19474" name="Rectangle 18"/>
          <p:cNvSpPr>
            <a:spLocks noChangeArrowheads="1"/>
          </p:cNvSpPr>
          <p:nvPr/>
        </p:nvSpPr>
        <p:spPr bwMode="auto">
          <a:xfrm>
            <a:off x="2051050" y="4868863"/>
            <a:ext cx="719138" cy="792162"/>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システム</a:t>
            </a:r>
          </a:p>
          <a:p>
            <a:pPr algn="ctr"/>
            <a:r>
              <a:rPr lang="ja-JP" altLang="en-US" sz="1400"/>
              <a:t>設計</a:t>
            </a:r>
          </a:p>
        </p:txBody>
      </p:sp>
      <p:sp>
        <p:nvSpPr>
          <p:cNvPr id="19475" name="Rectangle 19"/>
          <p:cNvSpPr>
            <a:spLocks noChangeArrowheads="1"/>
          </p:cNvSpPr>
          <p:nvPr/>
        </p:nvSpPr>
        <p:spPr bwMode="auto">
          <a:xfrm>
            <a:off x="2843213" y="4868863"/>
            <a:ext cx="719137" cy="792162"/>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a:t>DB</a:t>
            </a:r>
            <a:r>
              <a:rPr lang="ja-JP" altLang="en-US" sz="1400"/>
              <a:t>設計</a:t>
            </a:r>
          </a:p>
        </p:txBody>
      </p:sp>
      <p:sp>
        <p:nvSpPr>
          <p:cNvPr id="19476" name="Rectangle 20"/>
          <p:cNvSpPr>
            <a:spLocks noChangeArrowheads="1"/>
          </p:cNvSpPr>
          <p:nvPr/>
        </p:nvSpPr>
        <p:spPr bwMode="auto">
          <a:xfrm>
            <a:off x="4859338" y="4797425"/>
            <a:ext cx="719137"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コーディング</a:t>
            </a:r>
          </a:p>
        </p:txBody>
      </p:sp>
      <p:sp>
        <p:nvSpPr>
          <p:cNvPr id="19477" name="Rectangle 21"/>
          <p:cNvSpPr>
            <a:spLocks noChangeArrowheads="1"/>
          </p:cNvSpPr>
          <p:nvPr/>
        </p:nvSpPr>
        <p:spPr bwMode="auto">
          <a:xfrm>
            <a:off x="5651500" y="4797425"/>
            <a:ext cx="719138"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単体テスト</a:t>
            </a:r>
          </a:p>
        </p:txBody>
      </p:sp>
      <p:sp>
        <p:nvSpPr>
          <p:cNvPr id="19478" name="Rectangle 22"/>
          <p:cNvSpPr>
            <a:spLocks noChangeArrowheads="1"/>
          </p:cNvSpPr>
          <p:nvPr/>
        </p:nvSpPr>
        <p:spPr bwMode="auto">
          <a:xfrm>
            <a:off x="6659563" y="4797425"/>
            <a:ext cx="719137"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システム</a:t>
            </a:r>
          </a:p>
          <a:p>
            <a:pPr algn="ctr"/>
            <a:r>
              <a:rPr lang="ja-JP" altLang="en-US" sz="1200"/>
              <a:t>テスト</a:t>
            </a:r>
          </a:p>
        </p:txBody>
      </p:sp>
      <p:sp>
        <p:nvSpPr>
          <p:cNvPr id="19479" name="Rectangle 23"/>
          <p:cNvSpPr>
            <a:spLocks noChangeArrowheads="1"/>
          </p:cNvSpPr>
          <p:nvPr/>
        </p:nvSpPr>
        <p:spPr bwMode="auto">
          <a:xfrm>
            <a:off x="7451725" y="4797425"/>
            <a:ext cx="719138"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ドキュメン</a:t>
            </a:r>
          </a:p>
          <a:p>
            <a:pPr algn="ctr"/>
            <a:r>
              <a:rPr lang="ja-JP" altLang="en-US" sz="1200"/>
              <a:t>テーション</a:t>
            </a:r>
          </a:p>
        </p:txBody>
      </p:sp>
      <p:sp>
        <p:nvSpPr>
          <p:cNvPr id="19480" name="Rectangle 24"/>
          <p:cNvSpPr>
            <a:spLocks noChangeArrowheads="1"/>
          </p:cNvSpPr>
          <p:nvPr/>
        </p:nvSpPr>
        <p:spPr bwMode="auto">
          <a:xfrm>
            <a:off x="8243888" y="4797425"/>
            <a:ext cx="719137"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納品</a:t>
            </a:r>
          </a:p>
        </p:txBody>
      </p:sp>
      <p:sp>
        <p:nvSpPr>
          <p:cNvPr id="19482" name="Oval 26"/>
          <p:cNvSpPr>
            <a:spLocks noChangeArrowheads="1"/>
          </p:cNvSpPr>
          <p:nvPr/>
        </p:nvSpPr>
        <p:spPr bwMode="auto">
          <a:xfrm>
            <a:off x="2843213" y="908050"/>
            <a:ext cx="2736850" cy="137001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83" name="Oval 27"/>
          <p:cNvSpPr>
            <a:spLocks noChangeArrowheads="1"/>
          </p:cNvSpPr>
          <p:nvPr/>
        </p:nvSpPr>
        <p:spPr bwMode="auto">
          <a:xfrm>
            <a:off x="3708400" y="4797425"/>
            <a:ext cx="1079500" cy="792163"/>
          </a:xfrm>
          <a:prstGeom prst="ellipse">
            <a:avLst/>
          </a:prstGeom>
          <a:noFill/>
          <a:ln w="190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a:t>
            </a:r>
          </a:p>
        </p:txBody>
      </p:sp>
      <p:cxnSp>
        <p:nvCxnSpPr>
          <p:cNvPr id="19486" name="AutoShape 30"/>
          <p:cNvCxnSpPr>
            <a:cxnSpLocks noChangeShapeType="1"/>
            <a:stCxn id="19482" idx="4"/>
            <a:endCxn id="19483" idx="0"/>
          </p:cNvCxnSpPr>
          <p:nvPr/>
        </p:nvCxnSpPr>
        <p:spPr bwMode="auto">
          <a:xfrm>
            <a:off x="4211638" y="2287588"/>
            <a:ext cx="36512" cy="2500312"/>
          </a:xfrm>
          <a:prstGeom prst="straightConnector1">
            <a:avLst/>
          </a:prstGeom>
          <a:noFill/>
          <a:ln w="133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87" name="Text Box 31"/>
          <p:cNvSpPr txBox="1">
            <a:spLocks noChangeArrowheads="1"/>
          </p:cNvSpPr>
          <p:nvPr/>
        </p:nvSpPr>
        <p:spPr bwMode="auto">
          <a:xfrm>
            <a:off x="4356100" y="4149725"/>
            <a:ext cx="35290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400" b="1">
                <a:solidFill>
                  <a:srgbClr val="FF3399"/>
                </a:solidFill>
              </a:rPr>
              <a:t>この生産技術に関する作業無しで、高品質のシステムが確実に製造できるでしょうか？</a:t>
            </a:r>
          </a:p>
        </p:txBody>
      </p:sp>
      <p:sp>
        <p:nvSpPr>
          <p:cNvPr id="19488" name="Text Box 32"/>
          <p:cNvSpPr txBox="1">
            <a:spLocks noChangeArrowheads="1"/>
          </p:cNvSpPr>
          <p:nvPr/>
        </p:nvSpPr>
        <p:spPr bwMode="auto">
          <a:xfrm>
            <a:off x="1455738" y="62420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cxnSp>
        <p:nvCxnSpPr>
          <p:cNvPr id="19489" name="AutoShape 33"/>
          <p:cNvCxnSpPr>
            <a:cxnSpLocks noChangeShapeType="1"/>
            <a:stCxn id="19461" idx="2"/>
            <a:endCxn id="19473" idx="0"/>
          </p:cNvCxnSpPr>
          <p:nvPr/>
        </p:nvCxnSpPr>
        <p:spPr bwMode="auto">
          <a:xfrm>
            <a:off x="1476375" y="1925638"/>
            <a:ext cx="142875" cy="2933700"/>
          </a:xfrm>
          <a:prstGeom prst="straightConnector1">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90" name="Text Box 34"/>
          <p:cNvSpPr txBox="1">
            <a:spLocks noChangeArrowheads="1"/>
          </p:cNvSpPr>
          <p:nvPr/>
        </p:nvSpPr>
        <p:spPr bwMode="auto">
          <a:xfrm>
            <a:off x="1619250" y="4149725"/>
            <a:ext cx="1944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400" b="1">
                <a:solidFill>
                  <a:srgbClr val="FF3399"/>
                </a:solidFill>
              </a:rPr>
              <a:t>VE</a:t>
            </a:r>
            <a:r>
              <a:rPr lang="ja-JP" altLang="en-US" sz="1400" b="1">
                <a:solidFill>
                  <a:srgbClr val="FF3399"/>
                </a:solidFill>
              </a:rPr>
              <a:t>の視点が必要ではないでしょうか？</a:t>
            </a:r>
          </a:p>
        </p:txBody>
      </p:sp>
      <p:sp>
        <p:nvSpPr>
          <p:cNvPr id="19491" name="Text Box 35"/>
          <p:cNvSpPr txBox="1">
            <a:spLocks noChangeArrowheads="1"/>
          </p:cNvSpPr>
          <p:nvPr/>
        </p:nvSpPr>
        <p:spPr bwMode="auto">
          <a:xfrm>
            <a:off x="468313" y="5805488"/>
            <a:ext cx="8424862"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600"/>
              <a:t>設計仕様を図面上のみの検討で、十分でしょうか？</a:t>
            </a:r>
          </a:p>
          <a:p>
            <a:pPr>
              <a:spcBef>
                <a:spcPct val="50000"/>
              </a:spcBef>
            </a:pPr>
            <a:r>
              <a:rPr lang="ja-JP" altLang="en-US" sz="1600"/>
              <a:t>擦り合わせ、微調整が必要ではありませんか？（誰が、何時、どの様に作業できますか？）</a:t>
            </a:r>
          </a:p>
        </p:txBody>
      </p:sp>
      <p:sp>
        <p:nvSpPr>
          <p:cNvPr id="19492" name="Text Box 36"/>
          <p:cNvSpPr txBox="1">
            <a:spLocks noChangeArrowheads="1"/>
          </p:cNvSpPr>
          <p:nvPr/>
        </p:nvSpPr>
        <p:spPr bwMode="auto">
          <a:xfrm>
            <a:off x="179388" y="908050"/>
            <a:ext cx="1079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600" b="1">
                <a:solidFill>
                  <a:srgbClr val="CC00CC"/>
                </a:solidFill>
              </a:rPr>
              <a:t>もの作り</a:t>
            </a:r>
          </a:p>
        </p:txBody>
      </p:sp>
      <p:sp>
        <p:nvSpPr>
          <p:cNvPr id="19493" name="Text Box 37"/>
          <p:cNvSpPr txBox="1">
            <a:spLocks noChangeArrowheads="1"/>
          </p:cNvSpPr>
          <p:nvPr/>
        </p:nvSpPr>
        <p:spPr bwMode="auto">
          <a:xfrm>
            <a:off x="107950" y="4508500"/>
            <a:ext cx="1439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600" b="1">
                <a:solidFill>
                  <a:srgbClr val="339933"/>
                </a:solidFill>
              </a:rPr>
              <a:t>システム開発</a:t>
            </a:r>
          </a:p>
        </p:txBody>
      </p:sp>
      <p:sp>
        <p:nvSpPr>
          <p:cNvPr id="35" name="フッター プレースホルダー 1"/>
          <p:cNvSpPr>
            <a:spLocks noGrp="1"/>
          </p:cNvSpPr>
          <p:nvPr>
            <p:ph type="ftr" sz="quarter" idx="11"/>
          </p:nvPr>
        </p:nvSpPr>
        <p:spPr>
          <a:xfrm>
            <a:off x="3124200" y="6356350"/>
            <a:ext cx="2895600" cy="365125"/>
          </a:xfrm>
        </p:spPr>
        <p:txBody>
          <a:bodyPr/>
          <a:lstStyle/>
          <a:p>
            <a:r>
              <a:rPr kumimoji="1" lang="en-US" altLang="ja-JP" dirty="0"/>
              <a:t>Copyrights©2015  SSS Corporation</a:t>
            </a:r>
            <a:r>
              <a:rPr kumimoji="1" lang="ja-JP" altLang="en-US" dirty="0"/>
              <a:t>　 </a:t>
            </a:r>
          </a:p>
        </p:txBody>
      </p:sp>
      <p:sp>
        <p:nvSpPr>
          <p:cNvPr id="2" name="スライド番号プレースホルダー 1"/>
          <p:cNvSpPr>
            <a:spLocks noGrp="1"/>
          </p:cNvSpPr>
          <p:nvPr>
            <p:ph type="sldNum" sz="quarter" idx="12"/>
          </p:nvPr>
        </p:nvSpPr>
        <p:spPr/>
        <p:txBody>
          <a:bodyPr/>
          <a:lstStyle/>
          <a:p>
            <a:fld id="{0AE9FC66-1AAE-4E36-B78C-41EEEE5034C1}" type="slidenum">
              <a:rPr kumimoji="1" lang="ja-JP" altLang="en-US" smtClean="0"/>
              <a:t>66</a:t>
            </a:fld>
            <a:endParaRPr kumimoji="1" lang="ja-JP" altLang="en-US"/>
          </a:p>
        </p:txBody>
      </p:sp>
      <p:sp>
        <p:nvSpPr>
          <p:cNvPr id="3" name="角丸四角形吹き出し 2"/>
          <p:cNvSpPr/>
          <p:nvPr/>
        </p:nvSpPr>
        <p:spPr>
          <a:xfrm>
            <a:off x="5292825" y="620023"/>
            <a:ext cx="2592288" cy="311621"/>
          </a:xfrm>
          <a:prstGeom prst="wedgeRoundRectCallout">
            <a:avLst>
              <a:gd name="adj1" fmla="val -86901"/>
              <a:gd name="adj2" fmla="val 160312"/>
              <a:gd name="adj3" fmla="val 16667"/>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品質とコストの設計検証</a:t>
            </a:r>
          </a:p>
        </p:txBody>
      </p:sp>
    </p:spTree>
    <p:extLst>
      <p:ext uri="{BB962C8B-B14F-4D97-AF65-F5344CB8AC3E}">
        <p14:creationId xmlns:p14="http://schemas.microsoft.com/office/powerpoint/2010/main" val="110418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809" y="573625"/>
            <a:ext cx="7886700" cy="489482"/>
          </a:xfrm>
        </p:spPr>
        <p:txBody>
          <a:bodyPr>
            <a:normAutofit/>
          </a:bodyPr>
          <a:lstStyle/>
          <a:p>
            <a:pPr algn="l"/>
            <a:r>
              <a:rPr lang="ja-JP" altLang="en-US" sz="2000" dirty="0">
                <a:solidFill>
                  <a:srgbClr val="002060"/>
                </a:solidFill>
                <a:latin typeface="Arial Unicode MS" panose="020B0604020202020204" pitchFamily="34" charset="-128"/>
                <a:ea typeface="Calibri" panose="020F0502020204030204" pitchFamily="34" charset="0"/>
                <a:cs typeface="Times New Roman" panose="02020603050405020304" pitchFamily="18" charset="0"/>
              </a:rPr>
              <a:t>デジタルトランスフォーメーションされたビジネスの一例</a:t>
            </a:r>
            <a:endParaRPr lang="en-US" sz="2000" dirty="0">
              <a:solidFill>
                <a:srgbClr val="002060"/>
              </a:solidFill>
              <a:latin typeface="Arial Unicode MS" panose="020B0604020202020204" pitchFamily="34" charset="-128"/>
              <a:ea typeface="Calibri" panose="020F0502020204030204" pitchFamily="34" charset="0"/>
              <a:cs typeface="Times New Roman" panose="02020603050405020304" pitchFamily="18" charset="0"/>
            </a:endParaRPr>
          </a:p>
        </p:txBody>
      </p:sp>
      <p:sp>
        <p:nvSpPr>
          <p:cNvPr id="4" name="Rectangle 3"/>
          <p:cNvSpPr/>
          <p:nvPr/>
        </p:nvSpPr>
        <p:spPr>
          <a:xfrm>
            <a:off x="158825" y="3861048"/>
            <a:ext cx="1980220" cy="830997"/>
          </a:xfrm>
          <a:prstGeom prst="rect">
            <a:avLst/>
          </a:prstGeom>
        </p:spPr>
        <p:txBody>
          <a:bodyPr wrap="square">
            <a:spAutoFit/>
          </a:bodyPr>
          <a:lstStyle/>
          <a:p>
            <a:pPr algn="ctr"/>
            <a:r>
              <a:rPr lang="en-US" sz="16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largest taxi company, </a:t>
            </a: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Owns no vehicles.</a:t>
            </a:r>
          </a:p>
        </p:txBody>
      </p:sp>
      <p:sp>
        <p:nvSpPr>
          <p:cNvPr id="5" name="Rectangle 4"/>
          <p:cNvSpPr/>
          <p:nvPr/>
        </p:nvSpPr>
        <p:spPr>
          <a:xfrm>
            <a:off x="2329409" y="3861048"/>
            <a:ext cx="2196244" cy="830997"/>
          </a:xfrm>
          <a:prstGeom prst="rect">
            <a:avLst/>
          </a:prstGeom>
        </p:spPr>
        <p:txBody>
          <a:bodyPr wrap="square">
            <a:spAutoFit/>
          </a:bodyPr>
          <a:lstStyle/>
          <a:p>
            <a:pPr algn="ctr"/>
            <a:r>
              <a:rPr lang="en-US" sz="16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most popular media owner, </a:t>
            </a: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Creates no content.</a:t>
            </a:r>
          </a:p>
        </p:txBody>
      </p:sp>
      <p:sp>
        <p:nvSpPr>
          <p:cNvPr id="6" name="Rectangle 5"/>
          <p:cNvSpPr/>
          <p:nvPr/>
        </p:nvSpPr>
        <p:spPr>
          <a:xfrm>
            <a:off x="4638619" y="3861048"/>
            <a:ext cx="2183360" cy="830997"/>
          </a:xfrm>
          <a:prstGeom prst="rect">
            <a:avLst/>
          </a:prstGeom>
        </p:spPr>
        <p:txBody>
          <a:bodyPr wrap="square">
            <a:spAutoFit/>
          </a:bodyPr>
          <a:lstStyle/>
          <a:p>
            <a:pPr algn="ctr"/>
            <a:r>
              <a:rPr lang="en-US" sz="16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most valuable retailer, </a:t>
            </a: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Has no inventory.</a:t>
            </a:r>
          </a:p>
        </p:txBody>
      </p:sp>
      <p:sp>
        <p:nvSpPr>
          <p:cNvPr id="7" name="Rectangle 6"/>
          <p:cNvSpPr/>
          <p:nvPr/>
        </p:nvSpPr>
        <p:spPr>
          <a:xfrm>
            <a:off x="6899376" y="3861048"/>
            <a:ext cx="1980220" cy="1077218"/>
          </a:xfrm>
          <a:prstGeom prst="rect">
            <a:avLst/>
          </a:prstGeom>
        </p:spPr>
        <p:txBody>
          <a:bodyPr wrap="square">
            <a:spAutoFit/>
          </a:bodyPr>
          <a:lstStyle/>
          <a:p>
            <a:pPr algn="ctr"/>
            <a:r>
              <a:rPr lang="en-US" sz="16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largest accommodation provider. </a:t>
            </a: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Own no real estate.</a:t>
            </a:r>
          </a:p>
        </p:txBody>
      </p:sp>
      <p:pic>
        <p:nvPicPr>
          <p:cNvPr id="6148" name="Picture 4" descr="Resultado de imagem para ub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410" y="2498999"/>
            <a:ext cx="1091050" cy="10910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60390" y="2492896"/>
            <a:ext cx="1152525" cy="1162050"/>
          </a:xfrm>
          <a:prstGeom prst="rect">
            <a:avLst/>
          </a:prstGeom>
        </p:spPr>
      </p:pic>
      <p:pic>
        <p:nvPicPr>
          <p:cNvPr id="8" name="Picture 7"/>
          <p:cNvPicPr>
            <a:picLocks noChangeAspect="1"/>
          </p:cNvPicPr>
          <p:nvPr/>
        </p:nvPicPr>
        <p:blipFill>
          <a:blip r:embed="rId5"/>
          <a:stretch>
            <a:fillRect/>
          </a:stretch>
        </p:blipFill>
        <p:spPr>
          <a:xfrm>
            <a:off x="2922493" y="2588146"/>
            <a:ext cx="1047750" cy="1066800"/>
          </a:xfrm>
          <a:prstGeom prst="rect">
            <a:avLst/>
          </a:prstGeom>
        </p:spPr>
      </p:pic>
      <p:pic>
        <p:nvPicPr>
          <p:cNvPr id="9" name="Picture 8"/>
          <p:cNvPicPr>
            <a:picLocks noChangeAspect="1"/>
          </p:cNvPicPr>
          <p:nvPr/>
        </p:nvPicPr>
        <p:blipFill>
          <a:blip r:embed="rId6"/>
          <a:stretch>
            <a:fillRect/>
          </a:stretch>
        </p:blipFill>
        <p:spPr>
          <a:xfrm>
            <a:off x="5256076" y="2588146"/>
            <a:ext cx="1066800" cy="1066800"/>
          </a:xfrm>
          <a:prstGeom prst="rect">
            <a:avLst/>
          </a:prstGeom>
        </p:spPr>
      </p:pic>
      <p:pic>
        <p:nvPicPr>
          <p:cNvPr id="10" name="Picture 9"/>
          <p:cNvPicPr>
            <a:picLocks noChangeAspect="1"/>
          </p:cNvPicPr>
          <p:nvPr/>
        </p:nvPicPr>
        <p:blipFill>
          <a:blip r:embed="rId7"/>
          <a:stretch>
            <a:fillRect/>
          </a:stretch>
        </p:blipFill>
        <p:spPr>
          <a:xfrm>
            <a:off x="7365611" y="2607196"/>
            <a:ext cx="1047750" cy="1047750"/>
          </a:xfrm>
          <a:prstGeom prst="rect">
            <a:avLst/>
          </a:prstGeom>
        </p:spPr>
      </p:pic>
      <p:pic>
        <p:nvPicPr>
          <p:cNvPr id="12" name="Picture 2">
            <a:extLst>
              <a:ext uri="{FF2B5EF4-FFF2-40B4-BE49-F238E27FC236}">
                <a16:creationId xmlns:a16="http://schemas.microsoft.com/office/drawing/2014/main" id="{175F1E82-632C-4471-8C2B-93AAF5ABCB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6660" y="175164"/>
            <a:ext cx="1033062" cy="1033062"/>
          </a:xfrm>
          <a:prstGeom prst="rect">
            <a:avLst/>
          </a:prstGeom>
        </p:spPr>
      </p:pic>
    </p:spTree>
    <p:extLst>
      <p:ext uri="{BB962C8B-B14F-4D97-AF65-F5344CB8AC3E}">
        <p14:creationId xmlns:p14="http://schemas.microsoft.com/office/powerpoint/2010/main" val="155688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AA8B2F8-61FA-4468-91BE-1E643AA679CC}"/>
              </a:ext>
            </a:extLst>
          </p:cNvPr>
          <p:cNvSpPr>
            <a:spLocks noGrp="1"/>
          </p:cNvSpPr>
          <p:nvPr>
            <p:ph type="sldNum" sz="quarter" idx="12"/>
          </p:nvPr>
        </p:nvSpPr>
        <p:spPr/>
        <p:txBody>
          <a:bodyPr/>
          <a:lstStyle/>
          <a:p>
            <a:fld id="{1E1DC047-088E-438F-B077-FCC6D2EF2EB8}" type="slidenum">
              <a:rPr kumimoji="1" lang="ja-JP" altLang="en-US" smtClean="0"/>
              <a:t>8</a:t>
            </a:fld>
            <a:endParaRPr kumimoji="1" lang="ja-JP" altLang="en-US"/>
          </a:p>
        </p:txBody>
      </p:sp>
      <p:sp>
        <p:nvSpPr>
          <p:cNvPr id="3" name="正方形/長方形 2">
            <a:extLst>
              <a:ext uri="{FF2B5EF4-FFF2-40B4-BE49-F238E27FC236}">
                <a16:creationId xmlns:a16="http://schemas.microsoft.com/office/drawing/2014/main" id="{3D4C06E1-C6E2-4CAA-83C6-58CE8FEA4ADA}"/>
              </a:ext>
            </a:extLst>
          </p:cNvPr>
          <p:cNvSpPr/>
          <p:nvPr/>
        </p:nvSpPr>
        <p:spPr>
          <a:xfrm>
            <a:off x="453312" y="362555"/>
            <a:ext cx="8064896" cy="584775"/>
          </a:xfrm>
          <a:prstGeom prst="rect">
            <a:avLst/>
          </a:prstGeom>
        </p:spPr>
        <p:txBody>
          <a:bodyPr wrap="square">
            <a:spAutoFit/>
          </a:bodyPr>
          <a:lstStyle/>
          <a:p>
            <a:r>
              <a:rPr lang="ja-JP" altLang="en-US" sz="3200" dirty="0"/>
              <a:t>企業のデジタルトランスフォーメーション</a:t>
            </a:r>
          </a:p>
        </p:txBody>
      </p:sp>
      <p:sp>
        <p:nvSpPr>
          <p:cNvPr id="5" name="テキスト ボックス 4">
            <a:extLst>
              <a:ext uri="{FF2B5EF4-FFF2-40B4-BE49-F238E27FC236}">
                <a16:creationId xmlns:a16="http://schemas.microsoft.com/office/drawing/2014/main" id="{EA880A0B-F4DA-4DFF-95FD-6D98B0FB7940}"/>
              </a:ext>
            </a:extLst>
          </p:cNvPr>
          <p:cNvSpPr txBox="1"/>
          <p:nvPr/>
        </p:nvSpPr>
        <p:spPr>
          <a:xfrm>
            <a:off x="611560" y="1124744"/>
            <a:ext cx="7649308" cy="5078313"/>
          </a:xfrm>
          <a:prstGeom prst="rect">
            <a:avLst/>
          </a:prstGeom>
          <a:noFill/>
        </p:spPr>
        <p:txBody>
          <a:bodyPr wrap="square" rtlCol="0">
            <a:spAutoFit/>
          </a:bodyPr>
          <a:lstStyle/>
          <a:p>
            <a:r>
              <a:rPr lang="ja-JP" altLang="en-US" dirty="0"/>
              <a:t>既存ビジネスをアナログからデジタルへ、デジタルからアナログへとシームレスに変換できる組織への変革</a:t>
            </a:r>
            <a:endParaRPr lang="en-US" altLang="ja-JP" dirty="0"/>
          </a:p>
          <a:p>
            <a:endParaRPr lang="en-US" altLang="ja-JP" dirty="0"/>
          </a:p>
          <a:p>
            <a:r>
              <a:rPr lang="ja-JP" altLang="en-US" dirty="0"/>
              <a:t>デジタルネイティブ世代はインターネット等のデジタルに囲まれて育った世代であるが、今後はビジネス部門は</a:t>
            </a:r>
            <a:r>
              <a:rPr lang="en-US" altLang="ja-JP" dirty="0"/>
              <a:t>IT</a:t>
            </a:r>
            <a:r>
              <a:rPr lang="ja-JP" altLang="en-US" dirty="0"/>
              <a:t>人材の様に高度なデジタルリテラシーを身に付け、当たり前にスクリプトをコードして問題解決するデジタル組織になる。具体的にはソフトウェアコード開発を中心とした企業組織に変革する方法である。これは、どの業界でも競争優位性を築く最も展開の早い手段</a:t>
            </a:r>
            <a:endParaRPr lang="en-US" altLang="ja-JP" dirty="0"/>
          </a:p>
          <a:p>
            <a:r>
              <a:rPr lang="ja-JP" altLang="en-US" dirty="0"/>
              <a:t>組織の変革には</a:t>
            </a:r>
            <a:r>
              <a:rPr lang="en-US" altLang="ja-JP" dirty="0"/>
              <a:t>IT</a:t>
            </a:r>
            <a:r>
              <a:rPr lang="ja-JP" altLang="en-US" dirty="0"/>
              <a:t>エンジニアが必要</a:t>
            </a:r>
            <a:endParaRPr lang="en-US" altLang="ja-JP" dirty="0"/>
          </a:p>
          <a:p>
            <a:endParaRPr lang="en-US" altLang="ja-JP" dirty="0"/>
          </a:p>
          <a:p>
            <a:r>
              <a:rPr lang="en-US" altLang="ja-JP" dirty="0"/>
              <a:t>2018</a:t>
            </a:r>
            <a:r>
              <a:rPr lang="ja-JP" altLang="en-US" dirty="0"/>
              <a:t>年には全世界でソフトウェア開発部門の規模が</a:t>
            </a:r>
            <a:r>
              <a:rPr lang="en-US" altLang="ja-JP" dirty="0"/>
              <a:t>2</a:t>
            </a:r>
            <a:r>
              <a:rPr lang="ja-JP" altLang="en-US" dirty="0"/>
              <a:t>倍以上、そのほとんどがデジタルビジネスを推進する部隊になると予測</a:t>
            </a:r>
            <a:endParaRPr lang="en-US" altLang="ja-JP" dirty="0"/>
          </a:p>
          <a:p>
            <a:endParaRPr lang="en-US" altLang="ja-JP" dirty="0"/>
          </a:p>
          <a:p>
            <a:r>
              <a:rPr lang="ja-JP" altLang="en-US" dirty="0"/>
              <a:t>日本のケースでは、</a:t>
            </a:r>
            <a:endParaRPr lang="en-US" altLang="ja-JP" dirty="0"/>
          </a:p>
          <a:p>
            <a:r>
              <a:rPr lang="en-US" altLang="ja-JP" dirty="0"/>
              <a:t>	IT</a:t>
            </a:r>
            <a:r>
              <a:rPr lang="ja-JP" altLang="en-US" dirty="0"/>
              <a:t>部門内の専門チームが</a:t>
            </a:r>
            <a:r>
              <a:rPr lang="en-US" altLang="ja-JP" dirty="0"/>
              <a:t>4</a:t>
            </a:r>
            <a:r>
              <a:rPr lang="ja-JP" altLang="en-US" dirty="0"/>
              <a:t>割、</a:t>
            </a:r>
            <a:endParaRPr lang="en-US" altLang="ja-JP" dirty="0"/>
          </a:p>
          <a:p>
            <a:r>
              <a:rPr lang="en-US" altLang="ja-JP" dirty="0"/>
              <a:t>	IT</a:t>
            </a:r>
            <a:r>
              <a:rPr lang="ja-JP" altLang="en-US" dirty="0"/>
              <a:t>部門とビジネス部門のタスクフォースが</a:t>
            </a:r>
            <a:r>
              <a:rPr lang="en-US" altLang="ja-JP" dirty="0"/>
              <a:t>3</a:t>
            </a:r>
            <a:r>
              <a:rPr lang="ja-JP" altLang="en-US" dirty="0"/>
              <a:t>割、</a:t>
            </a:r>
            <a:endParaRPr lang="en-US" altLang="ja-JP" dirty="0"/>
          </a:p>
          <a:p>
            <a:r>
              <a:rPr lang="en-US" altLang="ja-JP" dirty="0"/>
              <a:t>	IT</a:t>
            </a:r>
            <a:r>
              <a:rPr lang="ja-JP" altLang="en-US" dirty="0"/>
              <a:t>部門とは別組織が</a:t>
            </a:r>
            <a:r>
              <a:rPr lang="en-US" altLang="ja-JP" dirty="0"/>
              <a:t>3</a:t>
            </a:r>
            <a:r>
              <a:rPr lang="ja-JP" altLang="en-US" dirty="0"/>
              <a:t>割。</a:t>
            </a:r>
            <a:endParaRPr lang="en-US" altLang="ja-JP" dirty="0"/>
          </a:p>
          <a:p>
            <a:r>
              <a:rPr lang="ja-JP" altLang="en-US" dirty="0"/>
              <a:t>なお、デジタルビジネスを推進している企業は全体の</a:t>
            </a:r>
            <a:r>
              <a:rPr lang="en-US" altLang="ja-JP" dirty="0"/>
              <a:t>5</a:t>
            </a:r>
            <a:r>
              <a:rPr lang="ja-JP" altLang="en-US" dirty="0"/>
              <a:t>割である。</a:t>
            </a:r>
          </a:p>
        </p:txBody>
      </p:sp>
      <p:pic>
        <p:nvPicPr>
          <p:cNvPr id="6" name="Picture 2">
            <a:extLst>
              <a:ext uri="{FF2B5EF4-FFF2-40B4-BE49-F238E27FC236}">
                <a16:creationId xmlns:a16="http://schemas.microsoft.com/office/drawing/2014/main" id="{4C68C2D0-1D59-4083-9F19-549550D48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260648"/>
            <a:ext cx="1033062" cy="1033062"/>
          </a:xfrm>
          <a:prstGeom prst="rect">
            <a:avLst/>
          </a:prstGeom>
        </p:spPr>
      </p:pic>
    </p:spTree>
    <p:extLst>
      <p:ext uri="{BB962C8B-B14F-4D97-AF65-F5344CB8AC3E}">
        <p14:creationId xmlns:p14="http://schemas.microsoft.com/office/powerpoint/2010/main" val="1540717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64CBB6E-7A80-4FDC-A4B6-2B42811FF8C7}"/>
              </a:ext>
            </a:extLst>
          </p:cNvPr>
          <p:cNvSpPr/>
          <p:nvPr/>
        </p:nvSpPr>
        <p:spPr>
          <a:xfrm>
            <a:off x="2402924" y="6030434"/>
            <a:ext cx="6164451" cy="715581"/>
          </a:xfrm>
          <a:prstGeom prst="rect">
            <a:avLst/>
          </a:prstGeom>
        </p:spPr>
        <p:txBody>
          <a:bodyPr wrap="square">
            <a:spAutoFit/>
          </a:bodyPr>
          <a:lstStyle/>
          <a:p>
            <a:r>
              <a:rPr lang="en-US" altLang="ja-JP" sz="1350" dirty="0">
                <a:hlinkClick r:id="rId3"/>
              </a:rPr>
              <a:t>http://image.itmedia.co.jp/business/articles/1803/12/an_gartner_02.jpg</a:t>
            </a:r>
            <a:endParaRPr lang="en-US" altLang="ja-JP" sz="1350" dirty="0"/>
          </a:p>
          <a:p>
            <a:r>
              <a:rPr lang="en-US" altLang="ja-JP" sz="1350" dirty="0">
                <a:hlinkClick r:id="rId4"/>
              </a:rPr>
              <a:t>http://image.itmedia.co.jp/business/articles/1803/12/an_gartner_01.jpg</a:t>
            </a:r>
            <a:endParaRPr lang="en-US" altLang="ja-JP" sz="1350" dirty="0"/>
          </a:p>
          <a:p>
            <a:endParaRPr lang="ja-JP" altLang="en-US" sz="1350" dirty="0"/>
          </a:p>
        </p:txBody>
      </p:sp>
      <p:sp>
        <p:nvSpPr>
          <p:cNvPr id="5" name="テキスト ボックス 4">
            <a:extLst>
              <a:ext uri="{FF2B5EF4-FFF2-40B4-BE49-F238E27FC236}">
                <a16:creationId xmlns:a16="http://schemas.microsoft.com/office/drawing/2014/main" id="{6816053E-2301-4176-8380-7E070E8239F6}"/>
              </a:ext>
            </a:extLst>
          </p:cNvPr>
          <p:cNvSpPr txBox="1"/>
          <p:nvPr/>
        </p:nvSpPr>
        <p:spPr>
          <a:xfrm>
            <a:off x="766497" y="472929"/>
            <a:ext cx="7611005" cy="584775"/>
          </a:xfrm>
          <a:prstGeom prst="rect">
            <a:avLst/>
          </a:prstGeom>
          <a:noFill/>
        </p:spPr>
        <p:txBody>
          <a:bodyPr wrap="square" rtlCol="0">
            <a:spAutoFit/>
          </a:bodyPr>
          <a:lstStyle/>
          <a:p>
            <a:r>
              <a:rPr lang="ja-JP" altLang="en-US" sz="3200" dirty="0"/>
              <a:t>デジタル・テクノロジーのスキル（自己評価）</a:t>
            </a:r>
          </a:p>
        </p:txBody>
      </p:sp>
      <p:grpSp>
        <p:nvGrpSpPr>
          <p:cNvPr id="11" name="グループ化 10">
            <a:extLst>
              <a:ext uri="{FF2B5EF4-FFF2-40B4-BE49-F238E27FC236}">
                <a16:creationId xmlns:a16="http://schemas.microsoft.com/office/drawing/2014/main" id="{B7B64851-CA02-4B33-9F95-01C105842950}"/>
              </a:ext>
            </a:extLst>
          </p:cNvPr>
          <p:cNvGrpSpPr/>
          <p:nvPr/>
        </p:nvGrpSpPr>
        <p:grpSpPr>
          <a:xfrm>
            <a:off x="2603824" y="1704035"/>
            <a:ext cx="4958389" cy="3500830"/>
            <a:chOff x="4659387" y="2002142"/>
            <a:chExt cx="4885382" cy="3214327"/>
          </a:xfrm>
        </p:grpSpPr>
        <p:sp>
          <p:nvSpPr>
            <p:cNvPr id="9" name="正方形/長方形 8">
              <a:extLst>
                <a:ext uri="{FF2B5EF4-FFF2-40B4-BE49-F238E27FC236}">
                  <a16:creationId xmlns:a16="http://schemas.microsoft.com/office/drawing/2014/main" id="{5E3EED53-6C0D-4322-9B8B-C2E338133BCE}"/>
                </a:ext>
              </a:extLst>
            </p:cNvPr>
            <p:cNvSpPr/>
            <p:nvPr/>
          </p:nvSpPr>
          <p:spPr>
            <a:xfrm>
              <a:off x="4677507" y="2002142"/>
              <a:ext cx="4867262" cy="30996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aphicFrame>
          <p:nvGraphicFramePr>
            <p:cNvPr id="8" name="オブジェクト 7">
              <a:extLst>
                <a:ext uri="{FF2B5EF4-FFF2-40B4-BE49-F238E27FC236}">
                  <a16:creationId xmlns:a16="http://schemas.microsoft.com/office/drawing/2014/main" id="{B0986035-C876-41EF-B9CF-F0E983FC2F71}"/>
                </a:ext>
              </a:extLst>
            </p:cNvPr>
            <p:cNvGraphicFramePr>
              <a:graphicFrameLocks noChangeAspect="1"/>
            </p:cNvGraphicFramePr>
            <p:nvPr>
              <p:extLst>
                <p:ext uri="{D42A27DB-BD31-4B8C-83A1-F6EECF244321}">
                  <p14:modId xmlns:p14="http://schemas.microsoft.com/office/powerpoint/2010/main" val="2747265519"/>
                </p:ext>
              </p:extLst>
            </p:nvPr>
          </p:nvGraphicFramePr>
          <p:xfrm>
            <a:off x="4659387" y="2506442"/>
            <a:ext cx="4867262" cy="2710027"/>
          </p:xfrm>
          <a:graphic>
            <a:graphicData uri="http://schemas.openxmlformats.org/presentationml/2006/ole">
              <mc:AlternateContent xmlns:mc="http://schemas.openxmlformats.org/markup-compatibility/2006">
                <mc:Choice xmlns:v="urn:schemas-microsoft-com:vml" Requires="v">
                  <p:oleObj spid="_x0000_s1038" name="Worksheet" r:id="rId5" imgW="3438617" imgH="1914525" progId="Excel.Sheet.12">
                    <p:embed/>
                  </p:oleObj>
                </mc:Choice>
                <mc:Fallback>
                  <p:oleObj name="Worksheet" r:id="rId5" imgW="3438617" imgH="1914525" progId="Excel.Sheet.12">
                    <p:embed/>
                    <p:pic>
                      <p:nvPicPr>
                        <p:cNvPr id="8" name="オブジェクト 7">
                          <a:extLst>
                            <a:ext uri="{FF2B5EF4-FFF2-40B4-BE49-F238E27FC236}">
                              <a16:creationId xmlns:a16="http://schemas.microsoft.com/office/drawing/2014/main" id="{B0986035-C876-41EF-B9CF-F0E983FC2F71}"/>
                            </a:ext>
                          </a:extLst>
                        </p:cNvPr>
                        <p:cNvPicPr/>
                        <p:nvPr/>
                      </p:nvPicPr>
                      <p:blipFill>
                        <a:blip r:embed="rId6"/>
                        <a:stretch>
                          <a:fillRect/>
                        </a:stretch>
                      </p:blipFill>
                      <p:spPr>
                        <a:xfrm>
                          <a:off x="4659387" y="2506442"/>
                          <a:ext cx="4867262" cy="2710027"/>
                        </a:xfrm>
                        <a:prstGeom prst="rect">
                          <a:avLst/>
                        </a:prstGeom>
                      </p:spPr>
                    </p:pic>
                  </p:oleObj>
                </mc:Fallback>
              </mc:AlternateContent>
            </a:graphicData>
          </a:graphic>
        </p:graphicFrame>
      </p:grpSp>
      <p:sp>
        <p:nvSpPr>
          <p:cNvPr id="12" name="テキスト ボックス 11">
            <a:extLst>
              <a:ext uri="{FF2B5EF4-FFF2-40B4-BE49-F238E27FC236}">
                <a16:creationId xmlns:a16="http://schemas.microsoft.com/office/drawing/2014/main" id="{0A201EE4-041C-4950-9C7B-6E6163DCF67E}"/>
              </a:ext>
            </a:extLst>
          </p:cNvPr>
          <p:cNvSpPr txBox="1"/>
          <p:nvPr/>
        </p:nvSpPr>
        <p:spPr>
          <a:xfrm>
            <a:off x="937774" y="1057704"/>
            <a:ext cx="4642338" cy="646331"/>
          </a:xfrm>
          <a:prstGeom prst="rect">
            <a:avLst/>
          </a:prstGeom>
          <a:noFill/>
        </p:spPr>
        <p:txBody>
          <a:bodyPr wrap="square" rtlCol="0">
            <a:spAutoFit/>
          </a:bodyPr>
          <a:lstStyle/>
          <a:p>
            <a:r>
              <a:rPr lang="ja-JP" altLang="en-US" dirty="0"/>
              <a:t>日本：素人＆中程度が半数以上（</a:t>
            </a:r>
            <a:r>
              <a:rPr lang="en-US" altLang="ja-JP" dirty="0"/>
              <a:t>58</a:t>
            </a:r>
            <a:r>
              <a:rPr lang="ja-JP" altLang="en-US" dirty="0"/>
              <a:t>％）</a:t>
            </a:r>
            <a:endParaRPr lang="en-US" altLang="ja-JP" dirty="0"/>
          </a:p>
          <a:p>
            <a:r>
              <a:rPr lang="ja-JP" altLang="en-US" dirty="0"/>
              <a:t>米国：熟練＆エキスパートが大多数（</a:t>
            </a:r>
            <a:r>
              <a:rPr lang="en-US" altLang="ja-JP" dirty="0"/>
              <a:t>77</a:t>
            </a:r>
            <a:r>
              <a:rPr lang="ja-JP" altLang="en-US" dirty="0"/>
              <a:t>％）</a:t>
            </a:r>
            <a:endParaRPr lang="en-US" altLang="ja-JP" dirty="0"/>
          </a:p>
        </p:txBody>
      </p:sp>
      <p:sp>
        <p:nvSpPr>
          <p:cNvPr id="13" name="テキスト ボックス 12">
            <a:extLst>
              <a:ext uri="{FF2B5EF4-FFF2-40B4-BE49-F238E27FC236}">
                <a16:creationId xmlns:a16="http://schemas.microsoft.com/office/drawing/2014/main" id="{0306426D-E7AD-4745-8B97-E8A8CC43B2B7}"/>
              </a:ext>
            </a:extLst>
          </p:cNvPr>
          <p:cNvSpPr txBox="1"/>
          <p:nvPr/>
        </p:nvSpPr>
        <p:spPr>
          <a:xfrm>
            <a:off x="1259632" y="5259859"/>
            <a:ext cx="3823387" cy="715581"/>
          </a:xfrm>
          <a:prstGeom prst="rect">
            <a:avLst/>
          </a:prstGeom>
          <a:noFill/>
        </p:spPr>
        <p:txBody>
          <a:bodyPr wrap="square" rtlCol="0">
            <a:spAutoFit/>
          </a:bodyPr>
          <a:lstStyle/>
          <a:p>
            <a:r>
              <a:rPr lang="en-US" altLang="ja-JP" sz="1350" dirty="0"/>
              <a:t>IT</a:t>
            </a:r>
            <a:r>
              <a:rPr lang="ja-JP" altLang="en-US" sz="1350" dirty="0"/>
              <a:t>スキルが低いにもかかわらず、</a:t>
            </a:r>
            <a:r>
              <a:rPr lang="en-US" altLang="ja-JP" sz="1350" dirty="0"/>
              <a:t>IT</a:t>
            </a:r>
            <a:r>
              <a:rPr lang="ja-JP" altLang="en-US" sz="1350" dirty="0"/>
              <a:t>スキル習得の意欲が低い。　</a:t>
            </a:r>
            <a:r>
              <a:rPr lang="en-US" altLang="ja-JP" sz="1350" dirty="0"/>
              <a:t>『</a:t>
            </a:r>
            <a:r>
              <a:rPr lang="ja-JP" altLang="en-US" sz="1350" dirty="0"/>
              <a:t>関心が無い</a:t>
            </a:r>
            <a:r>
              <a:rPr lang="en-US" altLang="ja-JP" sz="1350" dirty="0"/>
              <a:t>』</a:t>
            </a:r>
            <a:r>
              <a:rPr lang="ja-JP" altLang="en-US" sz="1350" dirty="0"/>
              <a:t>と回答が</a:t>
            </a:r>
            <a:r>
              <a:rPr lang="en-US" altLang="ja-JP" sz="1350" dirty="0"/>
              <a:t>16</a:t>
            </a:r>
            <a:r>
              <a:rPr lang="ja-JP" altLang="en-US" sz="1350" dirty="0"/>
              <a:t>％と</a:t>
            </a:r>
            <a:r>
              <a:rPr lang="en-US" altLang="ja-JP" sz="1350" dirty="0"/>
              <a:t>7</a:t>
            </a:r>
            <a:r>
              <a:rPr lang="ja-JP" altLang="en-US" sz="1350" dirty="0"/>
              <a:t>か国中で最も多い</a:t>
            </a:r>
          </a:p>
        </p:txBody>
      </p:sp>
      <p:sp>
        <p:nvSpPr>
          <p:cNvPr id="2" name="テキスト ボックス 1">
            <a:extLst>
              <a:ext uri="{FF2B5EF4-FFF2-40B4-BE49-F238E27FC236}">
                <a16:creationId xmlns:a16="http://schemas.microsoft.com/office/drawing/2014/main" id="{4D5F7FCA-3EF9-4A4D-BDA8-76A1CFAB3B23}"/>
              </a:ext>
            </a:extLst>
          </p:cNvPr>
          <p:cNvSpPr txBox="1"/>
          <p:nvPr/>
        </p:nvSpPr>
        <p:spPr>
          <a:xfrm>
            <a:off x="5940152" y="5229200"/>
            <a:ext cx="2708329" cy="300082"/>
          </a:xfrm>
          <a:prstGeom prst="rect">
            <a:avLst/>
          </a:prstGeom>
          <a:noFill/>
        </p:spPr>
        <p:txBody>
          <a:bodyPr wrap="square" rtlCol="0">
            <a:spAutoFit/>
          </a:bodyPr>
          <a:lstStyle/>
          <a:p>
            <a:r>
              <a:rPr lang="ja-JP" altLang="en-US" sz="1350" dirty="0"/>
              <a:t>出典：</a:t>
            </a:r>
            <a:r>
              <a:rPr lang="en-US" altLang="ja-JP" sz="1350" dirty="0"/>
              <a:t>2018</a:t>
            </a:r>
            <a:r>
              <a:rPr lang="ja-JP" altLang="en-US" sz="1350" dirty="0"/>
              <a:t>年</a:t>
            </a:r>
            <a:r>
              <a:rPr lang="en-US" altLang="ja-JP" sz="1350" dirty="0"/>
              <a:t>1</a:t>
            </a:r>
            <a:r>
              <a:rPr lang="ja-JP" altLang="en-US" sz="1350" dirty="0"/>
              <a:t>月　ガートナー</a:t>
            </a:r>
          </a:p>
        </p:txBody>
      </p:sp>
      <p:pic>
        <p:nvPicPr>
          <p:cNvPr id="10" name="Picture 2">
            <a:extLst>
              <a:ext uri="{FF2B5EF4-FFF2-40B4-BE49-F238E27FC236}">
                <a16:creationId xmlns:a16="http://schemas.microsoft.com/office/drawing/2014/main" id="{42EBD069-1D4B-422E-8570-935D194459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7968" y="857252"/>
            <a:ext cx="1033062" cy="1033062"/>
          </a:xfrm>
          <a:prstGeom prst="rect">
            <a:avLst/>
          </a:prstGeom>
        </p:spPr>
      </p:pic>
    </p:spTree>
    <p:extLst>
      <p:ext uri="{BB962C8B-B14F-4D97-AF65-F5344CB8AC3E}">
        <p14:creationId xmlns:p14="http://schemas.microsoft.com/office/powerpoint/2010/main" val="2774096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5823</Words>
  <Application>Microsoft Macintosh PowerPoint</Application>
  <PresentationFormat>画面に合わせる (4:3)</PresentationFormat>
  <Paragraphs>1476</Paragraphs>
  <Slides>66</Slides>
  <Notes>24</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66</vt:i4>
      </vt:variant>
    </vt:vector>
  </HeadingPairs>
  <TitlesOfParts>
    <vt:vector size="79" baseType="lpstr">
      <vt:lpstr>Arial Unicode MS</vt:lpstr>
      <vt:lpstr>HG 明朝L Sun</vt:lpstr>
      <vt:lpstr>ＭＳ Ｐゴシック</vt:lpstr>
      <vt:lpstr>ＭＳ Ｐゴシック</vt:lpstr>
      <vt:lpstr>ＭＳ Ｐ明朝</vt:lpstr>
      <vt:lpstr>Titillium Web SemiBold</vt:lpstr>
      <vt:lpstr>游ゴシック</vt:lpstr>
      <vt:lpstr>Arial</vt:lpstr>
      <vt:lpstr>Calibri</vt:lpstr>
      <vt:lpstr>Times New Roman</vt:lpstr>
      <vt:lpstr>Wingdings</vt:lpstr>
      <vt:lpstr>Office ​​テーマ</vt:lpstr>
      <vt:lpstr>Worksheet</vt:lpstr>
      <vt:lpstr>Agile, DevOps then VeriSM </vt:lpstr>
      <vt:lpstr>今晩　皆さんは、何を期待していますか？</vt:lpstr>
      <vt:lpstr>デジタル・トランスフォーメーションとは？</vt:lpstr>
      <vt:lpstr>ビジネスとITのかかわり方の変遷</vt:lpstr>
      <vt:lpstr>PowerPoint プレゼンテーション</vt:lpstr>
      <vt:lpstr>変わることは難しい、もし変わらなければ。。。</vt:lpstr>
      <vt:lpstr>デジタルトランスフォーメーションされたビジネスの一例</vt:lpstr>
      <vt:lpstr>PowerPoint プレゼンテーション</vt:lpstr>
      <vt:lpstr>PowerPoint プレゼンテーション</vt:lpstr>
      <vt:lpstr>PowerPoint プレゼンテーション</vt:lpstr>
      <vt:lpstr>サービス・カルチャー</vt:lpstr>
      <vt:lpstr>ITサービス・マネジメント</vt:lpstr>
      <vt:lpstr>ITサービスの特徴（真実の瞬間：MOT）</vt:lpstr>
      <vt:lpstr>ITサービスを提供するうえでの課題</vt:lpstr>
      <vt:lpstr>PowerPoint プレゼンテーション</vt:lpstr>
      <vt:lpstr>VeriSM™とは？</vt:lpstr>
      <vt:lpstr>対象は、</vt:lpstr>
      <vt:lpstr>PowerPoint プレゼンテーション</vt:lpstr>
      <vt:lpstr>マネジメント・メッシュ（例）</vt:lpstr>
      <vt:lpstr>VeriSM はデジタル時代の新しいビジネス管理モデル</vt:lpstr>
      <vt:lpstr>DevOps = Development + Operation</vt:lpstr>
      <vt:lpstr>DevOpsとは、</vt:lpstr>
      <vt:lpstr>PowerPoint プレゼンテーション</vt:lpstr>
      <vt:lpstr>ITILの進化</vt:lpstr>
      <vt:lpstr>DevOpsの最終的なゴール</vt:lpstr>
      <vt:lpstr>エンタープライズDevOps概念図</vt:lpstr>
      <vt:lpstr>PowerPoint プレゼンテーション</vt:lpstr>
      <vt:lpstr>DevOpsのプロセス（模式図）</vt:lpstr>
      <vt:lpstr>デプロイメントパイプラインの概略フロー</vt:lpstr>
      <vt:lpstr>PowerPoint プレゼンテーション</vt:lpstr>
      <vt:lpstr>DevOps2.0の事例</vt:lpstr>
      <vt:lpstr>アジャイル開発</vt:lpstr>
      <vt:lpstr>ITシステムの開発手法</vt:lpstr>
      <vt:lpstr>PowerPoint プレゼンテーション</vt:lpstr>
      <vt:lpstr>PowerPoint プレゼンテーション</vt:lpstr>
      <vt:lpstr>アジャイル開発の仕事の基本構造</vt:lpstr>
      <vt:lpstr>PowerPoint プレゼンテーション</vt:lpstr>
      <vt:lpstr>アジャイル開発の基本行動</vt:lpstr>
      <vt:lpstr>システム設計方法の変化</vt:lpstr>
      <vt:lpstr>アジャイル開発におけるソフトウエアの作り方</vt:lpstr>
      <vt:lpstr>アジャイル開発―概論</vt:lpstr>
      <vt:lpstr>アジャイル・マニフェスト２００１</vt:lpstr>
      <vt:lpstr>マニフェストの思想を支える重要な方針（アジャイル原理）</vt:lpstr>
      <vt:lpstr>PowerPoint プレゼンテーション</vt:lpstr>
      <vt:lpstr>スクラム・プロセス</vt:lpstr>
      <vt:lpstr>スクラム　（Scrum）</vt:lpstr>
      <vt:lpstr>PowerPoint プレゼンテーション</vt:lpstr>
      <vt:lpstr>開発チーム</vt:lpstr>
      <vt:lpstr>プロダクト・オーナー</vt:lpstr>
      <vt:lpstr>スクラムの管理者（スクラムマスターの仕事） </vt:lpstr>
      <vt:lpstr>スクラムの環境</vt:lpstr>
      <vt:lpstr>DoD (Definition of Done)　完了の定義</vt:lpstr>
      <vt:lpstr>継続的インテグレーション（常時結合）</vt:lpstr>
      <vt:lpstr>XP（エクストリーム・プログラミング）</vt:lpstr>
      <vt:lpstr>テスト駆動開発（ＴＤＤ）</vt:lpstr>
      <vt:lpstr>リファクタリング（Refactoring）</vt:lpstr>
      <vt:lpstr>PowerPoint プレゼンテーション</vt:lpstr>
      <vt:lpstr>品質について考える</vt:lpstr>
      <vt:lpstr>アジャイル開発で品質が向上する理由</vt:lpstr>
      <vt:lpstr>タスクの粒度</vt:lpstr>
      <vt:lpstr>タスクを小さく（粒度）する</vt:lpstr>
      <vt:lpstr>PowerPoint プレゼンテーション</vt:lpstr>
      <vt:lpstr>経験事例の報告（エンジニアの声）</vt:lpstr>
      <vt:lpstr>経験事例の報告（エンジニアの声）</vt:lpstr>
      <vt:lpstr>日経コンピュータ連載コラム</vt:lpstr>
      <vt:lpstr>『もの作り』と『システム作り』の相違</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ITサービスのQCDを考える ソフトウエアエンジニアリング講座</dc:title>
  <dc:creator>Luke Toda</dc:creator>
  <cp:lastModifiedBy>斎藤昌義</cp:lastModifiedBy>
  <cp:revision>48</cp:revision>
  <dcterms:created xsi:type="dcterms:W3CDTF">2017-06-17T09:28:13Z</dcterms:created>
  <dcterms:modified xsi:type="dcterms:W3CDTF">2018-04-11T23:10:44Z</dcterms:modified>
</cp:coreProperties>
</file>